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49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7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812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5984" y="73026"/>
            <a:ext cx="1201208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  <p:sp>
            <p:nvSpPr>
              <p:cNvPr id="1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</p:grpSp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488018" y="500063"/>
            <a:ext cx="9503833" cy="36830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r-TR" altLang="tr-T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HAYVANCILIK EKONOMİSİ DERS NOTLARI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488017" y="935039"/>
            <a:ext cx="441748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Yılmaz ARAL</a:t>
            </a:r>
          </a:p>
        </p:txBody>
      </p:sp>
    </p:spTree>
    <p:extLst>
      <p:ext uri="{BB962C8B-B14F-4D97-AF65-F5344CB8AC3E}">
        <p14:creationId xmlns:p14="http://schemas.microsoft.com/office/powerpoint/2010/main" val="590227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41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82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6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76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4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85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77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08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EFE-FE52-4E4E-AAFA-0EA57FF7A883}" type="datetimeFigureOut">
              <a:rPr lang="tr-TR" smtClean="0"/>
              <a:t>18.10.2019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309E9-2FF2-4E86-80C8-950C54D1CD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95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2468563" y="2420938"/>
            <a:ext cx="7129462" cy="1754326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DDDDD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5400">
                <a:latin typeface="Verdana" panose="020B0604030504040204" pitchFamily="34" charset="0"/>
              </a:rPr>
              <a:t>FİYAT MEKANİZMASI</a:t>
            </a:r>
          </a:p>
        </p:txBody>
      </p:sp>
      <p:sp>
        <p:nvSpPr>
          <p:cNvPr id="121859" name="Line 3"/>
          <p:cNvSpPr>
            <a:spLocks noChangeShapeType="1"/>
          </p:cNvSpPr>
          <p:nvPr/>
        </p:nvSpPr>
        <p:spPr bwMode="auto">
          <a:xfrm>
            <a:off x="2647950" y="2276475"/>
            <a:ext cx="67691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2649538" y="4365625"/>
            <a:ext cx="67691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51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59" grpId="0" animBg="1"/>
      <p:bldP spid="1218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1487488" y="126206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Fiyat Mekanizmasının İşlevi</a:t>
            </a: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524000" y="18288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İktisadi faaliyetlerin temel amacı insanoğlunun sınırsız ihtiyaçlarını mevcut kıt kaynaklarla karşılamaya çalışmaktır. Diğer bir ifadeyle, talebe göre arzın tayin edilmesidir.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487488" y="287337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Arz ve talep arasındaki denge, paraya dayalı ekonomilerde fiyat mekanizması ile sağlanmaktadır. 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487488" y="3916363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Fiyat, arz ve talep miktarındaki değişmelere anında cevap verebilmektedir. Diğer taraftan arz, talep ve fiyat üzerinde, talep de arz ve fiyat üzerinde etkili olmaktadır. </a:t>
            </a: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487488" y="4960939"/>
            <a:ext cx="9144001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Bu karşılıklı etkileşim sonucunda belirli bir noktada arz ve talep miktarları dengeye ulaşmaktadır. Bu noktaya </a:t>
            </a:r>
            <a:r>
              <a:rPr lang="tr-TR" altLang="tr-TR" b="1"/>
              <a:t> denge noktası, </a:t>
            </a:r>
            <a:r>
              <a:rPr lang="tr-TR" altLang="tr-TR"/>
              <a:t>ve bu noktada oluşan fiyata da </a:t>
            </a:r>
            <a:r>
              <a:rPr lang="tr-TR" altLang="tr-TR" b="1"/>
              <a:t>denge fiyatı </a:t>
            </a:r>
            <a:r>
              <a:rPr lang="tr-TR" altLang="tr-TR"/>
              <a:t>adı verilir. </a:t>
            </a:r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1524000" y="267176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434" name="Line 10"/>
          <p:cNvSpPr>
            <a:spLocks noChangeShapeType="1"/>
          </p:cNvSpPr>
          <p:nvPr/>
        </p:nvSpPr>
        <p:spPr bwMode="auto">
          <a:xfrm>
            <a:off x="1524000" y="37147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435" name="Line 11"/>
          <p:cNvSpPr>
            <a:spLocks noChangeShapeType="1"/>
          </p:cNvSpPr>
          <p:nvPr/>
        </p:nvSpPr>
        <p:spPr bwMode="auto">
          <a:xfrm>
            <a:off x="1524000" y="47593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48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utoUpdateAnimBg="0"/>
      <p:bldP spid="103427" grpId="0" autoUpdateAnimBg="0"/>
      <p:bldP spid="103428" grpId="0" autoUpdateAnimBg="0"/>
      <p:bldP spid="103429" grpId="0" autoUpdateAnimBg="0"/>
      <p:bldP spid="103430" grpId="0" autoUpdateAnimBg="0"/>
      <p:bldP spid="103433" grpId="0" animBg="1"/>
      <p:bldP spid="103434" grpId="0" animBg="1"/>
      <p:bldP spid="1034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1487488" y="126841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Şekil 10'da arz ve talep eğrileriyle </a:t>
            </a:r>
            <a:r>
              <a:rPr lang="tr-TR" altLang="tr-TR" b="1"/>
              <a:t>K</a:t>
            </a:r>
            <a:r>
              <a:rPr lang="tr-TR" altLang="tr-TR"/>
              <a:t> </a:t>
            </a:r>
            <a:r>
              <a:rPr lang="tr-TR" altLang="tr-TR" b="1"/>
              <a:t>denge noktası</a:t>
            </a:r>
            <a:r>
              <a:rPr lang="tr-TR" altLang="tr-TR"/>
              <a:t> ve </a:t>
            </a:r>
            <a:r>
              <a:rPr lang="tr-TR" altLang="tr-TR" b="1"/>
              <a:t>F denge fiyatı </a:t>
            </a:r>
            <a:r>
              <a:rPr lang="tr-TR" altLang="tr-TR"/>
              <a:t>gösterilmiştir</a:t>
            </a:r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844675"/>
            <a:ext cx="4622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6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1487488" y="14192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hlink"/>
                </a:solidFill>
              </a:rPr>
              <a:t>Denge fiyatı</a:t>
            </a:r>
            <a:r>
              <a:rPr lang="tr-TR" altLang="tr-TR"/>
              <a:t> kısa dönemde, farkedilebilir değişme eğilimi göstermeyen ve piyasadaki arz miktarı ile talep miktarını biribirine eşitleyen bir fiyattır. 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487488" y="23590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hlink"/>
                </a:solidFill>
              </a:rPr>
              <a:t>Piyasa fiyatı</a:t>
            </a:r>
            <a:r>
              <a:rPr lang="tr-TR" altLang="tr-TR" b="1"/>
              <a:t> </a:t>
            </a:r>
            <a:r>
              <a:rPr lang="tr-TR" altLang="tr-TR"/>
              <a:t>ise, arz ve talebin karşılaşmasıyla kesinleşen kısa dönemde geçerli olan ve piyasa koşulları içerisinde dalgalanma eğilimi bulunan bir fiyattır. 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1487488" y="3298825"/>
            <a:ext cx="9144001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Arz ve talep koşullarında bir değişme olmadıkça denge fiyatındadır ve değişme olmaz. Ancak zaman içerisinde arzda, talepte yada her ikisinde birlikte oluşacak değişiklikler piyasa fiyatını değiştirecektir. 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1487488" y="4514850"/>
            <a:ext cx="9144001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b="1" u="sng"/>
              <a:t>Buna göre oluşacak değişiklikler şu şekilde özetlenebilir</a:t>
            </a:r>
            <a:r>
              <a:rPr lang="tr-TR" altLang="tr-TR"/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Arzda bir değişme yokken herhangi bir nedenle talepte bir artış olursa fiyat artar.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Talepte bir değişme yokken herhangi bir nedenle arz artarsa malın fiyatı düşer.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Hem arz hem de talebin birlikte değişmesinin fiyat üzerinde yaratacağı etki; meydana gelen değişmenin yönüne ve büyüklüğüne bağlı olarak fiyat artabilir, azalabilir yada sabit kalabilir. </a:t>
            </a:r>
          </a:p>
        </p:txBody>
      </p:sp>
      <p:sp>
        <p:nvSpPr>
          <p:cNvPr id="120839" name="Line 7"/>
          <p:cNvSpPr>
            <a:spLocks noChangeShapeType="1"/>
          </p:cNvSpPr>
          <p:nvPr/>
        </p:nvSpPr>
        <p:spPr bwMode="auto">
          <a:xfrm>
            <a:off x="1524000" y="22050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0840" name="Line 8"/>
          <p:cNvSpPr>
            <a:spLocks noChangeShapeType="1"/>
          </p:cNvSpPr>
          <p:nvPr/>
        </p:nvSpPr>
        <p:spPr bwMode="auto">
          <a:xfrm>
            <a:off x="1524000" y="321310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0841" name="Line 9"/>
          <p:cNvSpPr>
            <a:spLocks noChangeShapeType="1"/>
          </p:cNvSpPr>
          <p:nvPr/>
        </p:nvSpPr>
        <p:spPr bwMode="auto">
          <a:xfrm>
            <a:off x="1524000" y="43656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91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120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20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120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120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utoUpdateAnimBg="0"/>
      <p:bldP spid="120836" grpId="0" autoUpdateAnimBg="0"/>
      <p:bldP spid="120837" grpId="0" autoUpdateAnimBg="0"/>
      <p:bldP spid="120838" grpId="0" build="p" autoUpdateAnimBg="0"/>
      <p:bldP spid="120839" grpId="0" animBg="1"/>
      <p:bldP spid="120840" grpId="0" animBg="1"/>
      <p:bldP spid="1208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487488" y="1052513"/>
            <a:ext cx="9144001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b="1" u="sng">
                <a:solidFill>
                  <a:schemeClr val="hlink"/>
                </a:solidFill>
              </a:rPr>
              <a:t>Bir iktisadi malın fiyat seviyesini belirleyen faktörler: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Kıt olması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Üretim maliyeti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Gereksinimleri içerisindeki yeri ve önemi.</a:t>
            </a:r>
          </a:p>
          <a:p>
            <a:pPr eaLnBrk="1" hangingPunct="1"/>
            <a:r>
              <a:rPr lang="tr-TR" altLang="tr-TR"/>
              <a:t>Bunlardan ilk ikisi arz açısından, üçüncüsü ise talep açısından önem taşımaktadır. </a:t>
            </a: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1487488" y="2636838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Fiyat ile değer arasında önemli bir ilişki vardır.Bir bakıma fiyat teorisi aynı zamanda değer teorisi demektir. 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1487488" y="33972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kıymetli olabilmesi için kıt ve faydalı olması gereklidir. İki faktörü bir arada içermeyen mal, iktisat bilimi açısından mal niteliği taşımaz. 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1487488" y="4157663"/>
            <a:ext cx="91440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Örneğin biyolojik açıdan hayati bir önemi olan  hava, ekonomik açıdan bir değer taşımaz.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1487488" y="4918076"/>
            <a:ext cx="914400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Maliyet masraflarıyla değer arasında da bir ilişki vardır.</a:t>
            </a:r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1487488" y="54038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Maliyeti üretimde kullanılan tüm üretim faktörlerinin miktar ve oranıyla açıklayan teoriye </a:t>
            </a:r>
            <a:r>
              <a:rPr lang="tr-TR" altLang="tr-TR" b="1">
                <a:solidFill>
                  <a:schemeClr val="hlink"/>
                </a:solidFill>
              </a:rPr>
              <a:t>objektif kıymet teorisi</a:t>
            </a:r>
            <a:r>
              <a:rPr lang="tr-TR" altLang="tr-TR" b="1"/>
              <a:t> </a:t>
            </a:r>
            <a:r>
              <a:rPr lang="tr-TR" altLang="tr-TR"/>
              <a:t>adı verilmektedir.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1487488" y="61658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değerini, onu elde etmek için harcanan emek miktarıyla açıklamaya çalışan teoriye de </a:t>
            </a:r>
            <a:r>
              <a:rPr lang="tr-TR" altLang="tr-TR" b="1">
                <a:solidFill>
                  <a:schemeClr val="hlink"/>
                </a:solidFill>
              </a:rPr>
              <a:t>emek-değer teorisi</a:t>
            </a:r>
            <a:r>
              <a:rPr lang="tr-TR" altLang="tr-TR"/>
              <a:t> adı verilmektedir. </a:t>
            </a:r>
          </a:p>
        </p:txBody>
      </p:sp>
      <p:sp>
        <p:nvSpPr>
          <p:cNvPr id="119817" name="Line 9"/>
          <p:cNvSpPr>
            <a:spLocks noChangeShapeType="1"/>
          </p:cNvSpPr>
          <p:nvPr/>
        </p:nvSpPr>
        <p:spPr bwMode="auto">
          <a:xfrm>
            <a:off x="1524000" y="25765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18" name="Line 10"/>
          <p:cNvSpPr>
            <a:spLocks noChangeShapeType="1"/>
          </p:cNvSpPr>
          <p:nvPr/>
        </p:nvSpPr>
        <p:spPr bwMode="auto">
          <a:xfrm>
            <a:off x="1524000" y="33369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19" name="Line 11"/>
          <p:cNvSpPr>
            <a:spLocks noChangeShapeType="1"/>
          </p:cNvSpPr>
          <p:nvPr/>
        </p:nvSpPr>
        <p:spPr bwMode="auto">
          <a:xfrm>
            <a:off x="1524000" y="40973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0" name="Line 12"/>
          <p:cNvSpPr>
            <a:spLocks noChangeShapeType="1"/>
          </p:cNvSpPr>
          <p:nvPr/>
        </p:nvSpPr>
        <p:spPr bwMode="auto">
          <a:xfrm>
            <a:off x="1524000" y="48593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>
            <a:off x="1524000" y="53451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2" name="Line 14"/>
          <p:cNvSpPr>
            <a:spLocks noChangeShapeType="1"/>
          </p:cNvSpPr>
          <p:nvPr/>
        </p:nvSpPr>
        <p:spPr bwMode="auto">
          <a:xfrm>
            <a:off x="1524000" y="61055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83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9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19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19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19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19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3" dur="5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2" dur="500"/>
                                        <p:tgtEl>
                                          <p:spTgt spid="11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119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1" dur="5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  <p:bldP spid="119811" grpId="0" autoUpdateAnimBg="0"/>
      <p:bldP spid="119812" grpId="0" autoUpdateAnimBg="0"/>
      <p:bldP spid="119813" grpId="0" autoUpdateAnimBg="0"/>
      <p:bldP spid="119814" grpId="0" autoUpdateAnimBg="0"/>
      <p:bldP spid="119815" grpId="0" autoUpdateAnimBg="0"/>
      <p:bldP spid="119816" grpId="0" autoUpdateAnimBg="0"/>
      <p:bldP spid="119817" grpId="0" animBg="1"/>
      <p:bldP spid="119818" grpId="0" animBg="1"/>
      <p:bldP spid="119819" grpId="0" animBg="1"/>
      <p:bldP spid="119820" grpId="0" animBg="1"/>
      <p:bldP spid="119821" grpId="0" animBg="1"/>
      <p:bldP spid="1198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1524000" y="908051"/>
            <a:ext cx="9107488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Tam Rekabet Piyasası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524000" y="2222501"/>
            <a:ext cx="9144000" cy="46166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1.</a:t>
            </a:r>
            <a:r>
              <a:rPr lang="tr-TR" altLang="tr-TR"/>
              <a:t> Alınan ve satılan mallar arasında kalite farklılığı olmamalı 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1524000" y="5332413"/>
            <a:ext cx="9144000" cy="760412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2. </a:t>
            </a:r>
            <a:r>
              <a:rPr lang="tr-TR" altLang="tr-TR"/>
              <a:t>Arz ve talep o kadar küçük (atomize) olmalı ki başlangıçta teşekkül eden  fiyatı etkileyememeli,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487488" y="6256339"/>
            <a:ext cx="9144001" cy="46166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3.</a:t>
            </a:r>
            <a:r>
              <a:rPr lang="tr-TR" altLang="tr-TR" sz="2400" b="1"/>
              <a:t> </a:t>
            </a:r>
            <a:r>
              <a:rPr lang="tr-TR" altLang="tr-TR"/>
              <a:t>Üretici ve tüketicinin piyasa ve iktisadi mallar hakkında eksiksiz bilgisi olmalıdır.</a:t>
            </a: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1487488" y="1274763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Klasik iktisatçılara göre </a:t>
            </a:r>
            <a:r>
              <a:rPr lang="tr-TR" altLang="tr-TR" b="1">
                <a:solidFill>
                  <a:schemeClr val="hlink"/>
                </a:solidFill>
              </a:rPr>
              <a:t>rekabet</a:t>
            </a:r>
            <a:r>
              <a:rPr lang="tr-TR" altLang="tr-TR"/>
              <a:t>, piyasa faaliyetlerinin, resmi veya özel kuruluşlarca fiilen denetim ve kontrol altında tutulmadığı durumlarda gerçekleşir 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1487488" y="190976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folHlink"/>
                </a:solidFill>
              </a:rPr>
              <a:t>Bir piyasada tam rekabet koşullarının gerçekleşebilmesi için;</a:t>
            </a:r>
            <a:r>
              <a:rPr lang="tr-TR" altLang="tr-TR"/>
              <a:t> </a:t>
            </a:r>
          </a:p>
        </p:txBody>
      </p:sp>
      <p:sp>
        <p:nvSpPr>
          <p:cNvPr id="118792" name="Line 8"/>
          <p:cNvSpPr>
            <a:spLocks noChangeShapeType="1"/>
          </p:cNvSpPr>
          <p:nvPr/>
        </p:nvSpPr>
        <p:spPr bwMode="auto">
          <a:xfrm>
            <a:off x="1524000" y="19161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3" name="Oval 9"/>
          <p:cNvSpPr>
            <a:spLocks noChangeArrowheads="1"/>
          </p:cNvSpPr>
          <p:nvPr/>
        </p:nvSpPr>
        <p:spPr bwMode="auto">
          <a:xfrm>
            <a:off x="1919288" y="2781300"/>
            <a:ext cx="3960812" cy="208915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4" name="Oval 10"/>
          <p:cNvSpPr>
            <a:spLocks noChangeArrowheads="1"/>
          </p:cNvSpPr>
          <p:nvPr/>
        </p:nvSpPr>
        <p:spPr bwMode="auto">
          <a:xfrm>
            <a:off x="6383338" y="2852738"/>
            <a:ext cx="3960812" cy="208915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2279651" y="2924175"/>
            <a:ext cx="3311525" cy="1657350"/>
            <a:chOff x="476" y="1842"/>
            <a:chExt cx="2086" cy="1044"/>
          </a:xfrm>
        </p:grpSpPr>
        <p:sp>
          <p:nvSpPr>
            <p:cNvPr id="108623" name="AutoShape 30"/>
            <p:cNvSpPr>
              <a:spLocks noChangeArrowheads="1"/>
            </p:cNvSpPr>
            <p:nvPr/>
          </p:nvSpPr>
          <p:spPr bwMode="auto">
            <a:xfrm>
              <a:off x="2381" y="211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4" name="AutoShape 31"/>
            <p:cNvSpPr>
              <a:spLocks noChangeArrowheads="1"/>
            </p:cNvSpPr>
            <p:nvPr/>
          </p:nvSpPr>
          <p:spPr bwMode="auto">
            <a:xfrm>
              <a:off x="1928" y="2341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5" name="AutoShape 32"/>
            <p:cNvSpPr>
              <a:spLocks noChangeArrowheads="1"/>
            </p:cNvSpPr>
            <p:nvPr/>
          </p:nvSpPr>
          <p:spPr bwMode="auto">
            <a:xfrm>
              <a:off x="1837" y="1842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6" name="AutoShape 33"/>
            <p:cNvSpPr>
              <a:spLocks noChangeArrowheads="1"/>
            </p:cNvSpPr>
            <p:nvPr/>
          </p:nvSpPr>
          <p:spPr bwMode="auto">
            <a:xfrm>
              <a:off x="2336" y="2387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7" name="AutoShape 34"/>
            <p:cNvSpPr>
              <a:spLocks noChangeArrowheads="1"/>
            </p:cNvSpPr>
            <p:nvPr/>
          </p:nvSpPr>
          <p:spPr bwMode="auto">
            <a:xfrm>
              <a:off x="2018" y="27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8" name="AutoShape 35"/>
            <p:cNvSpPr>
              <a:spLocks noChangeArrowheads="1"/>
            </p:cNvSpPr>
            <p:nvPr/>
          </p:nvSpPr>
          <p:spPr bwMode="auto">
            <a:xfrm>
              <a:off x="1655" y="2251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9" name="AutoShape 36"/>
            <p:cNvSpPr>
              <a:spLocks noChangeArrowheads="1"/>
            </p:cNvSpPr>
            <p:nvPr/>
          </p:nvSpPr>
          <p:spPr bwMode="auto">
            <a:xfrm>
              <a:off x="1292" y="1979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0" name="AutoShape 37"/>
            <p:cNvSpPr>
              <a:spLocks noChangeArrowheads="1"/>
            </p:cNvSpPr>
            <p:nvPr/>
          </p:nvSpPr>
          <p:spPr bwMode="auto">
            <a:xfrm>
              <a:off x="1202" y="27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1" name="AutoShape 38"/>
            <p:cNvSpPr>
              <a:spLocks noChangeArrowheads="1"/>
            </p:cNvSpPr>
            <p:nvPr/>
          </p:nvSpPr>
          <p:spPr bwMode="auto">
            <a:xfrm>
              <a:off x="839" y="2342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2" name="AutoShape 39"/>
            <p:cNvSpPr>
              <a:spLocks noChangeArrowheads="1"/>
            </p:cNvSpPr>
            <p:nvPr/>
          </p:nvSpPr>
          <p:spPr bwMode="auto">
            <a:xfrm>
              <a:off x="567" y="22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3" name="AutoShape 40"/>
            <p:cNvSpPr>
              <a:spLocks noChangeArrowheads="1"/>
            </p:cNvSpPr>
            <p:nvPr/>
          </p:nvSpPr>
          <p:spPr bwMode="auto">
            <a:xfrm>
              <a:off x="839" y="1888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4" name="AutoShape 41"/>
            <p:cNvSpPr>
              <a:spLocks noChangeArrowheads="1"/>
            </p:cNvSpPr>
            <p:nvPr/>
          </p:nvSpPr>
          <p:spPr bwMode="auto">
            <a:xfrm>
              <a:off x="1066" y="211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35" name="AutoShape 42"/>
            <p:cNvSpPr>
              <a:spLocks noChangeArrowheads="1"/>
            </p:cNvSpPr>
            <p:nvPr/>
          </p:nvSpPr>
          <p:spPr bwMode="auto">
            <a:xfrm>
              <a:off x="476" y="2523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3" name="Group 89"/>
          <p:cNvGrpSpPr>
            <a:grpSpLocks/>
          </p:cNvGrpSpPr>
          <p:nvPr/>
        </p:nvGrpSpPr>
        <p:grpSpPr bwMode="auto">
          <a:xfrm>
            <a:off x="2065338" y="2852739"/>
            <a:ext cx="3382962" cy="1944687"/>
            <a:chOff x="341" y="1797"/>
            <a:chExt cx="2131" cy="1225"/>
          </a:xfrm>
        </p:grpSpPr>
        <p:sp>
          <p:nvSpPr>
            <p:cNvPr id="108597" name="AutoShape 11"/>
            <p:cNvSpPr>
              <a:spLocks noChangeArrowheads="1"/>
            </p:cNvSpPr>
            <p:nvPr/>
          </p:nvSpPr>
          <p:spPr bwMode="auto">
            <a:xfrm>
              <a:off x="748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8" name="AutoShape 12"/>
            <p:cNvSpPr>
              <a:spLocks noChangeArrowheads="1"/>
            </p:cNvSpPr>
            <p:nvPr/>
          </p:nvSpPr>
          <p:spPr bwMode="auto">
            <a:xfrm>
              <a:off x="884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9" name="AutoShape 13"/>
            <p:cNvSpPr>
              <a:spLocks noChangeArrowheads="1"/>
            </p:cNvSpPr>
            <p:nvPr/>
          </p:nvSpPr>
          <p:spPr bwMode="auto">
            <a:xfrm>
              <a:off x="1610" y="188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0" name="AutoShape 14"/>
            <p:cNvSpPr>
              <a:spLocks noChangeArrowheads="1"/>
            </p:cNvSpPr>
            <p:nvPr/>
          </p:nvSpPr>
          <p:spPr bwMode="auto">
            <a:xfrm>
              <a:off x="1066" y="193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1" name="AutoShape 15"/>
            <p:cNvSpPr>
              <a:spLocks noChangeArrowheads="1"/>
            </p:cNvSpPr>
            <p:nvPr/>
          </p:nvSpPr>
          <p:spPr bwMode="auto">
            <a:xfrm>
              <a:off x="1202" y="2251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2" name="AutoShape 16"/>
            <p:cNvSpPr>
              <a:spLocks noChangeArrowheads="1"/>
            </p:cNvSpPr>
            <p:nvPr/>
          </p:nvSpPr>
          <p:spPr bwMode="auto">
            <a:xfrm>
              <a:off x="1338" y="238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3" name="AutoShape 17"/>
            <p:cNvSpPr>
              <a:spLocks noChangeArrowheads="1"/>
            </p:cNvSpPr>
            <p:nvPr/>
          </p:nvSpPr>
          <p:spPr bwMode="auto">
            <a:xfrm>
              <a:off x="2064" y="211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4" name="AutoShape 18"/>
            <p:cNvSpPr>
              <a:spLocks noChangeArrowheads="1"/>
            </p:cNvSpPr>
            <p:nvPr/>
          </p:nvSpPr>
          <p:spPr bwMode="auto">
            <a:xfrm>
              <a:off x="1520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5" name="AutoShape 19"/>
            <p:cNvSpPr>
              <a:spLocks noChangeArrowheads="1"/>
            </p:cNvSpPr>
            <p:nvPr/>
          </p:nvSpPr>
          <p:spPr bwMode="auto">
            <a:xfrm>
              <a:off x="748" y="256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6" name="AutoShape 20"/>
            <p:cNvSpPr>
              <a:spLocks noChangeArrowheads="1"/>
            </p:cNvSpPr>
            <p:nvPr/>
          </p:nvSpPr>
          <p:spPr bwMode="auto">
            <a:xfrm>
              <a:off x="884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7" name="AutoShape 21"/>
            <p:cNvSpPr>
              <a:spLocks noChangeArrowheads="1"/>
            </p:cNvSpPr>
            <p:nvPr/>
          </p:nvSpPr>
          <p:spPr bwMode="auto">
            <a:xfrm>
              <a:off x="1610" y="243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8" name="AutoShape 22"/>
            <p:cNvSpPr>
              <a:spLocks noChangeArrowheads="1"/>
            </p:cNvSpPr>
            <p:nvPr/>
          </p:nvSpPr>
          <p:spPr bwMode="auto">
            <a:xfrm>
              <a:off x="1066" y="247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09" name="AutoShape 23"/>
            <p:cNvSpPr>
              <a:spLocks noChangeArrowheads="1"/>
            </p:cNvSpPr>
            <p:nvPr/>
          </p:nvSpPr>
          <p:spPr bwMode="auto">
            <a:xfrm>
              <a:off x="1746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0" name="AutoShape 24"/>
            <p:cNvSpPr>
              <a:spLocks noChangeArrowheads="1"/>
            </p:cNvSpPr>
            <p:nvPr/>
          </p:nvSpPr>
          <p:spPr bwMode="auto">
            <a:xfrm>
              <a:off x="1882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1" name="AutoShape 25"/>
            <p:cNvSpPr>
              <a:spLocks noChangeArrowheads="1"/>
            </p:cNvSpPr>
            <p:nvPr/>
          </p:nvSpPr>
          <p:spPr bwMode="auto">
            <a:xfrm>
              <a:off x="2154" y="243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2" name="AutoShape 26"/>
            <p:cNvSpPr>
              <a:spLocks noChangeArrowheads="1"/>
            </p:cNvSpPr>
            <p:nvPr/>
          </p:nvSpPr>
          <p:spPr bwMode="auto">
            <a:xfrm>
              <a:off x="2064" y="193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3" name="AutoShape 27"/>
            <p:cNvSpPr>
              <a:spLocks noChangeArrowheads="1"/>
            </p:cNvSpPr>
            <p:nvPr/>
          </p:nvSpPr>
          <p:spPr bwMode="auto">
            <a:xfrm>
              <a:off x="1565" y="261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4" name="AutoShape 28"/>
            <p:cNvSpPr>
              <a:spLocks noChangeArrowheads="1"/>
            </p:cNvSpPr>
            <p:nvPr/>
          </p:nvSpPr>
          <p:spPr bwMode="auto">
            <a:xfrm>
              <a:off x="1655" y="288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5" name="AutoShape 29"/>
            <p:cNvSpPr>
              <a:spLocks noChangeArrowheads="1"/>
            </p:cNvSpPr>
            <p:nvPr/>
          </p:nvSpPr>
          <p:spPr bwMode="auto">
            <a:xfrm>
              <a:off x="1791" y="24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6" name="AutoShape 43"/>
            <p:cNvSpPr>
              <a:spLocks noChangeArrowheads="1"/>
            </p:cNvSpPr>
            <p:nvPr/>
          </p:nvSpPr>
          <p:spPr bwMode="auto">
            <a:xfrm>
              <a:off x="341" y="211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7" name="AutoShape 44"/>
            <p:cNvSpPr>
              <a:spLocks noChangeArrowheads="1"/>
            </p:cNvSpPr>
            <p:nvPr/>
          </p:nvSpPr>
          <p:spPr bwMode="auto">
            <a:xfrm>
              <a:off x="385" y="2341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8" name="AutoShape 45"/>
            <p:cNvSpPr>
              <a:spLocks noChangeArrowheads="1"/>
            </p:cNvSpPr>
            <p:nvPr/>
          </p:nvSpPr>
          <p:spPr bwMode="auto">
            <a:xfrm>
              <a:off x="567" y="197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19" name="AutoShape 46"/>
            <p:cNvSpPr>
              <a:spLocks noChangeArrowheads="1"/>
            </p:cNvSpPr>
            <p:nvPr/>
          </p:nvSpPr>
          <p:spPr bwMode="auto">
            <a:xfrm>
              <a:off x="1383" y="284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0" name="AutoShape 47"/>
            <p:cNvSpPr>
              <a:spLocks noChangeArrowheads="1"/>
            </p:cNvSpPr>
            <p:nvPr/>
          </p:nvSpPr>
          <p:spPr bwMode="auto">
            <a:xfrm>
              <a:off x="1292" y="179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1" name="AutoShape 48"/>
            <p:cNvSpPr>
              <a:spLocks noChangeArrowheads="1"/>
            </p:cNvSpPr>
            <p:nvPr/>
          </p:nvSpPr>
          <p:spPr bwMode="auto">
            <a:xfrm>
              <a:off x="1791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622" name="AutoShape 49"/>
            <p:cNvSpPr>
              <a:spLocks noChangeArrowheads="1"/>
            </p:cNvSpPr>
            <p:nvPr/>
          </p:nvSpPr>
          <p:spPr bwMode="auto">
            <a:xfrm>
              <a:off x="2336" y="265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4" name="Group 91"/>
          <p:cNvGrpSpPr>
            <a:grpSpLocks/>
          </p:cNvGrpSpPr>
          <p:nvPr/>
        </p:nvGrpSpPr>
        <p:grpSpPr bwMode="auto">
          <a:xfrm>
            <a:off x="6816725" y="3067050"/>
            <a:ext cx="3455988" cy="1657350"/>
            <a:chOff x="3334" y="1887"/>
            <a:chExt cx="2177" cy="1044"/>
          </a:xfrm>
        </p:grpSpPr>
        <p:sp>
          <p:nvSpPr>
            <p:cNvPr id="108586" name="AutoShape 69"/>
            <p:cNvSpPr>
              <a:spLocks noChangeArrowheads="1"/>
            </p:cNvSpPr>
            <p:nvPr/>
          </p:nvSpPr>
          <p:spPr bwMode="auto">
            <a:xfrm>
              <a:off x="4967" y="2160"/>
              <a:ext cx="544" cy="544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7" name="AutoShape 70"/>
            <p:cNvSpPr>
              <a:spLocks noChangeArrowheads="1"/>
            </p:cNvSpPr>
            <p:nvPr/>
          </p:nvSpPr>
          <p:spPr bwMode="auto">
            <a:xfrm>
              <a:off x="4740" y="2386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8" name="AutoShape 71"/>
            <p:cNvSpPr>
              <a:spLocks noChangeArrowheads="1"/>
            </p:cNvSpPr>
            <p:nvPr/>
          </p:nvSpPr>
          <p:spPr bwMode="auto">
            <a:xfrm>
              <a:off x="4695" y="1887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9" name="AutoShape 73"/>
            <p:cNvSpPr>
              <a:spLocks noChangeArrowheads="1"/>
            </p:cNvSpPr>
            <p:nvPr/>
          </p:nvSpPr>
          <p:spPr bwMode="auto">
            <a:xfrm>
              <a:off x="4876" y="275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0" name="AutoShape 74"/>
            <p:cNvSpPr>
              <a:spLocks noChangeArrowheads="1"/>
            </p:cNvSpPr>
            <p:nvPr/>
          </p:nvSpPr>
          <p:spPr bwMode="auto">
            <a:xfrm>
              <a:off x="4513" y="2296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1" name="AutoShape 75"/>
            <p:cNvSpPr>
              <a:spLocks noChangeArrowheads="1"/>
            </p:cNvSpPr>
            <p:nvPr/>
          </p:nvSpPr>
          <p:spPr bwMode="auto">
            <a:xfrm>
              <a:off x="4150" y="2024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2" name="AutoShape 76"/>
            <p:cNvSpPr>
              <a:spLocks noChangeArrowheads="1"/>
            </p:cNvSpPr>
            <p:nvPr/>
          </p:nvSpPr>
          <p:spPr bwMode="auto">
            <a:xfrm>
              <a:off x="4060" y="275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3" name="AutoShape 78"/>
            <p:cNvSpPr>
              <a:spLocks noChangeArrowheads="1"/>
            </p:cNvSpPr>
            <p:nvPr/>
          </p:nvSpPr>
          <p:spPr bwMode="auto">
            <a:xfrm>
              <a:off x="3379" y="2162"/>
              <a:ext cx="272" cy="31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4" name="AutoShape 79"/>
            <p:cNvSpPr>
              <a:spLocks noChangeArrowheads="1"/>
            </p:cNvSpPr>
            <p:nvPr/>
          </p:nvSpPr>
          <p:spPr bwMode="auto">
            <a:xfrm>
              <a:off x="3697" y="1888"/>
              <a:ext cx="272" cy="22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5" name="AutoShape 80"/>
            <p:cNvSpPr>
              <a:spLocks noChangeArrowheads="1"/>
            </p:cNvSpPr>
            <p:nvPr/>
          </p:nvSpPr>
          <p:spPr bwMode="auto">
            <a:xfrm>
              <a:off x="3924" y="216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96" name="AutoShape 81"/>
            <p:cNvSpPr>
              <a:spLocks noChangeArrowheads="1"/>
            </p:cNvSpPr>
            <p:nvPr/>
          </p:nvSpPr>
          <p:spPr bwMode="auto">
            <a:xfrm>
              <a:off x="3334" y="2523"/>
              <a:ext cx="272" cy="22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6602413" y="2924175"/>
            <a:ext cx="3382962" cy="1944688"/>
            <a:chOff x="3199" y="1842"/>
            <a:chExt cx="2131" cy="1225"/>
          </a:xfrm>
        </p:grpSpPr>
        <p:sp>
          <p:nvSpPr>
            <p:cNvPr id="108563" name="AutoShape 50"/>
            <p:cNvSpPr>
              <a:spLocks noChangeArrowheads="1"/>
            </p:cNvSpPr>
            <p:nvPr/>
          </p:nvSpPr>
          <p:spPr bwMode="auto">
            <a:xfrm>
              <a:off x="3606" y="206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4" name="AutoShape 51"/>
            <p:cNvSpPr>
              <a:spLocks noChangeArrowheads="1"/>
            </p:cNvSpPr>
            <p:nvPr/>
          </p:nvSpPr>
          <p:spPr bwMode="auto">
            <a:xfrm>
              <a:off x="3742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5" name="AutoShape 52"/>
            <p:cNvSpPr>
              <a:spLocks noChangeArrowheads="1"/>
            </p:cNvSpPr>
            <p:nvPr/>
          </p:nvSpPr>
          <p:spPr bwMode="auto">
            <a:xfrm>
              <a:off x="4377" y="1842"/>
              <a:ext cx="227" cy="22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6" name="AutoShape 53"/>
            <p:cNvSpPr>
              <a:spLocks noChangeArrowheads="1"/>
            </p:cNvSpPr>
            <p:nvPr/>
          </p:nvSpPr>
          <p:spPr bwMode="auto">
            <a:xfrm>
              <a:off x="3924" y="19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7" name="AutoShape 54"/>
            <p:cNvSpPr>
              <a:spLocks noChangeArrowheads="1"/>
            </p:cNvSpPr>
            <p:nvPr/>
          </p:nvSpPr>
          <p:spPr bwMode="auto">
            <a:xfrm>
              <a:off x="4060" y="229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8" name="AutoShape 55"/>
            <p:cNvSpPr>
              <a:spLocks noChangeArrowheads="1"/>
            </p:cNvSpPr>
            <p:nvPr/>
          </p:nvSpPr>
          <p:spPr bwMode="auto">
            <a:xfrm>
              <a:off x="4196" y="2432"/>
              <a:ext cx="226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9" name="AutoShape 57"/>
            <p:cNvSpPr>
              <a:spLocks noChangeArrowheads="1"/>
            </p:cNvSpPr>
            <p:nvPr/>
          </p:nvSpPr>
          <p:spPr bwMode="auto">
            <a:xfrm>
              <a:off x="4378" y="220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0" name="AutoShape 58"/>
            <p:cNvSpPr>
              <a:spLocks noChangeArrowheads="1"/>
            </p:cNvSpPr>
            <p:nvPr/>
          </p:nvSpPr>
          <p:spPr bwMode="auto">
            <a:xfrm>
              <a:off x="3469" y="2341"/>
              <a:ext cx="545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1" name="AutoShape 60"/>
            <p:cNvSpPr>
              <a:spLocks noChangeArrowheads="1"/>
            </p:cNvSpPr>
            <p:nvPr/>
          </p:nvSpPr>
          <p:spPr bwMode="auto">
            <a:xfrm>
              <a:off x="4468" y="247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2" name="AutoShape 61"/>
            <p:cNvSpPr>
              <a:spLocks noChangeArrowheads="1"/>
            </p:cNvSpPr>
            <p:nvPr/>
          </p:nvSpPr>
          <p:spPr bwMode="auto">
            <a:xfrm>
              <a:off x="3924" y="252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3" name="AutoShape 62"/>
            <p:cNvSpPr>
              <a:spLocks noChangeArrowheads="1"/>
            </p:cNvSpPr>
            <p:nvPr/>
          </p:nvSpPr>
          <p:spPr bwMode="auto">
            <a:xfrm>
              <a:off x="4604" y="206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4" name="AutoShape 63"/>
            <p:cNvSpPr>
              <a:spLocks noChangeArrowheads="1"/>
            </p:cNvSpPr>
            <p:nvPr/>
          </p:nvSpPr>
          <p:spPr bwMode="auto">
            <a:xfrm>
              <a:off x="4740" y="220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5" name="AutoShape 65"/>
            <p:cNvSpPr>
              <a:spLocks noChangeArrowheads="1"/>
            </p:cNvSpPr>
            <p:nvPr/>
          </p:nvSpPr>
          <p:spPr bwMode="auto">
            <a:xfrm>
              <a:off x="4922" y="19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6" name="AutoShape 66"/>
            <p:cNvSpPr>
              <a:spLocks noChangeArrowheads="1"/>
            </p:cNvSpPr>
            <p:nvPr/>
          </p:nvSpPr>
          <p:spPr bwMode="auto">
            <a:xfrm>
              <a:off x="4423" y="265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7" name="AutoShape 67"/>
            <p:cNvSpPr>
              <a:spLocks noChangeArrowheads="1"/>
            </p:cNvSpPr>
            <p:nvPr/>
          </p:nvSpPr>
          <p:spPr bwMode="auto">
            <a:xfrm>
              <a:off x="4422" y="2840"/>
              <a:ext cx="227" cy="22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8" name="AutoShape 68"/>
            <p:cNvSpPr>
              <a:spLocks noChangeArrowheads="1"/>
            </p:cNvSpPr>
            <p:nvPr/>
          </p:nvSpPr>
          <p:spPr bwMode="auto">
            <a:xfrm>
              <a:off x="4649" y="252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79" name="AutoShape 82"/>
            <p:cNvSpPr>
              <a:spLocks noChangeArrowheads="1"/>
            </p:cNvSpPr>
            <p:nvPr/>
          </p:nvSpPr>
          <p:spPr bwMode="auto">
            <a:xfrm>
              <a:off x="3199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0" name="AutoShape 83"/>
            <p:cNvSpPr>
              <a:spLocks noChangeArrowheads="1"/>
            </p:cNvSpPr>
            <p:nvPr/>
          </p:nvSpPr>
          <p:spPr bwMode="auto">
            <a:xfrm>
              <a:off x="3243" y="238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1" name="AutoShape 84"/>
            <p:cNvSpPr>
              <a:spLocks noChangeArrowheads="1"/>
            </p:cNvSpPr>
            <p:nvPr/>
          </p:nvSpPr>
          <p:spPr bwMode="auto">
            <a:xfrm>
              <a:off x="3425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2" name="AutoShape 85"/>
            <p:cNvSpPr>
              <a:spLocks noChangeArrowheads="1"/>
            </p:cNvSpPr>
            <p:nvPr/>
          </p:nvSpPr>
          <p:spPr bwMode="auto">
            <a:xfrm>
              <a:off x="4241" y="288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3" name="AutoShape 86"/>
            <p:cNvSpPr>
              <a:spLocks noChangeArrowheads="1"/>
            </p:cNvSpPr>
            <p:nvPr/>
          </p:nvSpPr>
          <p:spPr bwMode="auto">
            <a:xfrm>
              <a:off x="4150" y="184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4" name="AutoShape 87"/>
            <p:cNvSpPr>
              <a:spLocks noChangeArrowheads="1"/>
            </p:cNvSpPr>
            <p:nvPr/>
          </p:nvSpPr>
          <p:spPr bwMode="auto">
            <a:xfrm>
              <a:off x="4649" y="274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85" name="AutoShape 88"/>
            <p:cNvSpPr>
              <a:spLocks noChangeArrowheads="1"/>
            </p:cNvSpPr>
            <p:nvPr/>
          </p:nvSpPr>
          <p:spPr bwMode="auto">
            <a:xfrm>
              <a:off x="5194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6" name="Group 96"/>
          <p:cNvGrpSpPr>
            <a:grpSpLocks/>
          </p:cNvGrpSpPr>
          <p:nvPr/>
        </p:nvGrpSpPr>
        <p:grpSpPr bwMode="auto">
          <a:xfrm>
            <a:off x="4800601" y="4868863"/>
            <a:ext cx="3527425" cy="366712"/>
            <a:chOff x="2064" y="3067"/>
            <a:chExt cx="2222" cy="231"/>
          </a:xfrm>
        </p:grpSpPr>
        <p:sp>
          <p:nvSpPr>
            <p:cNvPr id="108560" name="Text Box 93"/>
            <p:cNvSpPr txBox="1">
              <a:spLocks noChangeArrowheads="1"/>
            </p:cNvSpPr>
            <p:nvPr/>
          </p:nvSpPr>
          <p:spPr bwMode="auto">
            <a:xfrm>
              <a:off x="2200" y="3067"/>
              <a:ext cx="20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/>
                <a:t>Alıcılar         Satıcılar</a:t>
              </a:r>
            </a:p>
          </p:txBody>
        </p:sp>
        <p:sp>
          <p:nvSpPr>
            <p:cNvPr id="108561" name="AutoShape 94"/>
            <p:cNvSpPr>
              <a:spLocks noChangeArrowheads="1"/>
            </p:cNvSpPr>
            <p:nvPr/>
          </p:nvSpPr>
          <p:spPr bwMode="auto">
            <a:xfrm>
              <a:off x="2064" y="311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8562" name="AutoShape 95"/>
            <p:cNvSpPr>
              <a:spLocks noChangeArrowheads="1"/>
            </p:cNvSpPr>
            <p:nvPr/>
          </p:nvSpPr>
          <p:spPr bwMode="auto">
            <a:xfrm>
              <a:off x="2880" y="3113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</p:spTree>
    <p:extLst>
      <p:ext uri="{BB962C8B-B14F-4D97-AF65-F5344CB8AC3E}">
        <p14:creationId xmlns:p14="http://schemas.microsoft.com/office/powerpoint/2010/main" val="117464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 animBg="1" autoUpdateAnimBg="0"/>
      <p:bldP spid="118787" grpId="0" animBg="1" autoUpdateAnimBg="0"/>
      <p:bldP spid="118788" grpId="0" animBg="1" autoUpdateAnimBg="0"/>
      <p:bldP spid="118789" grpId="0" animBg="1" autoUpdateAnimBg="0"/>
      <p:bldP spid="118790" grpId="0" autoUpdateAnimBg="0"/>
      <p:bldP spid="118791" grpId="0" autoUpdateAnimBg="0"/>
      <p:bldP spid="118792" grpId="0" animBg="1"/>
      <p:bldP spid="118793" grpId="0" animBg="1"/>
      <p:bldP spid="1187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984" name="Group 224"/>
          <p:cNvGraphicFramePr>
            <a:graphicFrameLocks noGrp="1"/>
          </p:cNvGraphicFramePr>
          <p:nvPr/>
        </p:nvGraphicFramePr>
        <p:xfrm>
          <a:off x="1774825" y="1341439"/>
          <a:ext cx="8713788" cy="5262561"/>
        </p:xfrm>
        <a:graphic>
          <a:graphicData uri="http://schemas.openxmlformats.org/drawingml/2006/table">
            <a:tbl>
              <a:tblPr/>
              <a:tblGrid>
                <a:gridCol w="4079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9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68380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P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 satıcı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Birkaç satıcı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Birçok satıcı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 TUTUKLUĞU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Birçok satıcı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 AKICILIĞI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 alıcı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İki taraflı Monopol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tahdide uğraması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 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51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Birkaç alıcı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mukavemete maruz kalması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İki taraflı oligopol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sayıda alıcı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TALEP TUTUKLUĞU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Oligopol şartların tahdide uğraması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Alıcılar arasında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09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sayıda alıcı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TALEP AKICILIĞI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Satıcılar arasında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TAM  REKABET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15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487488" y="105251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Eksik Rekabet Piyasaları</a:t>
            </a:r>
            <a:endParaRPr lang="tr-TR" altLang="tr-TR" u="sng"/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1524000" y="149701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Monopol, duopol, ve oligopol </a:t>
            </a:r>
            <a:r>
              <a:rPr lang="tr-TR" altLang="tr-TR" b="1"/>
              <a:t>satış</a:t>
            </a:r>
            <a:r>
              <a:rPr lang="tr-TR" altLang="tr-TR"/>
              <a:t> </a:t>
            </a:r>
            <a:r>
              <a:rPr lang="tr-TR" altLang="tr-TR" b="1"/>
              <a:t>tekelleridir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487488" y="2022475"/>
            <a:ext cx="9144001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Tam rekabet ve monopol gerçek hayatta çok zor rastlanabilecek piyasalar iken, oligopol ve monopollü rekabet gerçek hayattaki piyasaların büyük bir çoğunluğunu meydana getirir </a:t>
            </a:r>
          </a:p>
        </p:txBody>
      </p:sp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1524000" y="3097213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Oligopolcü piyasada firmaların sattığı mallar birbirlerinin aynı olabilir veya bir ölçüde birbirlerinden farklı olabilirler.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1487488" y="38957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Mallar birbirlerinin aynı ise bu piyasaya </a:t>
            </a:r>
            <a:r>
              <a:rPr lang="tr-TR" altLang="tr-TR" b="1"/>
              <a:t>saf oligopol</a:t>
            </a:r>
            <a:r>
              <a:rPr lang="tr-TR" altLang="tr-TR"/>
              <a:t>, birbirlerinden farklı ise </a:t>
            </a:r>
            <a:r>
              <a:rPr lang="tr-TR" altLang="tr-TR" b="1"/>
              <a:t>farklılaştırılmış oligopol </a:t>
            </a:r>
            <a:r>
              <a:rPr lang="tr-TR" altLang="tr-TR"/>
              <a:t>adı verilir.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1487488" y="46958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Çelik üreten birkaç firma saf oligopole, otomobil üreten az sayıda firma da farklılaştırılmış oligopole örnek olarak verilebilir.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1487488" y="5495926"/>
            <a:ext cx="914400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Monopson, duopson, ve oligopson ise alım </a:t>
            </a:r>
            <a:r>
              <a:rPr lang="tr-TR" altLang="tr-TR" b="1"/>
              <a:t>tekelleridir</a:t>
            </a:r>
            <a:r>
              <a:rPr lang="tr-TR" altLang="tr-TR"/>
              <a:t>.</a:t>
            </a: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1524000" y="6021388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alımının tek kişi elinde olmasına monopson, iki kişinin elinde olmasına duopson, ikiden fazla kişinin elinde olmasına oligopson denir. </a:t>
            </a:r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1524000" y="194310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auto">
          <a:xfrm>
            <a:off x="1524000" y="30178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>
            <a:off x="1524000" y="38179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1524000" y="46164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1" name="Line 15"/>
          <p:cNvSpPr>
            <a:spLocks noChangeShapeType="1"/>
          </p:cNvSpPr>
          <p:nvPr/>
        </p:nvSpPr>
        <p:spPr bwMode="auto">
          <a:xfrm>
            <a:off x="1524000" y="54165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auto">
          <a:xfrm>
            <a:off x="1524000" y="59420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25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7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utoUpdateAnimBg="0"/>
      <p:bldP spid="116739" grpId="0" autoUpdateAnimBg="0"/>
      <p:bldP spid="116740" grpId="0" autoUpdateAnimBg="0"/>
      <p:bldP spid="116741" grpId="0" autoUpdateAnimBg="0"/>
      <p:bldP spid="116742" grpId="0" autoUpdateAnimBg="0"/>
      <p:bldP spid="116743" grpId="0" autoUpdateAnimBg="0"/>
      <p:bldP spid="116744" grpId="0" autoUpdateAnimBg="0"/>
      <p:bldP spid="116745" grpId="0" autoUpdateAnimBg="0"/>
      <p:bldP spid="116747" grpId="0" animBg="1"/>
      <p:bldP spid="116748" grpId="0" animBg="1"/>
      <p:bldP spid="116749" grpId="0" animBg="1"/>
      <p:bldP spid="116750" grpId="0" animBg="1"/>
      <p:bldP spid="116751" grpId="0" animBg="1"/>
      <p:bldP spid="1167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1560513" y="1730375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60000"/>
              </a:spcBef>
            </a:pPr>
            <a:r>
              <a:rPr lang="tr-TR" altLang="tr-TR"/>
              <a:t>Yukarıdaki piyasa çeşitlerine ilaveten piyasada fiyatın oluşumuna etki eden iki özel ekonomik oluşumdan söz edilebilir. Bunlar </a:t>
            </a:r>
            <a:r>
              <a:rPr lang="tr-TR" altLang="tr-TR" b="1"/>
              <a:t>Tröst</a:t>
            </a:r>
            <a:r>
              <a:rPr lang="tr-TR" altLang="tr-TR"/>
              <a:t> ve </a:t>
            </a:r>
            <a:r>
              <a:rPr lang="tr-TR" altLang="tr-TR" b="1"/>
              <a:t>Kartel</a:t>
            </a:r>
            <a:r>
              <a:rPr lang="tr-TR" altLang="tr-TR"/>
              <a:t>lerdir.</a:t>
            </a:r>
            <a:endParaRPr lang="tr-TR" altLang="tr-TR" b="1"/>
          </a:p>
          <a:p>
            <a:pPr eaLnBrk="1" hangingPunct="1">
              <a:spcBef>
                <a:spcPct val="60000"/>
              </a:spcBef>
            </a:pPr>
            <a:r>
              <a:rPr lang="tr-TR" altLang="tr-TR" b="1">
                <a:solidFill>
                  <a:schemeClr val="hlink"/>
                </a:solidFill>
              </a:rPr>
              <a:t>Kartel;</a:t>
            </a:r>
            <a:r>
              <a:rPr lang="tr-TR" altLang="tr-TR" b="1"/>
              <a:t> </a:t>
            </a:r>
            <a:r>
              <a:rPr lang="tr-TR" altLang="tr-TR"/>
              <a:t>benzer malı üreten firmaların hukuki ve ekonomik bağımsızlıklarını koruyarak belirli bir pazar üzerinde tekel durumlarını korumak üzere aralarında menfaat birliği  sağlamalarıdır.</a:t>
            </a:r>
            <a:endParaRPr lang="tr-TR" altLang="tr-TR" b="1"/>
          </a:p>
          <a:p>
            <a:pPr eaLnBrk="1" hangingPunct="1">
              <a:spcBef>
                <a:spcPct val="60000"/>
              </a:spcBef>
            </a:pPr>
            <a:r>
              <a:rPr lang="tr-TR" altLang="tr-TR" b="1">
                <a:solidFill>
                  <a:schemeClr val="hlink"/>
                </a:solidFill>
              </a:rPr>
              <a:t>Tröst;</a:t>
            </a:r>
            <a:r>
              <a:rPr lang="tr-TR" altLang="tr-TR" b="1"/>
              <a:t> </a:t>
            </a:r>
            <a:r>
              <a:rPr lang="tr-TR" altLang="tr-TR"/>
              <a:t>kartelde olduğu gibi sadece bir anlaşma değil aynı zamanda teşebbüslerin belirli bir hukuki çatı altında ekonomik bünyelerinin de kaynaşmasıdır.</a:t>
            </a:r>
          </a:p>
          <a:p>
            <a:pPr eaLnBrk="1" hangingPunct="1">
              <a:spcBef>
                <a:spcPct val="60000"/>
              </a:spcBef>
            </a:pPr>
            <a:r>
              <a:rPr lang="tr-TR" altLang="tr-TR"/>
              <a:t>Karteli tröstlerden ayıran temel fark “bağımsızlıklarını kaybetmek bir yana” bu birleşmenin geçici bir nitelik taşımasıdır.</a:t>
            </a:r>
          </a:p>
          <a:p>
            <a:pPr eaLnBrk="1" hangingPunct="1">
              <a:spcBef>
                <a:spcPct val="60000"/>
              </a:spcBef>
            </a:pPr>
            <a:r>
              <a:rPr lang="tr-TR" altLang="tr-TR"/>
              <a:t>Kartele giren bir firma ortak bir fiyat ve üretim politikasını kabullenmek zorundadır.</a:t>
            </a:r>
          </a:p>
        </p:txBody>
      </p:sp>
    </p:spTree>
    <p:extLst>
      <p:ext uri="{BB962C8B-B14F-4D97-AF65-F5344CB8AC3E}">
        <p14:creationId xmlns:p14="http://schemas.microsoft.com/office/powerpoint/2010/main" val="41174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5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5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15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15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15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</Words>
  <Application>Microsoft Office PowerPoint</Application>
  <PresentationFormat>Geniş ekran</PresentationFormat>
  <Paragraphs>92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 Gökdai</dc:creator>
  <cp:lastModifiedBy>Arzu Gökdai</cp:lastModifiedBy>
  <cp:revision>1</cp:revision>
  <dcterms:created xsi:type="dcterms:W3CDTF">2019-10-18T07:13:01Z</dcterms:created>
  <dcterms:modified xsi:type="dcterms:W3CDTF">2019-10-18T07:13:11Z</dcterms:modified>
</cp:coreProperties>
</file>