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3" d="100"/>
          <a:sy n="93" d="100"/>
        </p:scale>
        <p:origin x="4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3EEFE-FE52-4E4E-AAFA-0EA57FF7A883}" type="datetimeFigureOut">
              <a:rPr lang="tr-TR" smtClean="0"/>
              <a:t>18.10.2019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309E9-2FF2-4E86-80C8-950C54D1CD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7499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3EEFE-FE52-4E4E-AAFA-0EA57FF7A883}" type="datetimeFigureOut">
              <a:rPr lang="tr-TR" smtClean="0"/>
              <a:t>18.10.2019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309E9-2FF2-4E86-80C8-950C54D1CD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0874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3EEFE-FE52-4E4E-AAFA-0EA57FF7A883}" type="datetimeFigureOut">
              <a:rPr lang="tr-TR" smtClean="0"/>
              <a:t>18.10.2019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309E9-2FF2-4E86-80C8-950C54D1CD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78122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35984" y="73026"/>
            <a:ext cx="12012083" cy="1052513"/>
            <a:chOff x="0" y="1536"/>
            <a:chExt cx="5675" cy="663"/>
          </a:xfrm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0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 altLang="tr-TR" sz="1800" smtClean="0"/>
              </a:p>
            </p:txBody>
          </p:sp>
          <p:sp>
            <p:nvSpPr>
              <p:cNvPr id="11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 altLang="tr-TR" sz="1800" smtClean="0"/>
              </a:p>
            </p:txBody>
          </p:sp>
        </p:grpSp>
        <p:grpSp>
          <p:nvGrpSpPr>
            <p:cNvPr id="4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8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 altLang="tr-TR" sz="1800" smtClean="0"/>
              </a:p>
            </p:txBody>
          </p:sp>
          <p:sp>
            <p:nvSpPr>
              <p:cNvPr id="9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 altLang="tr-TR" sz="1800" smtClean="0"/>
              </a:p>
            </p:txBody>
          </p:sp>
        </p:grpSp>
        <p:sp>
          <p:nvSpPr>
            <p:cNvPr id="5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tr-TR" altLang="tr-TR" sz="1800" smtClean="0"/>
            </a:p>
          </p:txBody>
        </p:sp>
        <p:sp>
          <p:nvSpPr>
            <p:cNvPr id="6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tr-TR" altLang="tr-TR" sz="1800" smtClean="0"/>
            </a:p>
          </p:txBody>
        </p:sp>
        <p:sp>
          <p:nvSpPr>
            <p:cNvPr id="7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tr-TR" altLang="tr-TR" sz="1800" smtClean="0"/>
            </a:p>
          </p:txBody>
        </p:sp>
      </p:grpSp>
      <p:sp>
        <p:nvSpPr>
          <p:cNvPr id="12" name="Text Box 17"/>
          <p:cNvSpPr txBox="1">
            <a:spLocks noChangeArrowheads="1"/>
          </p:cNvSpPr>
          <p:nvPr/>
        </p:nvSpPr>
        <p:spPr bwMode="auto">
          <a:xfrm>
            <a:off x="1488018" y="500063"/>
            <a:ext cx="9503833" cy="368300"/>
          </a:xfrm>
          <a:prstGeom prst="rect">
            <a:avLst/>
          </a:prstGeom>
          <a:noFill/>
          <a:ln>
            <a:noFill/>
          </a:ln>
          <a:effectLst>
            <a:outerShdw dist="28398" dir="1593903" algn="ctr" rotWithShape="0">
              <a:schemeClr val="bg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tr-TR" altLang="tr-TR" sz="1800" b="1" dirty="0" smtClean="0">
                <a:solidFill>
                  <a:schemeClr val="accent2"/>
                </a:solidFill>
                <a:latin typeface="Verdana" panose="020B0604030504040204" pitchFamily="34" charset="0"/>
              </a:rPr>
              <a:t>HAYVANCILIK EKONOMİSİ DERS NOTLARI</a:t>
            </a:r>
          </a:p>
        </p:txBody>
      </p:sp>
      <p:sp>
        <p:nvSpPr>
          <p:cNvPr id="13" name="Metin kutusu 12"/>
          <p:cNvSpPr txBox="1"/>
          <p:nvPr/>
        </p:nvSpPr>
        <p:spPr>
          <a:xfrm>
            <a:off x="1488017" y="935039"/>
            <a:ext cx="4417483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tr-TR" sz="1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Prof. Dr. Yılmaz ARAL</a:t>
            </a:r>
          </a:p>
        </p:txBody>
      </p:sp>
    </p:spTree>
    <p:extLst>
      <p:ext uri="{BB962C8B-B14F-4D97-AF65-F5344CB8AC3E}">
        <p14:creationId xmlns:p14="http://schemas.microsoft.com/office/powerpoint/2010/main" val="590227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3EEFE-FE52-4E4E-AAFA-0EA57FF7A883}" type="datetimeFigureOut">
              <a:rPr lang="tr-TR" smtClean="0"/>
              <a:t>18.10.2019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309E9-2FF2-4E86-80C8-950C54D1CD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8414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3EEFE-FE52-4E4E-AAFA-0EA57FF7A883}" type="datetimeFigureOut">
              <a:rPr lang="tr-TR" smtClean="0"/>
              <a:t>18.10.2019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309E9-2FF2-4E86-80C8-950C54D1CD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6826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3EEFE-FE52-4E4E-AAFA-0EA57FF7A883}" type="datetimeFigureOut">
              <a:rPr lang="tr-TR" smtClean="0"/>
              <a:t>18.10.2019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309E9-2FF2-4E86-80C8-950C54D1CD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464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3EEFE-FE52-4E4E-AAFA-0EA57FF7A883}" type="datetimeFigureOut">
              <a:rPr lang="tr-TR" smtClean="0"/>
              <a:t>18.10.2019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309E9-2FF2-4E86-80C8-950C54D1CD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5763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3EEFE-FE52-4E4E-AAFA-0EA57FF7A883}" type="datetimeFigureOut">
              <a:rPr lang="tr-TR" smtClean="0"/>
              <a:t>18.10.2019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309E9-2FF2-4E86-80C8-950C54D1CD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7545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3EEFE-FE52-4E4E-AAFA-0EA57FF7A883}" type="datetimeFigureOut">
              <a:rPr lang="tr-TR" smtClean="0"/>
              <a:t>18.10.2019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309E9-2FF2-4E86-80C8-950C54D1CD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1852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3EEFE-FE52-4E4E-AAFA-0EA57FF7A883}" type="datetimeFigureOut">
              <a:rPr lang="tr-TR" smtClean="0"/>
              <a:t>18.10.2019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309E9-2FF2-4E86-80C8-950C54D1CD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17705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3EEFE-FE52-4E4E-AAFA-0EA57FF7A883}" type="datetimeFigureOut">
              <a:rPr lang="tr-TR" smtClean="0"/>
              <a:t>18.10.2019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309E9-2FF2-4E86-80C8-950C54D1CD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8083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F3EEFE-FE52-4E4E-AAFA-0EA57FF7A883}" type="datetimeFigureOut">
              <a:rPr lang="tr-TR" smtClean="0"/>
              <a:t>18.10.2019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7309E9-2FF2-4E86-80C8-950C54D1CD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9956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Text Box 2"/>
          <p:cNvSpPr txBox="1">
            <a:spLocks noChangeArrowheads="1"/>
          </p:cNvSpPr>
          <p:nvPr/>
        </p:nvSpPr>
        <p:spPr bwMode="auto">
          <a:xfrm>
            <a:off x="2468563" y="2420938"/>
            <a:ext cx="7129462" cy="1754326"/>
          </a:xfrm>
          <a:prstGeom prst="rect">
            <a:avLst/>
          </a:prstGeom>
          <a:noFill/>
          <a:ln>
            <a:noFill/>
          </a:ln>
          <a:effectLst>
            <a:outerShdw dist="107763" dir="2700000" algn="ctr" rotWithShape="0">
              <a:srgbClr val="DDDDDD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tr-TR" altLang="tr-TR" sz="5400">
                <a:latin typeface="Verdana" panose="020B0604030504040204" pitchFamily="34" charset="0"/>
              </a:rPr>
              <a:t>FİYAT MEKANİZMASI</a:t>
            </a:r>
          </a:p>
        </p:txBody>
      </p:sp>
      <p:sp>
        <p:nvSpPr>
          <p:cNvPr id="121859" name="Line 3"/>
          <p:cNvSpPr>
            <a:spLocks noChangeShapeType="1"/>
          </p:cNvSpPr>
          <p:nvPr/>
        </p:nvSpPr>
        <p:spPr bwMode="auto">
          <a:xfrm>
            <a:off x="2647950" y="2276475"/>
            <a:ext cx="6769100" cy="0"/>
          </a:xfrm>
          <a:prstGeom prst="line">
            <a:avLst/>
          </a:prstGeom>
          <a:noFill/>
          <a:ln w="762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21860" name="Line 4"/>
          <p:cNvSpPr>
            <a:spLocks noChangeShapeType="1"/>
          </p:cNvSpPr>
          <p:nvPr/>
        </p:nvSpPr>
        <p:spPr bwMode="auto">
          <a:xfrm>
            <a:off x="2649538" y="4365625"/>
            <a:ext cx="6769100" cy="0"/>
          </a:xfrm>
          <a:prstGeom prst="line">
            <a:avLst/>
          </a:prstGeom>
          <a:noFill/>
          <a:ln w="762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8516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21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1" dur="500"/>
                                        <p:tgtEl>
                                          <p:spTgt spid="121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218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218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218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58" grpId="0"/>
      <p:bldP spid="121859" grpId="0" animBg="1"/>
      <p:bldP spid="12186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Text Box 2"/>
          <p:cNvSpPr txBox="1">
            <a:spLocks noChangeArrowheads="1"/>
          </p:cNvSpPr>
          <p:nvPr/>
        </p:nvSpPr>
        <p:spPr bwMode="auto">
          <a:xfrm>
            <a:off x="1487488" y="1262063"/>
            <a:ext cx="9144001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/>
            <a:r>
              <a:rPr lang="tr-TR" altLang="tr-TR" b="1" u="sng">
                <a:solidFill>
                  <a:schemeClr val="hlink"/>
                </a:solidFill>
              </a:rPr>
              <a:t>Fiyat Mekanizmasının İşlevi</a:t>
            </a:r>
          </a:p>
        </p:txBody>
      </p:sp>
      <p:sp>
        <p:nvSpPr>
          <p:cNvPr id="103427" name="Text Box 3"/>
          <p:cNvSpPr txBox="1">
            <a:spLocks noChangeArrowheads="1"/>
          </p:cNvSpPr>
          <p:nvPr/>
        </p:nvSpPr>
        <p:spPr bwMode="auto">
          <a:xfrm>
            <a:off x="1524000" y="1828800"/>
            <a:ext cx="914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/>
            <a:r>
              <a:rPr lang="tr-TR" altLang="tr-TR"/>
              <a:t>İktisadi faaliyetlerin temel amacı insanoğlunun sınırsız ihtiyaçlarını mevcut kıt kaynaklarla karşılamaya çalışmaktır. Diğer bir ifadeyle, talebe göre arzın tayin edilmesidir. </a:t>
            </a:r>
          </a:p>
        </p:txBody>
      </p:sp>
      <p:sp>
        <p:nvSpPr>
          <p:cNvPr id="103428" name="Text Box 4"/>
          <p:cNvSpPr txBox="1">
            <a:spLocks noChangeArrowheads="1"/>
          </p:cNvSpPr>
          <p:nvPr/>
        </p:nvSpPr>
        <p:spPr bwMode="auto">
          <a:xfrm>
            <a:off x="1487488" y="2873375"/>
            <a:ext cx="9144001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/>
            <a:r>
              <a:rPr lang="tr-TR" altLang="tr-TR"/>
              <a:t>Arz ve talep arasındaki denge, paraya dayalı ekonomilerde fiyat mekanizması ile sağlanmaktadır. </a:t>
            </a:r>
          </a:p>
        </p:txBody>
      </p:sp>
      <p:sp>
        <p:nvSpPr>
          <p:cNvPr id="103429" name="Text Box 5"/>
          <p:cNvSpPr txBox="1">
            <a:spLocks noChangeArrowheads="1"/>
          </p:cNvSpPr>
          <p:nvPr/>
        </p:nvSpPr>
        <p:spPr bwMode="auto">
          <a:xfrm>
            <a:off x="1487488" y="3916363"/>
            <a:ext cx="9144001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/>
            <a:r>
              <a:rPr lang="tr-TR" altLang="tr-TR"/>
              <a:t>Fiyat, arz ve talep miktarındaki değişmelere anında cevap verebilmektedir. Diğer taraftan arz, talep ve fiyat üzerinde, talep de arz ve fiyat üzerinde etkili olmaktadır. </a:t>
            </a:r>
          </a:p>
        </p:txBody>
      </p:sp>
      <p:sp>
        <p:nvSpPr>
          <p:cNvPr id="103430" name="Text Box 6"/>
          <p:cNvSpPr txBox="1">
            <a:spLocks noChangeArrowheads="1"/>
          </p:cNvSpPr>
          <p:nvPr/>
        </p:nvSpPr>
        <p:spPr bwMode="auto">
          <a:xfrm>
            <a:off x="1487488" y="4960939"/>
            <a:ext cx="9144001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/>
            <a:r>
              <a:rPr lang="tr-TR" altLang="tr-TR"/>
              <a:t>Bu karşılıklı etkileşim sonucunda belirli bir noktada arz ve talep miktarları dengeye ulaşmaktadır. Bu noktaya </a:t>
            </a:r>
            <a:r>
              <a:rPr lang="tr-TR" altLang="tr-TR" b="1"/>
              <a:t> denge noktası, </a:t>
            </a:r>
            <a:r>
              <a:rPr lang="tr-TR" altLang="tr-TR"/>
              <a:t>ve bu noktada oluşan fiyata da </a:t>
            </a:r>
            <a:r>
              <a:rPr lang="tr-TR" altLang="tr-TR" b="1"/>
              <a:t>denge fiyatı </a:t>
            </a:r>
            <a:r>
              <a:rPr lang="tr-TR" altLang="tr-TR"/>
              <a:t>adı verilir. </a:t>
            </a:r>
          </a:p>
        </p:txBody>
      </p:sp>
      <p:sp>
        <p:nvSpPr>
          <p:cNvPr id="103433" name="Line 9"/>
          <p:cNvSpPr>
            <a:spLocks noChangeShapeType="1"/>
          </p:cNvSpPr>
          <p:nvPr/>
        </p:nvSpPr>
        <p:spPr bwMode="auto">
          <a:xfrm>
            <a:off x="1524000" y="2671763"/>
            <a:ext cx="3455988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3434" name="Line 10"/>
          <p:cNvSpPr>
            <a:spLocks noChangeShapeType="1"/>
          </p:cNvSpPr>
          <p:nvPr/>
        </p:nvSpPr>
        <p:spPr bwMode="auto">
          <a:xfrm>
            <a:off x="1524000" y="3714750"/>
            <a:ext cx="3455988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3435" name="Line 11"/>
          <p:cNvSpPr>
            <a:spLocks noChangeShapeType="1"/>
          </p:cNvSpPr>
          <p:nvPr/>
        </p:nvSpPr>
        <p:spPr bwMode="auto">
          <a:xfrm>
            <a:off x="1524000" y="4759325"/>
            <a:ext cx="3455988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5489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103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103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103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1" dur="500"/>
                                        <p:tgtEl>
                                          <p:spTgt spid="103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5" dur="500"/>
                                        <p:tgtEl>
                                          <p:spTgt spid="103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0" dur="500"/>
                                        <p:tgtEl>
                                          <p:spTgt spid="103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4" dur="500"/>
                                        <p:tgtEl>
                                          <p:spTgt spid="103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9" dur="500"/>
                                        <p:tgtEl>
                                          <p:spTgt spid="103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6" grpId="0" autoUpdateAnimBg="0"/>
      <p:bldP spid="103427" grpId="0" autoUpdateAnimBg="0"/>
      <p:bldP spid="103428" grpId="0" autoUpdateAnimBg="0"/>
      <p:bldP spid="103429" grpId="0" autoUpdateAnimBg="0"/>
      <p:bldP spid="103430" grpId="0" autoUpdateAnimBg="0"/>
      <p:bldP spid="103433" grpId="0" animBg="1"/>
      <p:bldP spid="103434" grpId="0" animBg="1"/>
      <p:bldP spid="10343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Text Box 2"/>
          <p:cNvSpPr txBox="1">
            <a:spLocks noChangeArrowheads="1"/>
          </p:cNvSpPr>
          <p:nvPr/>
        </p:nvSpPr>
        <p:spPr bwMode="auto">
          <a:xfrm>
            <a:off x="1487488" y="1268413"/>
            <a:ext cx="9144001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/>
            <a:r>
              <a:rPr lang="tr-TR" altLang="tr-TR"/>
              <a:t>Şekil 10'da arz ve talep eğrileriyle </a:t>
            </a:r>
            <a:r>
              <a:rPr lang="tr-TR" altLang="tr-TR" b="1"/>
              <a:t>K</a:t>
            </a:r>
            <a:r>
              <a:rPr lang="tr-TR" altLang="tr-TR"/>
              <a:t> </a:t>
            </a:r>
            <a:r>
              <a:rPr lang="tr-TR" altLang="tr-TR" b="1"/>
              <a:t>denge noktası</a:t>
            </a:r>
            <a:r>
              <a:rPr lang="tr-TR" altLang="tr-TR"/>
              <a:t> ve </a:t>
            </a:r>
            <a:r>
              <a:rPr lang="tr-TR" altLang="tr-TR" b="1"/>
              <a:t>F denge fiyatı </a:t>
            </a:r>
            <a:r>
              <a:rPr lang="tr-TR" altLang="tr-TR"/>
              <a:t>gösterilmiştir</a:t>
            </a:r>
          </a:p>
        </p:txBody>
      </p:sp>
      <p:pic>
        <p:nvPicPr>
          <p:cNvPr id="10240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2175" y="1844675"/>
            <a:ext cx="4622800" cy="415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2164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102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2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2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Text Box 2"/>
          <p:cNvSpPr txBox="1">
            <a:spLocks noChangeArrowheads="1"/>
          </p:cNvSpPr>
          <p:nvPr/>
        </p:nvSpPr>
        <p:spPr bwMode="auto">
          <a:xfrm>
            <a:off x="1487488" y="1419225"/>
            <a:ext cx="9144001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/>
            <a:r>
              <a:rPr lang="tr-TR" altLang="tr-TR" b="1">
                <a:solidFill>
                  <a:schemeClr val="hlink"/>
                </a:solidFill>
              </a:rPr>
              <a:t>Denge fiyatı</a:t>
            </a:r>
            <a:r>
              <a:rPr lang="tr-TR" altLang="tr-TR"/>
              <a:t> kısa dönemde, farkedilebilir değişme eğilimi göstermeyen ve piyasadaki arz miktarı ile talep miktarını biribirine eşitleyen bir fiyattır. </a:t>
            </a:r>
          </a:p>
        </p:txBody>
      </p:sp>
      <p:sp>
        <p:nvSpPr>
          <p:cNvPr id="120836" name="Text Box 4"/>
          <p:cNvSpPr txBox="1">
            <a:spLocks noChangeArrowheads="1"/>
          </p:cNvSpPr>
          <p:nvPr/>
        </p:nvSpPr>
        <p:spPr bwMode="auto">
          <a:xfrm>
            <a:off x="1487488" y="2359025"/>
            <a:ext cx="9144001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/>
            <a:r>
              <a:rPr lang="tr-TR" altLang="tr-TR" b="1">
                <a:solidFill>
                  <a:schemeClr val="hlink"/>
                </a:solidFill>
              </a:rPr>
              <a:t>Piyasa fiyatı</a:t>
            </a:r>
            <a:r>
              <a:rPr lang="tr-TR" altLang="tr-TR" b="1"/>
              <a:t> </a:t>
            </a:r>
            <a:r>
              <a:rPr lang="tr-TR" altLang="tr-TR"/>
              <a:t>ise, arz ve talebin karşılaşmasıyla kesinleşen kısa dönemde geçerli olan ve piyasa koşulları içerisinde dalgalanma eğilimi bulunan bir fiyattır. </a:t>
            </a:r>
          </a:p>
        </p:txBody>
      </p:sp>
      <p:sp>
        <p:nvSpPr>
          <p:cNvPr id="120837" name="Text Box 5"/>
          <p:cNvSpPr txBox="1">
            <a:spLocks noChangeArrowheads="1"/>
          </p:cNvSpPr>
          <p:nvPr/>
        </p:nvSpPr>
        <p:spPr bwMode="auto">
          <a:xfrm>
            <a:off x="1487488" y="3298825"/>
            <a:ext cx="9144001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/>
            <a:r>
              <a:rPr lang="tr-TR" altLang="tr-TR"/>
              <a:t>Arz ve talep koşullarında bir değişme olmadıkça denge fiyatındadır ve değişme olmaz. Ancak zaman içerisinde arzda, talepte yada her ikisinde birlikte oluşacak değişiklikler piyasa fiyatını değiştirecektir. </a:t>
            </a:r>
          </a:p>
        </p:txBody>
      </p:sp>
      <p:sp>
        <p:nvSpPr>
          <p:cNvPr id="120838" name="Text Box 6"/>
          <p:cNvSpPr txBox="1">
            <a:spLocks noChangeArrowheads="1"/>
          </p:cNvSpPr>
          <p:nvPr/>
        </p:nvSpPr>
        <p:spPr bwMode="auto">
          <a:xfrm>
            <a:off x="1487488" y="4514850"/>
            <a:ext cx="9144001" cy="2154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tr-TR" altLang="tr-TR" b="1" u="sng"/>
              <a:t>Buna göre oluşacak değişiklikler şu şekilde özetlenebilir</a:t>
            </a:r>
            <a:r>
              <a:rPr lang="tr-TR" altLang="tr-TR"/>
              <a:t>.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tr-TR" altLang="tr-TR"/>
              <a:t>Arzda bir değişme yokken herhangi bir nedenle talepte bir artış olursa fiyat artar.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tr-TR" altLang="tr-TR"/>
              <a:t>Talepte bir değişme yokken herhangi bir nedenle arz artarsa malın fiyatı düşer. 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tr-TR" altLang="tr-TR"/>
              <a:t>Hem arz hem de talebin birlikte değişmesinin fiyat üzerinde yaratacağı etki; meydana gelen değişmenin yönüne ve büyüklüğüne bağlı olarak fiyat artabilir, azalabilir yada sabit kalabilir. </a:t>
            </a:r>
          </a:p>
        </p:txBody>
      </p:sp>
      <p:sp>
        <p:nvSpPr>
          <p:cNvPr id="120839" name="Line 7"/>
          <p:cNvSpPr>
            <a:spLocks noChangeShapeType="1"/>
          </p:cNvSpPr>
          <p:nvPr/>
        </p:nvSpPr>
        <p:spPr bwMode="auto">
          <a:xfrm>
            <a:off x="1524000" y="2205038"/>
            <a:ext cx="3455988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20840" name="Line 8"/>
          <p:cNvSpPr>
            <a:spLocks noChangeShapeType="1"/>
          </p:cNvSpPr>
          <p:nvPr/>
        </p:nvSpPr>
        <p:spPr bwMode="auto">
          <a:xfrm>
            <a:off x="1524000" y="3213100"/>
            <a:ext cx="3455988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20841" name="Line 9"/>
          <p:cNvSpPr>
            <a:spLocks noChangeShapeType="1"/>
          </p:cNvSpPr>
          <p:nvPr/>
        </p:nvSpPr>
        <p:spPr bwMode="auto">
          <a:xfrm>
            <a:off x="1524000" y="4365625"/>
            <a:ext cx="3455988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5917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120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1" dur="500"/>
                                        <p:tgtEl>
                                          <p:spTgt spid="120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6" dur="500"/>
                                        <p:tgtEl>
                                          <p:spTgt spid="120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0" dur="500"/>
                                        <p:tgtEl>
                                          <p:spTgt spid="120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5" dur="500"/>
                                        <p:tgtEl>
                                          <p:spTgt spid="120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9" dur="500"/>
                                        <p:tgtEl>
                                          <p:spTgt spid="120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4" dur="500"/>
                                        <p:tgtEl>
                                          <p:spTgt spid="1208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9" dur="500"/>
                                        <p:tgtEl>
                                          <p:spTgt spid="1208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4" dur="500"/>
                                        <p:tgtEl>
                                          <p:spTgt spid="1208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9" dur="500"/>
                                        <p:tgtEl>
                                          <p:spTgt spid="1208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834" grpId="0" autoUpdateAnimBg="0"/>
      <p:bldP spid="120836" grpId="0" autoUpdateAnimBg="0"/>
      <p:bldP spid="120837" grpId="0" autoUpdateAnimBg="0"/>
      <p:bldP spid="120838" grpId="0" build="p" autoUpdateAnimBg="0"/>
      <p:bldP spid="120839" grpId="0" animBg="1"/>
      <p:bldP spid="120840" grpId="0" animBg="1"/>
      <p:bldP spid="12084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Text Box 2"/>
          <p:cNvSpPr txBox="1">
            <a:spLocks noChangeArrowheads="1"/>
          </p:cNvSpPr>
          <p:nvPr/>
        </p:nvSpPr>
        <p:spPr bwMode="auto">
          <a:xfrm>
            <a:off x="1487488" y="1052513"/>
            <a:ext cx="9144001" cy="1465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tr-TR" altLang="tr-TR" b="1" u="sng">
                <a:solidFill>
                  <a:schemeClr val="hlink"/>
                </a:solidFill>
              </a:rPr>
              <a:t>Bir iktisadi malın fiyat seviyesini belirleyen faktörler:</a:t>
            </a:r>
          </a:p>
          <a:p>
            <a:pPr eaLnBrk="1" hangingPunct="1">
              <a:buFontTx/>
              <a:buChar char="•"/>
            </a:pPr>
            <a:r>
              <a:rPr lang="tr-TR" altLang="tr-TR" b="1"/>
              <a:t>Kıt olması</a:t>
            </a:r>
          </a:p>
          <a:p>
            <a:pPr eaLnBrk="1" hangingPunct="1">
              <a:buFontTx/>
              <a:buChar char="•"/>
            </a:pPr>
            <a:r>
              <a:rPr lang="tr-TR" altLang="tr-TR" b="1"/>
              <a:t>Üretim maliyeti</a:t>
            </a:r>
          </a:p>
          <a:p>
            <a:pPr eaLnBrk="1" hangingPunct="1">
              <a:buFontTx/>
              <a:buChar char="•"/>
            </a:pPr>
            <a:r>
              <a:rPr lang="tr-TR" altLang="tr-TR" b="1"/>
              <a:t>Gereksinimleri içerisindeki yeri ve önemi.</a:t>
            </a:r>
          </a:p>
          <a:p>
            <a:pPr eaLnBrk="1" hangingPunct="1"/>
            <a:r>
              <a:rPr lang="tr-TR" altLang="tr-TR"/>
              <a:t>Bunlardan ilk ikisi arz açısından, üçüncüsü ise talep açısından önem taşımaktadır. </a:t>
            </a:r>
          </a:p>
        </p:txBody>
      </p:sp>
      <p:sp>
        <p:nvSpPr>
          <p:cNvPr id="119811" name="Text Box 3"/>
          <p:cNvSpPr txBox="1">
            <a:spLocks noChangeArrowheads="1"/>
          </p:cNvSpPr>
          <p:nvPr/>
        </p:nvSpPr>
        <p:spPr bwMode="auto">
          <a:xfrm>
            <a:off x="1487488" y="2636838"/>
            <a:ext cx="9144001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/>
            <a:r>
              <a:rPr lang="tr-TR" altLang="tr-TR"/>
              <a:t>Fiyat ile değer arasında önemli bir ilişki vardır.Bir bakıma fiyat teorisi aynı zamanda değer teorisi demektir. </a:t>
            </a:r>
          </a:p>
        </p:txBody>
      </p:sp>
      <p:sp>
        <p:nvSpPr>
          <p:cNvPr id="119812" name="Text Box 4"/>
          <p:cNvSpPr txBox="1">
            <a:spLocks noChangeArrowheads="1"/>
          </p:cNvSpPr>
          <p:nvPr/>
        </p:nvSpPr>
        <p:spPr bwMode="auto">
          <a:xfrm>
            <a:off x="1487488" y="3397250"/>
            <a:ext cx="9144001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/>
            <a:r>
              <a:rPr lang="tr-TR" altLang="tr-TR"/>
              <a:t>Bir iktisadi malın kıymetli olabilmesi için kıt ve faydalı olması gereklidir. İki faktörü bir arada içermeyen mal, iktisat bilimi açısından mal niteliği taşımaz. </a:t>
            </a:r>
          </a:p>
        </p:txBody>
      </p:sp>
      <p:sp>
        <p:nvSpPr>
          <p:cNvPr id="119813" name="Text Box 5"/>
          <p:cNvSpPr txBox="1">
            <a:spLocks noChangeArrowheads="1"/>
          </p:cNvSpPr>
          <p:nvPr/>
        </p:nvSpPr>
        <p:spPr bwMode="auto">
          <a:xfrm>
            <a:off x="1487488" y="4157663"/>
            <a:ext cx="914400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/>
            <a:r>
              <a:rPr lang="tr-TR" altLang="tr-TR"/>
              <a:t>Örneğin biyolojik açıdan hayati bir önemi olan  hava, ekonomik açıdan bir değer taşımaz.</a:t>
            </a:r>
          </a:p>
        </p:txBody>
      </p:sp>
      <p:sp>
        <p:nvSpPr>
          <p:cNvPr id="119814" name="Text Box 6"/>
          <p:cNvSpPr txBox="1">
            <a:spLocks noChangeArrowheads="1"/>
          </p:cNvSpPr>
          <p:nvPr/>
        </p:nvSpPr>
        <p:spPr bwMode="auto">
          <a:xfrm>
            <a:off x="1487488" y="4918076"/>
            <a:ext cx="9144001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/>
            <a:r>
              <a:rPr lang="tr-TR" altLang="tr-TR"/>
              <a:t>Maliyet masraflarıyla değer arasında da bir ilişki vardır.</a:t>
            </a:r>
          </a:p>
        </p:txBody>
      </p:sp>
      <p:sp>
        <p:nvSpPr>
          <p:cNvPr id="119815" name="Text Box 7"/>
          <p:cNvSpPr txBox="1">
            <a:spLocks noChangeArrowheads="1"/>
          </p:cNvSpPr>
          <p:nvPr/>
        </p:nvSpPr>
        <p:spPr bwMode="auto">
          <a:xfrm>
            <a:off x="1487488" y="5403850"/>
            <a:ext cx="9144001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/>
            <a:r>
              <a:rPr lang="tr-TR" altLang="tr-TR"/>
              <a:t>Maliyeti üretimde kullanılan tüm üretim faktörlerinin miktar ve oranıyla açıklayan teoriye </a:t>
            </a:r>
            <a:r>
              <a:rPr lang="tr-TR" altLang="tr-TR" b="1">
                <a:solidFill>
                  <a:schemeClr val="hlink"/>
                </a:solidFill>
              </a:rPr>
              <a:t>objektif kıymet teorisi</a:t>
            </a:r>
            <a:r>
              <a:rPr lang="tr-TR" altLang="tr-TR" b="1"/>
              <a:t> </a:t>
            </a:r>
            <a:r>
              <a:rPr lang="tr-TR" altLang="tr-TR"/>
              <a:t>adı verilmektedir.</a:t>
            </a:r>
          </a:p>
        </p:txBody>
      </p:sp>
      <p:sp>
        <p:nvSpPr>
          <p:cNvPr id="119816" name="Text Box 8"/>
          <p:cNvSpPr txBox="1">
            <a:spLocks noChangeArrowheads="1"/>
          </p:cNvSpPr>
          <p:nvPr/>
        </p:nvSpPr>
        <p:spPr bwMode="auto">
          <a:xfrm>
            <a:off x="1487488" y="6165850"/>
            <a:ext cx="9144001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/>
            <a:r>
              <a:rPr lang="tr-TR" altLang="tr-TR"/>
              <a:t>Bir iktisadi malın değerini, onu elde etmek için harcanan emek miktarıyla açıklamaya çalışan teoriye de </a:t>
            </a:r>
            <a:r>
              <a:rPr lang="tr-TR" altLang="tr-TR" b="1">
                <a:solidFill>
                  <a:schemeClr val="hlink"/>
                </a:solidFill>
              </a:rPr>
              <a:t>emek-değer teorisi</a:t>
            </a:r>
            <a:r>
              <a:rPr lang="tr-TR" altLang="tr-TR"/>
              <a:t> adı verilmektedir. </a:t>
            </a:r>
          </a:p>
        </p:txBody>
      </p:sp>
      <p:sp>
        <p:nvSpPr>
          <p:cNvPr id="119817" name="Line 9"/>
          <p:cNvSpPr>
            <a:spLocks noChangeShapeType="1"/>
          </p:cNvSpPr>
          <p:nvPr/>
        </p:nvSpPr>
        <p:spPr bwMode="auto">
          <a:xfrm>
            <a:off x="1524000" y="2576513"/>
            <a:ext cx="3455988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19818" name="Line 10"/>
          <p:cNvSpPr>
            <a:spLocks noChangeShapeType="1"/>
          </p:cNvSpPr>
          <p:nvPr/>
        </p:nvSpPr>
        <p:spPr bwMode="auto">
          <a:xfrm>
            <a:off x="1524000" y="3336925"/>
            <a:ext cx="3455988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19819" name="Line 11"/>
          <p:cNvSpPr>
            <a:spLocks noChangeShapeType="1"/>
          </p:cNvSpPr>
          <p:nvPr/>
        </p:nvSpPr>
        <p:spPr bwMode="auto">
          <a:xfrm>
            <a:off x="1524000" y="4097338"/>
            <a:ext cx="3455988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19820" name="Line 12"/>
          <p:cNvSpPr>
            <a:spLocks noChangeShapeType="1"/>
          </p:cNvSpPr>
          <p:nvPr/>
        </p:nvSpPr>
        <p:spPr bwMode="auto">
          <a:xfrm>
            <a:off x="1524000" y="4859338"/>
            <a:ext cx="3455988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19821" name="Line 13"/>
          <p:cNvSpPr>
            <a:spLocks noChangeShapeType="1"/>
          </p:cNvSpPr>
          <p:nvPr/>
        </p:nvSpPr>
        <p:spPr bwMode="auto">
          <a:xfrm>
            <a:off x="1524000" y="5345113"/>
            <a:ext cx="3455988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19822" name="Line 14"/>
          <p:cNvSpPr>
            <a:spLocks noChangeShapeType="1"/>
          </p:cNvSpPr>
          <p:nvPr/>
        </p:nvSpPr>
        <p:spPr bwMode="auto">
          <a:xfrm>
            <a:off x="1524000" y="6105525"/>
            <a:ext cx="3455988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2830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1198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1198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7" dur="500"/>
                                        <p:tgtEl>
                                          <p:spTgt spid="1198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2" dur="500"/>
                                        <p:tgtEl>
                                          <p:spTgt spid="1198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7" dur="500"/>
                                        <p:tgtEl>
                                          <p:spTgt spid="1198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1" dur="500"/>
                                        <p:tgtEl>
                                          <p:spTgt spid="119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6" dur="500"/>
                                        <p:tgtEl>
                                          <p:spTgt spid="119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8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0" dur="500"/>
                                        <p:tgtEl>
                                          <p:spTgt spid="119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5" dur="500"/>
                                        <p:tgtEl>
                                          <p:spTgt spid="119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7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9" dur="500"/>
                                        <p:tgtEl>
                                          <p:spTgt spid="119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4" dur="500"/>
                                        <p:tgtEl>
                                          <p:spTgt spid="119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6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58" dur="500"/>
                                        <p:tgtEl>
                                          <p:spTgt spid="119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63" dur="500"/>
                                        <p:tgtEl>
                                          <p:spTgt spid="119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67" dur="500"/>
                                        <p:tgtEl>
                                          <p:spTgt spid="119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2" dur="500"/>
                                        <p:tgtEl>
                                          <p:spTgt spid="119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4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6" dur="500"/>
                                        <p:tgtEl>
                                          <p:spTgt spid="119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81" dur="500"/>
                                        <p:tgtEl>
                                          <p:spTgt spid="1198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810" grpId="0" build="p" autoUpdateAnimBg="0"/>
      <p:bldP spid="119811" grpId="0" autoUpdateAnimBg="0"/>
      <p:bldP spid="119812" grpId="0" autoUpdateAnimBg="0"/>
      <p:bldP spid="119813" grpId="0" autoUpdateAnimBg="0"/>
      <p:bldP spid="119814" grpId="0" autoUpdateAnimBg="0"/>
      <p:bldP spid="119815" grpId="0" autoUpdateAnimBg="0"/>
      <p:bldP spid="119816" grpId="0" autoUpdateAnimBg="0"/>
      <p:bldP spid="119817" grpId="0" animBg="1"/>
      <p:bldP spid="119818" grpId="0" animBg="1"/>
      <p:bldP spid="119819" grpId="0" animBg="1"/>
      <p:bldP spid="119820" grpId="0" animBg="1"/>
      <p:bldP spid="119821" grpId="0" animBg="1"/>
      <p:bldP spid="11982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Text Box 2"/>
          <p:cNvSpPr txBox="1">
            <a:spLocks noChangeArrowheads="1"/>
          </p:cNvSpPr>
          <p:nvPr/>
        </p:nvSpPr>
        <p:spPr bwMode="auto">
          <a:xfrm>
            <a:off x="1524000" y="908051"/>
            <a:ext cx="9107488" cy="3667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/>
            <a:r>
              <a:rPr lang="tr-TR" altLang="tr-TR" b="1" u="sng">
                <a:solidFill>
                  <a:schemeClr val="hlink"/>
                </a:solidFill>
              </a:rPr>
              <a:t>Tam Rekabet Piyasası</a:t>
            </a:r>
          </a:p>
        </p:txBody>
      </p:sp>
      <p:sp>
        <p:nvSpPr>
          <p:cNvPr id="118787" name="Text Box 3"/>
          <p:cNvSpPr txBox="1">
            <a:spLocks noChangeArrowheads="1"/>
          </p:cNvSpPr>
          <p:nvPr/>
        </p:nvSpPr>
        <p:spPr bwMode="auto">
          <a:xfrm>
            <a:off x="1524000" y="2222501"/>
            <a:ext cx="9144000" cy="461665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/>
            <a:r>
              <a:rPr lang="tr-TR" altLang="tr-TR" sz="2400" b="1">
                <a:solidFill>
                  <a:schemeClr val="hlink"/>
                </a:solidFill>
              </a:rPr>
              <a:t>1.</a:t>
            </a:r>
            <a:r>
              <a:rPr lang="tr-TR" altLang="tr-TR"/>
              <a:t> Alınan ve satılan mallar arasında kalite farklılığı olmamalı </a:t>
            </a:r>
          </a:p>
        </p:txBody>
      </p:sp>
      <p:sp>
        <p:nvSpPr>
          <p:cNvPr id="118788" name="Text Box 4"/>
          <p:cNvSpPr txBox="1">
            <a:spLocks noChangeArrowheads="1"/>
          </p:cNvSpPr>
          <p:nvPr/>
        </p:nvSpPr>
        <p:spPr bwMode="auto">
          <a:xfrm>
            <a:off x="1524000" y="5332413"/>
            <a:ext cx="9144000" cy="760412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/>
            <a:r>
              <a:rPr lang="tr-TR" altLang="tr-TR" sz="2400" b="1">
                <a:solidFill>
                  <a:schemeClr val="hlink"/>
                </a:solidFill>
              </a:rPr>
              <a:t>2. </a:t>
            </a:r>
            <a:r>
              <a:rPr lang="tr-TR" altLang="tr-TR"/>
              <a:t>Arz ve talep o kadar küçük (atomize) olmalı ki başlangıçta teşekkül eden  fiyatı etkileyememeli,</a:t>
            </a:r>
          </a:p>
        </p:txBody>
      </p:sp>
      <p:sp>
        <p:nvSpPr>
          <p:cNvPr id="118789" name="Text Box 5"/>
          <p:cNvSpPr txBox="1">
            <a:spLocks noChangeArrowheads="1"/>
          </p:cNvSpPr>
          <p:nvPr/>
        </p:nvSpPr>
        <p:spPr bwMode="auto">
          <a:xfrm>
            <a:off x="1487488" y="6256339"/>
            <a:ext cx="9144001" cy="461665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/>
            <a:r>
              <a:rPr lang="tr-TR" altLang="tr-TR" sz="2400" b="1">
                <a:solidFill>
                  <a:schemeClr val="hlink"/>
                </a:solidFill>
              </a:rPr>
              <a:t>3.</a:t>
            </a:r>
            <a:r>
              <a:rPr lang="tr-TR" altLang="tr-TR" sz="2400" b="1"/>
              <a:t> </a:t>
            </a:r>
            <a:r>
              <a:rPr lang="tr-TR" altLang="tr-TR"/>
              <a:t>Üretici ve tüketicinin piyasa ve iktisadi mallar hakkında eksiksiz bilgisi olmalıdır.</a:t>
            </a:r>
          </a:p>
        </p:txBody>
      </p:sp>
      <p:sp>
        <p:nvSpPr>
          <p:cNvPr id="118790" name="Text Box 6"/>
          <p:cNvSpPr txBox="1">
            <a:spLocks noChangeArrowheads="1"/>
          </p:cNvSpPr>
          <p:nvPr/>
        </p:nvSpPr>
        <p:spPr bwMode="auto">
          <a:xfrm>
            <a:off x="1487488" y="1274763"/>
            <a:ext cx="9144001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/>
            <a:r>
              <a:rPr lang="tr-TR" altLang="tr-TR"/>
              <a:t>Klasik iktisatçılara göre </a:t>
            </a:r>
            <a:r>
              <a:rPr lang="tr-TR" altLang="tr-TR" b="1">
                <a:solidFill>
                  <a:schemeClr val="hlink"/>
                </a:solidFill>
              </a:rPr>
              <a:t>rekabet</a:t>
            </a:r>
            <a:r>
              <a:rPr lang="tr-TR" altLang="tr-TR"/>
              <a:t>, piyasa faaliyetlerinin, resmi veya özel kuruluşlarca fiilen denetim ve kontrol altında tutulmadığı durumlarda gerçekleşir </a:t>
            </a:r>
          </a:p>
        </p:txBody>
      </p:sp>
      <p:sp>
        <p:nvSpPr>
          <p:cNvPr id="118791" name="Text Box 7"/>
          <p:cNvSpPr txBox="1">
            <a:spLocks noChangeArrowheads="1"/>
          </p:cNvSpPr>
          <p:nvPr/>
        </p:nvSpPr>
        <p:spPr bwMode="auto">
          <a:xfrm>
            <a:off x="1487488" y="1909763"/>
            <a:ext cx="9144001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/>
            <a:r>
              <a:rPr lang="tr-TR" altLang="tr-TR" b="1">
                <a:solidFill>
                  <a:schemeClr val="folHlink"/>
                </a:solidFill>
              </a:rPr>
              <a:t>Bir piyasada tam rekabet koşullarının gerçekleşebilmesi için;</a:t>
            </a:r>
            <a:r>
              <a:rPr lang="tr-TR" altLang="tr-TR"/>
              <a:t> </a:t>
            </a:r>
          </a:p>
        </p:txBody>
      </p:sp>
      <p:sp>
        <p:nvSpPr>
          <p:cNvPr id="118792" name="Line 8"/>
          <p:cNvSpPr>
            <a:spLocks noChangeShapeType="1"/>
          </p:cNvSpPr>
          <p:nvPr/>
        </p:nvSpPr>
        <p:spPr bwMode="auto">
          <a:xfrm>
            <a:off x="1524000" y="1916113"/>
            <a:ext cx="3455988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18793" name="Oval 9"/>
          <p:cNvSpPr>
            <a:spLocks noChangeArrowheads="1"/>
          </p:cNvSpPr>
          <p:nvPr/>
        </p:nvSpPr>
        <p:spPr bwMode="auto">
          <a:xfrm>
            <a:off x="1919288" y="2781300"/>
            <a:ext cx="3960812" cy="2089150"/>
          </a:xfrm>
          <a:prstGeom prst="ellipse">
            <a:avLst/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18794" name="Oval 10"/>
          <p:cNvSpPr>
            <a:spLocks noChangeArrowheads="1"/>
          </p:cNvSpPr>
          <p:nvPr/>
        </p:nvSpPr>
        <p:spPr bwMode="auto">
          <a:xfrm>
            <a:off x="6383338" y="2852738"/>
            <a:ext cx="3960812" cy="2089150"/>
          </a:xfrm>
          <a:prstGeom prst="ellipse">
            <a:avLst/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grpSp>
        <p:nvGrpSpPr>
          <p:cNvPr id="2" name="Group 90"/>
          <p:cNvGrpSpPr>
            <a:grpSpLocks/>
          </p:cNvGrpSpPr>
          <p:nvPr/>
        </p:nvGrpSpPr>
        <p:grpSpPr bwMode="auto">
          <a:xfrm>
            <a:off x="2279651" y="2924175"/>
            <a:ext cx="3311525" cy="1657350"/>
            <a:chOff x="476" y="1842"/>
            <a:chExt cx="2086" cy="1044"/>
          </a:xfrm>
        </p:grpSpPr>
        <p:sp>
          <p:nvSpPr>
            <p:cNvPr id="108623" name="AutoShape 30"/>
            <p:cNvSpPr>
              <a:spLocks noChangeArrowheads="1"/>
            </p:cNvSpPr>
            <p:nvPr/>
          </p:nvSpPr>
          <p:spPr bwMode="auto">
            <a:xfrm>
              <a:off x="2381" y="2115"/>
              <a:ext cx="181" cy="181"/>
            </a:xfrm>
            <a:prstGeom prst="plus">
              <a:avLst>
                <a:gd name="adj" fmla="val 25000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8624" name="AutoShape 31"/>
            <p:cNvSpPr>
              <a:spLocks noChangeArrowheads="1"/>
            </p:cNvSpPr>
            <p:nvPr/>
          </p:nvSpPr>
          <p:spPr bwMode="auto">
            <a:xfrm>
              <a:off x="1928" y="2341"/>
              <a:ext cx="181" cy="181"/>
            </a:xfrm>
            <a:prstGeom prst="plus">
              <a:avLst>
                <a:gd name="adj" fmla="val 25000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8625" name="AutoShape 32"/>
            <p:cNvSpPr>
              <a:spLocks noChangeArrowheads="1"/>
            </p:cNvSpPr>
            <p:nvPr/>
          </p:nvSpPr>
          <p:spPr bwMode="auto">
            <a:xfrm>
              <a:off x="1837" y="1842"/>
              <a:ext cx="181" cy="181"/>
            </a:xfrm>
            <a:prstGeom prst="plus">
              <a:avLst>
                <a:gd name="adj" fmla="val 25000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8626" name="AutoShape 33"/>
            <p:cNvSpPr>
              <a:spLocks noChangeArrowheads="1"/>
            </p:cNvSpPr>
            <p:nvPr/>
          </p:nvSpPr>
          <p:spPr bwMode="auto">
            <a:xfrm>
              <a:off x="2336" y="2387"/>
              <a:ext cx="181" cy="181"/>
            </a:xfrm>
            <a:prstGeom prst="plus">
              <a:avLst>
                <a:gd name="adj" fmla="val 25000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8627" name="AutoShape 34"/>
            <p:cNvSpPr>
              <a:spLocks noChangeArrowheads="1"/>
            </p:cNvSpPr>
            <p:nvPr/>
          </p:nvSpPr>
          <p:spPr bwMode="auto">
            <a:xfrm>
              <a:off x="2018" y="2705"/>
              <a:ext cx="181" cy="181"/>
            </a:xfrm>
            <a:prstGeom prst="plus">
              <a:avLst>
                <a:gd name="adj" fmla="val 25000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8628" name="AutoShape 35"/>
            <p:cNvSpPr>
              <a:spLocks noChangeArrowheads="1"/>
            </p:cNvSpPr>
            <p:nvPr/>
          </p:nvSpPr>
          <p:spPr bwMode="auto">
            <a:xfrm>
              <a:off x="1655" y="2251"/>
              <a:ext cx="181" cy="181"/>
            </a:xfrm>
            <a:prstGeom prst="plus">
              <a:avLst>
                <a:gd name="adj" fmla="val 25000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8629" name="AutoShape 36"/>
            <p:cNvSpPr>
              <a:spLocks noChangeArrowheads="1"/>
            </p:cNvSpPr>
            <p:nvPr/>
          </p:nvSpPr>
          <p:spPr bwMode="auto">
            <a:xfrm>
              <a:off x="1292" y="1979"/>
              <a:ext cx="181" cy="181"/>
            </a:xfrm>
            <a:prstGeom prst="plus">
              <a:avLst>
                <a:gd name="adj" fmla="val 25000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8630" name="AutoShape 37"/>
            <p:cNvSpPr>
              <a:spLocks noChangeArrowheads="1"/>
            </p:cNvSpPr>
            <p:nvPr/>
          </p:nvSpPr>
          <p:spPr bwMode="auto">
            <a:xfrm>
              <a:off x="1202" y="2705"/>
              <a:ext cx="181" cy="181"/>
            </a:xfrm>
            <a:prstGeom prst="plus">
              <a:avLst>
                <a:gd name="adj" fmla="val 25000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8631" name="AutoShape 38"/>
            <p:cNvSpPr>
              <a:spLocks noChangeArrowheads="1"/>
            </p:cNvSpPr>
            <p:nvPr/>
          </p:nvSpPr>
          <p:spPr bwMode="auto">
            <a:xfrm>
              <a:off x="839" y="2342"/>
              <a:ext cx="181" cy="181"/>
            </a:xfrm>
            <a:prstGeom prst="plus">
              <a:avLst>
                <a:gd name="adj" fmla="val 25000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8632" name="AutoShape 39"/>
            <p:cNvSpPr>
              <a:spLocks noChangeArrowheads="1"/>
            </p:cNvSpPr>
            <p:nvPr/>
          </p:nvSpPr>
          <p:spPr bwMode="auto">
            <a:xfrm>
              <a:off x="567" y="2205"/>
              <a:ext cx="181" cy="181"/>
            </a:xfrm>
            <a:prstGeom prst="plus">
              <a:avLst>
                <a:gd name="adj" fmla="val 25000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8633" name="AutoShape 40"/>
            <p:cNvSpPr>
              <a:spLocks noChangeArrowheads="1"/>
            </p:cNvSpPr>
            <p:nvPr/>
          </p:nvSpPr>
          <p:spPr bwMode="auto">
            <a:xfrm>
              <a:off x="839" y="1888"/>
              <a:ext cx="181" cy="181"/>
            </a:xfrm>
            <a:prstGeom prst="plus">
              <a:avLst>
                <a:gd name="adj" fmla="val 25000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8634" name="AutoShape 41"/>
            <p:cNvSpPr>
              <a:spLocks noChangeArrowheads="1"/>
            </p:cNvSpPr>
            <p:nvPr/>
          </p:nvSpPr>
          <p:spPr bwMode="auto">
            <a:xfrm>
              <a:off x="1066" y="2115"/>
              <a:ext cx="181" cy="181"/>
            </a:xfrm>
            <a:prstGeom prst="plus">
              <a:avLst>
                <a:gd name="adj" fmla="val 25000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8635" name="AutoShape 42"/>
            <p:cNvSpPr>
              <a:spLocks noChangeArrowheads="1"/>
            </p:cNvSpPr>
            <p:nvPr/>
          </p:nvSpPr>
          <p:spPr bwMode="auto">
            <a:xfrm>
              <a:off x="476" y="2523"/>
              <a:ext cx="181" cy="181"/>
            </a:xfrm>
            <a:prstGeom prst="plus">
              <a:avLst>
                <a:gd name="adj" fmla="val 25000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grpSp>
        <p:nvGrpSpPr>
          <p:cNvPr id="3" name="Group 89"/>
          <p:cNvGrpSpPr>
            <a:grpSpLocks/>
          </p:cNvGrpSpPr>
          <p:nvPr/>
        </p:nvGrpSpPr>
        <p:grpSpPr bwMode="auto">
          <a:xfrm>
            <a:off x="2065338" y="2852739"/>
            <a:ext cx="3382962" cy="1944687"/>
            <a:chOff x="341" y="1797"/>
            <a:chExt cx="2131" cy="1225"/>
          </a:xfrm>
        </p:grpSpPr>
        <p:sp>
          <p:nvSpPr>
            <p:cNvPr id="108597" name="AutoShape 11"/>
            <p:cNvSpPr>
              <a:spLocks noChangeArrowheads="1"/>
            </p:cNvSpPr>
            <p:nvPr/>
          </p:nvSpPr>
          <p:spPr bwMode="auto">
            <a:xfrm>
              <a:off x="748" y="2024"/>
              <a:ext cx="136" cy="136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8598" name="AutoShape 12"/>
            <p:cNvSpPr>
              <a:spLocks noChangeArrowheads="1"/>
            </p:cNvSpPr>
            <p:nvPr/>
          </p:nvSpPr>
          <p:spPr bwMode="auto">
            <a:xfrm>
              <a:off x="884" y="2160"/>
              <a:ext cx="136" cy="136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8599" name="AutoShape 13"/>
            <p:cNvSpPr>
              <a:spLocks noChangeArrowheads="1"/>
            </p:cNvSpPr>
            <p:nvPr/>
          </p:nvSpPr>
          <p:spPr bwMode="auto">
            <a:xfrm>
              <a:off x="1610" y="1888"/>
              <a:ext cx="136" cy="136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8600" name="AutoShape 14"/>
            <p:cNvSpPr>
              <a:spLocks noChangeArrowheads="1"/>
            </p:cNvSpPr>
            <p:nvPr/>
          </p:nvSpPr>
          <p:spPr bwMode="auto">
            <a:xfrm>
              <a:off x="1066" y="1933"/>
              <a:ext cx="136" cy="136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8601" name="AutoShape 15"/>
            <p:cNvSpPr>
              <a:spLocks noChangeArrowheads="1"/>
            </p:cNvSpPr>
            <p:nvPr/>
          </p:nvSpPr>
          <p:spPr bwMode="auto">
            <a:xfrm>
              <a:off x="1202" y="2251"/>
              <a:ext cx="136" cy="136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8602" name="AutoShape 16"/>
            <p:cNvSpPr>
              <a:spLocks noChangeArrowheads="1"/>
            </p:cNvSpPr>
            <p:nvPr/>
          </p:nvSpPr>
          <p:spPr bwMode="auto">
            <a:xfrm>
              <a:off x="1338" y="2387"/>
              <a:ext cx="136" cy="136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8603" name="AutoShape 17"/>
            <p:cNvSpPr>
              <a:spLocks noChangeArrowheads="1"/>
            </p:cNvSpPr>
            <p:nvPr/>
          </p:nvSpPr>
          <p:spPr bwMode="auto">
            <a:xfrm>
              <a:off x="2064" y="2115"/>
              <a:ext cx="136" cy="136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8604" name="AutoShape 18"/>
            <p:cNvSpPr>
              <a:spLocks noChangeArrowheads="1"/>
            </p:cNvSpPr>
            <p:nvPr/>
          </p:nvSpPr>
          <p:spPr bwMode="auto">
            <a:xfrm>
              <a:off x="1520" y="2160"/>
              <a:ext cx="136" cy="136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8605" name="AutoShape 19"/>
            <p:cNvSpPr>
              <a:spLocks noChangeArrowheads="1"/>
            </p:cNvSpPr>
            <p:nvPr/>
          </p:nvSpPr>
          <p:spPr bwMode="auto">
            <a:xfrm>
              <a:off x="748" y="2568"/>
              <a:ext cx="136" cy="136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8606" name="AutoShape 20"/>
            <p:cNvSpPr>
              <a:spLocks noChangeArrowheads="1"/>
            </p:cNvSpPr>
            <p:nvPr/>
          </p:nvSpPr>
          <p:spPr bwMode="auto">
            <a:xfrm>
              <a:off x="884" y="2704"/>
              <a:ext cx="136" cy="136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8607" name="AutoShape 21"/>
            <p:cNvSpPr>
              <a:spLocks noChangeArrowheads="1"/>
            </p:cNvSpPr>
            <p:nvPr/>
          </p:nvSpPr>
          <p:spPr bwMode="auto">
            <a:xfrm>
              <a:off x="1610" y="2432"/>
              <a:ext cx="136" cy="136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8608" name="AutoShape 22"/>
            <p:cNvSpPr>
              <a:spLocks noChangeArrowheads="1"/>
            </p:cNvSpPr>
            <p:nvPr/>
          </p:nvSpPr>
          <p:spPr bwMode="auto">
            <a:xfrm>
              <a:off x="1066" y="2477"/>
              <a:ext cx="136" cy="136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8609" name="AutoShape 23"/>
            <p:cNvSpPr>
              <a:spLocks noChangeArrowheads="1"/>
            </p:cNvSpPr>
            <p:nvPr/>
          </p:nvSpPr>
          <p:spPr bwMode="auto">
            <a:xfrm>
              <a:off x="1746" y="2024"/>
              <a:ext cx="136" cy="136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8610" name="AutoShape 24"/>
            <p:cNvSpPr>
              <a:spLocks noChangeArrowheads="1"/>
            </p:cNvSpPr>
            <p:nvPr/>
          </p:nvSpPr>
          <p:spPr bwMode="auto">
            <a:xfrm>
              <a:off x="1882" y="2160"/>
              <a:ext cx="136" cy="136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8611" name="AutoShape 25"/>
            <p:cNvSpPr>
              <a:spLocks noChangeArrowheads="1"/>
            </p:cNvSpPr>
            <p:nvPr/>
          </p:nvSpPr>
          <p:spPr bwMode="auto">
            <a:xfrm>
              <a:off x="2154" y="2432"/>
              <a:ext cx="136" cy="136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8612" name="AutoShape 26"/>
            <p:cNvSpPr>
              <a:spLocks noChangeArrowheads="1"/>
            </p:cNvSpPr>
            <p:nvPr/>
          </p:nvSpPr>
          <p:spPr bwMode="auto">
            <a:xfrm>
              <a:off x="2064" y="1933"/>
              <a:ext cx="136" cy="136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8613" name="AutoShape 27"/>
            <p:cNvSpPr>
              <a:spLocks noChangeArrowheads="1"/>
            </p:cNvSpPr>
            <p:nvPr/>
          </p:nvSpPr>
          <p:spPr bwMode="auto">
            <a:xfrm>
              <a:off x="1565" y="2614"/>
              <a:ext cx="136" cy="136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8614" name="AutoShape 28"/>
            <p:cNvSpPr>
              <a:spLocks noChangeArrowheads="1"/>
            </p:cNvSpPr>
            <p:nvPr/>
          </p:nvSpPr>
          <p:spPr bwMode="auto">
            <a:xfrm>
              <a:off x="1655" y="2886"/>
              <a:ext cx="136" cy="136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8615" name="AutoShape 29"/>
            <p:cNvSpPr>
              <a:spLocks noChangeArrowheads="1"/>
            </p:cNvSpPr>
            <p:nvPr/>
          </p:nvSpPr>
          <p:spPr bwMode="auto">
            <a:xfrm>
              <a:off x="1791" y="2478"/>
              <a:ext cx="136" cy="136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8616" name="AutoShape 43"/>
            <p:cNvSpPr>
              <a:spLocks noChangeArrowheads="1"/>
            </p:cNvSpPr>
            <p:nvPr/>
          </p:nvSpPr>
          <p:spPr bwMode="auto">
            <a:xfrm>
              <a:off x="341" y="2115"/>
              <a:ext cx="136" cy="136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8617" name="AutoShape 44"/>
            <p:cNvSpPr>
              <a:spLocks noChangeArrowheads="1"/>
            </p:cNvSpPr>
            <p:nvPr/>
          </p:nvSpPr>
          <p:spPr bwMode="auto">
            <a:xfrm>
              <a:off x="385" y="2341"/>
              <a:ext cx="136" cy="136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8618" name="AutoShape 45"/>
            <p:cNvSpPr>
              <a:spLocks noChangeArrowheads="1"/>
            </p:cNvSpPr>
            <p:nvPr/>
          </p:nvSpPr>
          <p:spPr bwMode="auto">
            <a:xfrm>
              <a:off x="567" y="1979"/>
              <a:ext cx="136" cy="136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8619" name="AutoShape 46"/>
            <p:cNvSpPr>
              <a:spLocks noChangeArrowheads="1"/>
            </p:cNvSpPr>
            <p:nvPr/>
          </p:nvSpPr>
          <p:spPr bwMode="auto">
            <a:xfrm>
              <a:off x="1383" y="2840"/>
              <a:ext cx="136" cy="136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8620" name="AutoShape 47"/>
            <p:cNvSpPr>
              <a:spLocks noChangeArrowheads="1"/>
            </p:cNvSpPr>
            <p:nvPr/>
          </p:nvSpPr>
          <p:spPr bwMode="auto">
            <a:xfrm>
              <a:off x="1292" y="1797"/>
              <a:ext cx="136" cy="136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8621" name="AutoShape 48"/>
            <p:cNvSpPr>
              <a:spLocks noChangeArrowheads="1"/>
            </p:cNvSpPr>
            <p:nvPr/>
          </p:nvSpPr>
          <p:spPr bwMode="auto">
            <a:xfrm>
              <a:off x="1791" y="2704"/>
              <a:ext cx="136" cy="136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8622" name="AutoShape 49"/>
            <p:cNvSpPr>
              <a:spLocks noChangeArrowheads="1"/>
            </p:cNvSpPr>
            <p:nvPr/>
          </p:nvSpPr>
          <p:spPr bwMode="auto">
            <a:xfrm>
              <a:off x="2336" y="2659"/>
              <a:ext cx="136" cy="136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grpSp>
        <p:nvGrpSpPr>
          <p:cNvPr id="4" name="Group 91"/>
          <p:cNvGrpSpPr>
            <a:grpSpLocks/>
          </p:cNvGrpSpPr>
          <p:nvPr/>
        </p:nvGrpSpPr>
        <p:grpSpPr bwMode="auto">
          <a:xfrm>
            <a:off x="6816725" y="3067050"/>
            <a:ext cx="3455988" cy="1657350"/>
            <a:chOff x="3334" y="1887"/>
            <a:chExt cx="2177" cy="1044"/>
          </a:xfrm>
        </p:grpSpPr>
        <p:sp>
          <p:nvSpPr>
            <p:cNvPr id="108586" name="AutoShape 69"/>
            <p:cNvSpPr>
              <a:spLocks noChangeArrowheads="1"/>
            </p:cNvSpPr>
            <p:nvPr/>
          </p:nvSpPr>
          <p:spPr bwMode="auto">
            <a:xfrm>
              <a:off x="4967" y="2160"/>
              <a:ext cx="544" cy="544"/>
            </a:xfrm>
            <a:prstGeom prst="plus">
              <a:avLst>
                <a:gd name="adj" fmla="val 25000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8587" name="AutoShape 70"/>
            <p:cNvSpPr>
              <a:spLocks noChangeArrowheads="1"/>
            </p:cNvSpPr>
            <p:nvPr/>
          </p:nvSpPr>
          <p:spPr bwMode="auto">
            <a:xfrm>
              <a:off x="4740" y="2386"/>
              <a:ext cx="181" cy="181"/>
            </a:xfrm>
            <a:prstGeom prst="plus">
              <a:avLst>
                <a:gd name="adj" fmla="val 25000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8588" name="AutoShape 71"/>
            <p:cNvSpPr>
              <a:spLocks noChangeArrowheads="1"/>
            </p:cNvSpPr>
            <p:nvPr/>
          </p:nvSpPr>
          <p:spPr bwMode="auto">
            <a:xfrm>
              <a:off x="4695" y="1887"/>
              <a:ext cx="181" cy="181"/>
            </a:xfrm>
            <a:prstGeom prst="plus">
              <a:avLst>
                <a:gd name="adj" fmla="val 25000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8589" name="AutoShape 73"/>
            <p:cNvSpPr>
              <a:spLocks noChangeArrowheads="1"/>
            </p:cNvSpPr>
            <p:nvPr/>
          </p:nvSpPr>
          <p:spPr bwMode="auto">
            <a:xfrm>
              <a:off x="4876" y="2750"/>
              <a:ext cx="181" cy="181"/>
            </a:xfrm>
            <a:prstGeom prst="plus">
              <a:avLst>
                <a:gd name="adj" fmla="val 25000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8590" name="AutoShape 74"/>
            <p:cNvSpPr>
              <a:spLocks noChangeArrowheads="1"/>
            </p:cNvSpPr>
            <p:nvPr/>
          </p:nvSpPr>
          <p:spPr bwMode="auto">
            <a:xfrm>
              <a:off x="4513" y="2296"/>
              <a:ext cx="181" cy="181"/>
            </a:xfrm>
            <a:prstGeom prst="plus">
              <a:avLst>
                <a:gd name="adj" fmla="val 25000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8591" name="AutoShape 75"/>
            <p:cNvSpPr>
              <a:spLocks noChangeArrowheads="1"/>
            </p:cNvSpPr>
            <p:nvPr/>
          </p:nvSpPr>
          <p:spPr bwMode="auto">
            <a:xfrm>
              <a:off x="4150" y="2024"/>
              <a:ext cx="181" cy="181"/>
            </a:xfrm>
            <a:prstGeom prst="plus">
              <a:avLst>
                <a:gd name="adj" fmla="val 25000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8592" name="AutoShape 76"/>
            <p:cNvSpPr>
              <a:spLocks noChangeArrowheads="1"/>
            </p:cNvSpPr>
            <p:nvPr/>
          </p:nvSpPr>
          <p:spPr bwMode="auto">
            <a:xfrm>
              <a:off x="4060" y="2750"/>
              <a:ext cx="181" cy="181"/>
            </a:xfrm>
            <a:prstGeom prst="plus">
              <a:avLst>
                <a:gd name="adj" fmla="val 25000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8593" name="AutoShape 78"/>
            <p:cNvSpPr>
              <a:spLocks noChangeArrowheads="1"/>
            </p:cNvSpPr>
            <p:nvPr/>
          </p:nvSpPr>
          <p:spPr bwMode="auto">
            <a:xfrm>
              <a:off x="3379" y="2162"/>
              <a:ext cx="272" cy="316"/>
            </a:xfrm>
            <a:prstGeom prst="plus">
              <a:avLst>
                <a:gd name="adj" fmla="val 25000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8594" name="AutoShape 79"/>
            <p:cNvSpPr>
              <a:spLocks noChangeArrowheads="1"/>
            </p:cNvSpPr>
            <p:nvPr/>
          </p:nvSpPr>
          <p:spPr bwMode="auto">
            <a:xfrm>
              <a:off x="3697" y="1888"/>
              <a:ext cx="272" cy="226"/>
            </a:xfrm>
            <a:prstGeom prst="plus">
              <a:avLst>
                <a:gd name="adj" fmla="val 25000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8595" name="AutoShape 80"/>
            <p:cNvSpPr>
              <a:spLocks noChangeArrowheads="1"/>
            </p:cNvSpPr>
            <p:nvPr/>
          </p:nvSpPr>
          <p:spPr bwMode="auto">
            <a:xfrm>
              <a:off x="3924" y="2160"/>
              <a:ext cx="181" cy="181"/>
            </a:xfrm>
            <a:prstGeom prst="plus">
              <a:avLst>
                <a:gd name="adj" fmla="val 25000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8596" name="AutoShape 81"/>
            <p:cNvSpPr>
              <a:spLocks noChangeArrowheads="1"/>
            </p:cNvSpPr>
            <p:nvPr/>
          </p:nvSpPr>
          <p:spPr bwMode="auto">
            <a:xfrm>
              <a:off x="3334" y="2523"/>
              <a:ext cx="272" cy="226"/>
            </a:xfrm>
            <a:prstGeom prst="plus">
              <a:avLst>
                <a:gd name="adj" fmla="val 25000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grpSp>
        <p:nvGrpSpPr>
          <p:cNvPr id="5" name="Group 92"/>
          <p:cNvGrpSpPr>
            <a:grpSpLocks/>
          </p:cNvGrpSpPr>
          <p:nvPr/>
        </p:nvGrpSpPr>
        <p:grpSpPr bwMode="auto">
          <a:xfrm>
            <a:off x="6602413" y="2924175"/>
            <a:ext cx="3382962" cy="1944688"/>
            <a:chOff x="3199" y="1842"/>
            <a:chExt cx="2131" cy="1225"/>
          </a:xfrm>
        </p:grpSpPr>
        <p:sp>
          <p:nvSpPr>
            <p:cNvPr id="108563" name="AutoShape 50"/>
            <p:cNvSpPr>
              <a:spLocks noChangeArrowheads="1"/>
            </p:cNvSpPr>
            <p:nvPr/>
          </p:nvSpPr>
          <p:spPr bwMode="auto">
            <a:xfrm>
              <a:off x="3606" y="2069"/>
              <a:ext cx="136" cy="136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8564" name="AutoShape 51"/>
            <p:cNvSpPr>
              <a:spLocks noChangeArrowheads="1"/>
            </p:cNvSpPr>
            <p:nvPr/>
          </p:nvSpPr>
          <p:spPr bwMode="auto">
            <a:xfrm>
              <a:off x="3742" y="2160"/>
              <a:ext cx="136" cy="136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8565" name="AutoShape 52"/>
            <p:cNvSpPr>
              <a:spLocks noChangeArrowheads="1"/>
            </p:cNvSpPr>
            <p:nvPr/>
          </p:nvSpPr>
          <p:spPr bwMode="auto">
            <a:xfrm>
              <a:off x="4377" y="1842"/>
              <a:ext cx="227" cy="227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8566" name="AutoShape 53"/>
            <p:cNvSpPr>
              <a:spLocks noChangeArrowheads="1"/>
            </p:cNvSpPr>
            <p:nvPr/>
          </p:nvSpPr>
          <p:spPr bwMode="auto">
            <a:xfrm>
              <a:off x="3924" y="1978"/>
              <a:ext cx="136" cy="136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8567" name="AutoShape 54"/>
            <p:cNvSpPr>
              <a:spLocks noChangeArrowheads="1"/>
            </p:cNvSpPr>
            <p:nvPr/>
          </p:nvSpPr>
          <p:spPr bwMode="auto">
            <a:xfrm>
              <a:off x="4060" y="2296"/>
              <a:ext cx="136" cy="136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8568" name="AutoShape 55"/>
            <p:cNvSpPr>
              <a:spLocks noChangeArrowheads="1"/>
            </p:cNvSpPr>
            <p:nvPr/>
          </p:nvSpPr>
          <p:spPr bwMode="auto">
            <a:xfrm>
              <a:off x="4196" y="2432"/>
              <a:ext cx="226" cy="318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8569" name="AutoShape 57"/>
            <p:cNvSpPr>
              <a:spLocks noChangeArrowheads="1"/>
            </p:cNvSpPr>
            <p:nvPr/>
          </p:nvSpPr>
          <p:spPr bwMode="auto">
            <a:xfrm>
              <a:off x="4378" y="2205"/>
              <a:ext cx="136" cy="136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8570" name="AutoShape 58"/>
            <p:cNvSpPr>
              <a:spLocks noChangeArrowheads="1"/>
            </p:cNvSpPr>
            <p:nvPr/>
          </p:nvSpPr>
          <p:spPr bwMode="auto">
            <a:xfrm>
              <a:off x="3469" y="2341"/>
              <a:ext cx="545" cy="589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8571" name="AutoShape 60"/>
            <p:cNvSpPr>
              <a:spLocks noChangeArrowheads="1"/>
            </p:cNvSpPr>
            <p:nvPr/>
          </p:nvSpPr>
          <p:spPr bwMode="auto">
            <a:xfrm>
              <a:off x="4468" y="2477"/>
              <a:ext cx="136" cy="136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8572" name="AutoShape 61"/>
            <p:cNvSpPr>
              <a:spLocks noChangeArrowheads="1"/>
            </p:cNvSpPr>
            <p:nvPr/>
          </p:nvSpPr>
          <p:spPr bwMode="auto">
            <a:xfrm>
              <a:off x="3924" y="2522"/>
              <a:ext cx="136" cy="136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8573" name="AutoShape 62"/>
            <p:cNvSpPr>
              <a:spLocks noChangeArrowheads="1"/>
            </p:cNvSpPr>
            <p:nvPr/>
          </p:nvSpPr>
          <p:spPr bwMode="auto">
            <a:xfrm>
              <a:off x="4604" y="2069"/>
              <a:ext cx="136" cy="136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8574" name="AutoShape 63"/>
            <p:cNvSpPr>
              <a:spLocks noChangeArrowheads="1"/>
            </p:cNvSpPr>
            <p:nvPr/>
          </p:nvSpPr>
          <p:spPr bwMode="auto">
            <a:xfrm>
              <a:off x="4740" y="2205"/>
              <a:ext cx="136" cy="136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8575" name="AutoShape 65"/>
            <p:cNvSpPr>
              <a:spLocks noChangeArrowheads="1"/>
            </p:cNvSpPr>
            <p:nvPr/>
          </p:nvSpPr>
          <p:spPr bwMode="auto">
            <a:xfrm>
              <a:off x="4922" y="1978"/>
              <a:ext cx="136" cy="136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8576" name="AutoShape 66"/>
            <p:cNvSpPr>
              <a:spLocks noChangeArrowheads="1"/>
            </p:cNvSpPr>
            <p:nvPr/>
          </p:nvSpPr>
          <p:spPr bwMode="auto">
            <a:xfrm>
              <a:off x="4423" y="2659"/>
              <a:ext cx="136" cy="136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8577" name="AutoShape 67"/>
            <p:cNvSpPr>
              <a:spLocks noChangeArrowheads="1"/>
            </p:cNvSpPr>
            <p:nvPr/>
          </p:nvSpPr>
          <p:spPr bwMode="auto">
            <a:xfrm>
              <a:off x="4422" y="2840"/>
              <a:ext cx="227" cy="227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8578" name="AutoShape 68"/>
            <p:cNvSpPr>
              <a:spLocks noChangeArrowheads="1"/>
            </p:cNvSpPr>
            <p:nvPr/>
          </p:nvSpPr>
          <p:spPr bwMode="auto">
            <a:xfrm>
              <a:off x="4649" y="2523"/>
              <a:ext cx="136" cy="136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8579" name="AutoShape 82"/>
            <p:cNvSpPr>
              <a:spLocks noChangeArrowheads="1"/>
            </p:cNvSpPr>
            <p:nvPr/>
          </p:nvSpPr>
          <p:spPr bwMode="auto">
            <a:xfrm>
              <a:off x="3199" y="2160"/>
              <a:ext cx="136" cy="136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8580" name="AutoShape 83"/>
            <p:cNvSpPr>
              <a:spLocks noChangeArrowheads="1"/>
            </p:cNvSpPr>
            <p:nvPr/>
          </p:nvSpPr>
          <p:spPr bwMode="auto">
            <a:xfrm>
              <a:off x="3243" y="2386"/>
              <a:ext cx="136" cy="136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8581" name="AutoShape 84"/>
            <p:cNvSpPr>
              <a:spLocks noChangeArrowheads="1"/>
            </p:cNvSpPr>
            <p:nvPr/>
          </p:nvSpPr>
          <p:spPr bwMode="auto">
            <a:xfrm>
              <a:off x="3425" y="2024"/>
              <a:ext cx="136" cy="136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8582" name="AutoShape 85"/>
            <p:cNvSpPr>
              <a:spLocks noChangeArrowheads="1"/>
            </p:cNvSpPr>
            <p:nvPr/>
          </p:nvSpPr>
          <p:spPr bwMode="auto">
            <a:xfrm>
              <a:off x="4241" y="2885"/>
              <a:ext cx="136" cy="136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8583" name="AutoShape 86"/>
            <p:cNvSpPr>
              <a:spLocks noChangeArrowheads="1"/>
            </p:cNvSpPr>
            <p:nvPr/>
          </p:nvSpPr>
          <p:spPr bwMode="auto">
            <a:xfrm>
              <a:off x="4150" y="1842"/>
              <a:ext cx="136" cy="136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8584" name="AutoShape 87"/>
            <p:cNvSpPr>
              <a:spLocks noChangeArrowheads="1"/>
            </p:cNvSpPr>
            <p:nvPr/>
          </p:nvSpPr>
          <p:spPr bwMode="auto">
            <a:xfrm>
              <a:off x="4649" y="2749"/>
              <a:ext cx="136" cy="136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8585" name="AutoShape 88"/>
            <p:cNvSpPr>
              <a:spLocks noChangeArrowheads="1"/>
            </p:cNvSpPr>
            <p:nvPr/>
          </p:nvSpPr>
          <p:spPr bwMode="auto">
            <a:xfrm>
              <a:off x="5194" y="2704"/>
              <a:ext cx="136" cy="136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grpSp>
        <p:nvGrpSpPr>
          <p:cNvPr id="6" name="Group 96"/>
          <p:cNvGrpSpPr>
            <a:grpSpLocks/>
          </p:cNvGrpSpPr>
          <p:nvPr/>
        </p:nvGrpSpPr>
        <p:grpSpPr bwMode="auto">
          <a:xfrm>
            <a:off x="4800601" y="4868863"/>
            <a:ext cx="3527425" cy="366712"/>
            <a:chOff x="2064" y="3067"/>
            <a:chExt cx="2222" cy="231"/>
          </a:xfrm>
        </p:grpSpPr>
        <p:sp>
          <p:nvSpPr>
            <p:cNvPr id="108560" name="Text Box 93"/>
            <p:cNvSpPr txBox="1">
              <a:spLocks noChangeArrowheads="1"/>
            </p:cNvSpPr>
            <p:nvPr/>
          </p:nvSpPr>
          <p:spPr bwMode="auto">
            <a:xfrm>
              <a:off x="2200" y="3067"/>
              <a:ext cx="208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tr-TR" altLang="tr-TR"/>
                <a:t>Alıcılar         Satıcılar</a:t>
              </a:r>
            </a:p>
          </p:txBody>
        </p:sp>
        <p:sp>
          <p:nvSpPr>
            <p:cNvPr id="108561" name="AutoShape 94"/>
            <p:cNvSpPr>
              <a:spLocks noChangeArrowheads="1"/>
            </p:cNvSpPr>
            <p:nvPr/>
          </p:nvSpPr>
          <p:spPr bwMode="auto">
            <a:xfrm>
              <a:off x="2064" y="3113"/>
              <a:ext cx="136" cy="136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8562" name="AutoShape 95"/>
            <p:cNvSpPr>
              <a:spLocks noChangeArrowheads="1"/>
            </p:cNvSpPr>
            <p:nvPr/>
          </p:nvSpPr>
          <p:spPr bwMode="auto">
            <a:xfrm>
              <a:off x="2880" y="3113"/>
              <a:ext cx="181" cy="181"/>
            </a:xfrm>
            <a:prstGeom prst="plus">
              <a:avLst>
                <a:gd name="adj" fmla="val 25000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</p:spTree>
    <p:extLst>
      <p:ext uri="{BB962C8B-B14F-4D97-AF65-F5344CB8AC3E}">
        <p14:creationId xmlns:p14="http://schemas.microsoft.com/office/powerpoint/2010/main" val="1174649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118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118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1187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1" dur="500"/>
                                        <p:tgtEl>
                                          <p:spTgt spid="118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6" dur="500"/>
                                        <p:tgtEl>
                                          <p:spTgt spid="118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1" dur="500"/>
                                        <p:tgtEl>
                                          <p:spTgt spid="118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18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118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1" dur="500"/>
                                        <p:tgtEl>
                                          <p:spTgt spid="118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786" grpId="0" animBg="1" autoUpdateAnimBg="0"/>
      <p:bldP spid="118787" grpId="0" animBg="1" autoUpdateAnimBg="0"/>
      <p:bldP spid="118788" grpId="0" animBg="1" autoUpdateAnimBg="0"/>
      <p:bldP spid="118789" grpId="0" animBg="1" autoUpdateAnimBg="0"/>
      <p:bldP spid="118790" grpId="0" autoUpdateAnimBg="0"/>
      <p:bldP spid="118791" grpId="0" autoUpdateAnimBg="0"/>
      <p:bldP spid="118792" grpId="0" animBg="1"/>
      <p:bldP spid="118793" grpId="0" animBg="1"/>
      <p:bldP spid="11879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7984" name="Group 224"/>
          <p:cNvGraphicFramePr>
            <a:graphicFrameLocks noGrp="1"/>
          </p:cNvGraphicFramePr>
          <p:nvPr/>
        </p:nvGraphicFramePr>
        <p:xfrm>
          <a:off x="1774825" y="1341439"/>
          <a:ext cx="8713788" cy="5262561"/>
        </p:xfrm>
        <a:graphic>
          <a:graphicData uri="http://schemas.openxmlformats.org/drawingml/2006/table">
            <a:tbl>
              <a:tblPr/>
              <a:tblGrid>
                <a:gridCol w="40798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84943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4782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64782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64782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51288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568380">
                <a:tc row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                   T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A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L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E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P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4" marB="45724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ARZ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969357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Tek satıcı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MONOPOL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Birkaç satıcı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Birçok satıcı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ARZ TUTUKLUĞU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Birçok satıcı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ARZ AKICILIĞI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969357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Tek alıcı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MONOPSON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İki taraflı Monopol Piyasası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Monopson şartların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tahdide uğraması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Monopson şartların tutukluğu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Monopson şartların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akıcılığı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03515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Birkaç alıcı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Monopol şartların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mukavemete maruz kalması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İki taraflı oligopol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Piyasası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Oligopson şartların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tutukluğu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Oligopson şartların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akıcılığı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969357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Çok sayıda alıcı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TALEP TUTUKLUĞU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Monopol şartların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tutukluğu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Oligopol şartların tahdide uğraması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Eksik Rekabet Piyasası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Alıcılar arasında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eksik rekabet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75096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Çok sayıda alıcı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TALEP AKICILIĞI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Monopol şartların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akıcılığı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Oligopol şartların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akıcılığı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Satıcılar arasında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eksik rekabet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TAM  REKABET Piyasası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6156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Text Box 2"/>
          <p:cNvSpPr txBox="1">
            <a:spLocks noChangeArrowheads="1"/>
          </p:cNvSpPr>
          <p:nvPr/>
        </p:nvSpPr>
        <p:spPr bwMode="auto">
          <a:xfrm>
            <a:off x="1487488" y="1052513"/>
            <a:ext cx="9144001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/>
            <a:r>
              <a:rPr lang="tr-TR" altLang="tr-TR" b="1" u="sng">
                <a:solidFill>
                  <a:schemeClr val="hlink"/>
                </a:solidFill>
              </a:rPr>
              <a:t>Eksik Rekabet Piyasaları</a:t>
            </a:r>
            <a:endParaRPr lang="tr-TR" altLang="tr-TR" u="sng"/>
          </a:p>
        </p:txBody>
      </p:sp>
      <p:sp>
        <p:nvSpPr>
          <p:cNvPr id="116739" name="Text Box 3"/>
          <p:cNvSpPr txBox="1">
            <a:spLocks noChangeArrowheads="1"/>
          </p:cNvSpPr>
          <p:nvPr/>
        </p:nvSpPr>
        <p:spPr bwMode="auto">
          <a:xfrm>
            <a:off x="1524000" y="1497013"/>
            <a:ext cx="9144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/>
            <a:r>
              <a:rPr lang="tr-TR" altLang="tr-TR"/>
              <a:t>Monopol, duopol, ve oligopol </a:t>
            </a:r>
            <a:r>
              <a:rPr lang="tr-TR" altLang="tr-TR" b="1"/>
              <a:t>satış</a:t>
            </a:r>
            <a:r>
              <a:rPr lang="tr-TR" altLang="tr-TR"/>
              <a:t> </a:t>
            </a:r>
            <a:r>
              <a:rPr lang="tr-TR" altLang="tr-TR" b="1"/>
              <a:t>tekelleridir</a:t>
            </a:r>
          </a:p>
        </p:txBody>
      </p:sp>
      <p:sp>
        <p:nvSpPr>
          <p:cNvPr id="116740" name="Text Box 4"/>
          <p:cNvSpPr txBox="1">
            <a:spLocks noChangeArrowheads="1"/>
          </p:cNvSpPr>
          <p:nvPr/>
        </p:nvSpPr>
        <p:spPr bwMode="auto">
          <a:xfrm>
            <a:off x="1487488" y="2022475"/>
            <a:ext cx="9144001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/>
            <a:r>
              <a:rPr lang="tr-TR" altLang="tr-TR"/>
              <a:t>Tam rekabet ve monopol gerçek hayatta çok zor rastlanabilecek piyasalar iken, oligopol ve monopollü rekabet gerçek hayattaki piyasaların büyük bir çoğunluğunu meydana getirir </a:t>
            </a:r>
          </a:p>
        </p:txBody>
      </p:sp>
      <p:sp>
        <p:nvSpPr>
          <p:cNvPr id="116741" name="Text Box 5"/>
          <p:cNvSpPr txBox="1">
            <a:spLocks noChangeArrowheads="1"/>
          </p:cNvSpPr>
          <p:nvPr/>
        </p:nvSpPr>
        <p:spPr bwMode="auto">
          <a:xfrm>
            <a:off x="1524000" y="3097213"/>
            <a:ext cx="914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/>
            <a:r>
              <a:rPr lang="tr-TR" altLang="tr-TR"/>
              <a:t>Oligopolcü piyasada firmaların sattığı mallar birbirlerinin aynı olabilir veya bir ölçüde birbirlerinden farklı olabilirler.</a:t>
            </a:r>
          </a:p>
        </p:txBody>
      </p:sp>
      <p:sp>
        <p:nvSpPr>
          <p:cNvPr id="116742" name="Text Box 6"/>
          <p:cNvSpPr txBox="1">
            <a:spLocks noChangeArrowheads="1"/>
          </p:cNvSpPr>
          <p:nvPr/>
        </p:nvSpPr>
        <p:spPr bwMode="auto">
          <a:xfrm>
            <a:off x="1487488" y="3895725"/>
            <a:ext cx="9144001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/>
            <a:r>
              <a:rPr lang="tr-TR" altLang="tr-TR"/>
              <a:t>Mallar birbirlerinin aynı ise bu piyasaya </a:t>
            </a:r>
            <a:r>
              <a:rPr lang="tr-TR" altLang="tr-TR" b="1"/>
              <a:t>saf oligopol</a:t>
            </a:r>
            <a:r>
              <a:rPr lang="tr-TR" altLang="tr-TR"/>
              <a:t>, birbirlerinden farklı ise </a:t>
            </a:r>
            <a:r>
              <a:rPr lang="tr-TR" altLang="tr-TR" b="1"/>
              <a:t>farklılaştırılmış oligopol </a:t>
            </a:r>
            <a:r>
              <a:rPr lang="tr-TR" altLang="tr-TR"/>
              <a:t>adı verilir.</a:t>
            </a:r>
          </a:p>
        </p:txBody>
      </p:sp>
      <p:sp>
        <p:nvSpPr>
          <p:cNvPr id="116743" name="Text Box 7"/>
          <p:cNvSpPr txBox="1">
            <a:spLocks noChangeArrowheads="1"/>
          </p:cNvSpPr>
          <p:nvPr/>
        </p:nvSpPr>
        <p:spPr bwMode="auto">
          <a:xfrm>
            <a:off x="1487488" y="4695825"/>
            <a:ext cx="9144001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/>
            <a:r>
              <a:rPr lang="tr-TR" altLang="tr-TR"/>
              <a:t>Çelik üreten birkaç firma saf oligopole, otomobil üreten az sayıda firma da farklılaştırılmış oligopole örnek olarak verilebilir.</a:t>
            </a:r>
          </a:p>
        </p:txBody>
      </p:sp>
      <p:sp>
        <p:nvSpPr>
          <p:cNvPr id="116744" name="Text Box 8"/>
          <p:cNvSpPr txBox="1">
            <a:spLocks noChangeArrowheads="1"/>
          </p:cNvSpPr>
          <p:nvPr/>
        </p:nvSpPr>
        <p:spPr bwMode="auto">
          <a:xfrm>
            <a:off x="1487488" y="5495926"/>
            <a:ext cx="9144001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/>
            <a:r>
              <a:rPr lang="tr-TR" altLang="tr-TR"/>
              <a:t>Monopson, duopson, ve oligopson ise alım </a:t>
            </a:r>
            <a:r>
              <a:rPr lang="tr-TR" altLang="tr-TR" b="1"/>
              <a:t>tekelleridir</a:t>
            </a:r>
            <a:r>
              <a:rPr lang="tr-TR" altLang="tr-TR"/>
              <a:t>.</a:t>
            </a:r>
          </a:p>
        </p:txBody>
      </p:sp>
      <p:sp>
        <p:nvSpPr>
          <p:cNvPr id="116745" name="Text Box 9"/>
          <p:cNvSpPr txBox="1">
            <a:spLocks noChangeArrowheads="1"/>
          </p:cNvSpPr>
          <p:nvPr/>
        </p:nvSpPr>
        <p:spPr bwMode="auto">
          <a:xfrm>
            <a:off x="1524000" y="6021388"/>
            <a:ext cx="914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/>
            <a:r>
              <a:rPr lang="tr-TR" altLang="tr-TR"/>
              <a:t>Bir iktisadi malın alımının tek kişi elinde olmasına monopson, iki kişinin elinde olmasına duopson, ikiden fazla kişinin elinde olmasına oligopson denir. </a:t>
            </a:r>
          </a:p>
        </p:txBody>
      </p:sp>
      <p:sp>
        <p:nvSpPr>
          <p:cNvPr id="116747" name="Line 11"/>
          <p:cNvSpPr>
            <a:spLocks noChangeShapeType="1"/>
          </p:cNvSpPr>
          <p:nvPr/>
        </p:nvSpPr>
        <p:spPr bwMode="auto">
          <a:xfrm>
            <a:off x="1524000" y="1943100"/>
            <a:ext cx="3455988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16748" name="Line 12"/>
          <p:cNvSpPr>
            <a:spLocks noChangeShapeType="1"/>
          </p:cNvSpPr>
          <p:nvPr/>
        </p:nvSpPr>
        <p:spPr bwMode="auto">
          <a:xfrm>
            <a:off x="1524000" y="3017838"/>
            <a:ext cx="3455988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16749" name="Line 13"/>
          <p:cNvSpPr>
            <a:spLocks noChangeShapeType="1"/>
          </p:cNvSpPr>
          <p:nvPr/>
        </p:nvSpPr>
        <p:spPr bwMode="auto">
          <a:xfrm>
            <a:off x="1524000" y="3817938"/>
            <a:ext cx="3455988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16750" name="Line 14"/>
          <p:cNvSpPr>
            <a:spLocks noChangeShapeType="1"/>
          </p:cNvSpPr>
          <p:nvPr/>
        </p:nvSpPr>
        <p:spPr bwMode="auto">
          <a:xfrm>
            <a:off x="1524000" y="4616450"/>
            <a:ext cx="3455988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16751" name="Line 15"/>
          <p:cNvSpPr>
            <a:spLocks noChangeShapeType="1"/>
          </p:cNvSpPr>
          <p:nvPr/>
        </p:nvSpPr>
        <p:spPr bwMode="auto">
          <a:xfrm>
            <a:off x="1524000" y="5416550"/>
            <a:ext cx="3455988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16752" name="Line 16"/>
          <p:cNvSpPr>
            <a:spLocks noChangeShapeType="1"/>
          </p:cNvSpPr>
          <p:nvPr/>
        </p:nvSpPr>
        <p:spPr bwMode="auto">
          <a:xfrm>
            <a:off x="1524000" y="5942013"/>
            <a:ext cx="3455988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2253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116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116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116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1" dur="500"/>
                                        <p:tgtEl>
                                          <p:spTgt spid="116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5" dur="500"/>
                                        <p:tgtEl>
                                          <p:spTgt spid="116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0" dur="500"/>
                                        <p:tgtEl>
                                          <p:spTgt spid="116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4" dur="500"/>
                                        <p:tgtEl>
                                          <p:spTgt spid="116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9" dur="500"/>
                                        <p:tgtEl>
                                          <p:spTgt spid="116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1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3" dur="500"/>
                                        <p:tgtEl>
                                          <p:spTgt spid="116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8" dur="500"/>
                                        <p:tgtEl>
                                          <p:spTgt spid="116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0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52" dur="500"/>
                                        <p:tgtEl>
                                          <p:spTgt spid="116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7" dur="500"/>
                                        <p:tgtEl>
                                          <p:spTgt spid="116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9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61" dur="500"/>
                                        <p:tgtEl>
                                          <p:spTgt spid="116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66" dur="500"/>
                                        <p:tgtEl>
                                          <p:spTgt spid="116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38" grpId="0" autoUpdateAnimBg="0"/>
      <p:bldP spid="116739" grpId="0" autoUpdateAnimBg="0"/>
      <p:bldP spid="116740" grpId="0" autoUpdateAnimBg="0"/>
      <p:bldP spid="116741" grpId="0" autoUpdateAnimBg="0"/>
      <p:bldP spid="116742" grpId="0" autoUpdateAnimBg="0"/>
      <p:bldP spid="116743" grpId="0" autoUpdateAnimBg="0"/>
      <p:bldP spid="116744" grpId="0" autoUpdateAnimBg="0"/>
      <p:bldP spid="116745" grpId="0" autoUpdateAnimBg="0"/>
      <p:bldP spid="116747" grpId="0" animBg="1"/>
      <p:bldP spid="116748" grpId="0" animBg="1"/>
      <p:bldP spid="116749" grpId="0" animBg="1"/>
      <p:bldP spid="116750" grpId="0" animBg="1"/>
      <p:bldP spid="116751" grpId="0" animBg="1"/>
      <p:bldP spid="11675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Text Box 2"/>
          <p:cNvSpPr txBox="1">
            <a:spLocks noChangeArrowheads="1"/>
          </p:cNvSpPr>
          <p:nvPr/>
        </p:nvSpPr>
        <p:spPr bwMode="auto">
          <a:xfrm>
            <a:off x="1560513" y="1730375"/>
            <a:ext cx="9144000" cy="349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60000"/>
              </a:spcBef>
            </a:pPr>
            <a:r>
              <a:rPr lang="tr-TR" altLang="tr-TR"/>
              <a:t>Yukarıdaki piyasa çeşitlerine ilaveten piyasada fiyatın oluşumuna etki eden iki özel ekonomik oluşumdan söz edilebilir. Bunlar </a:t>
            </a:r>
            <a:r>
              <a:rPr lang="tr-TR" altLang="tr-TR" b="1"/>
              <a:t>Tröst</a:t>
            </a:r>
            <a:r>
              <a:rPr lang="tr-TR" altLang="tr-TR"/>
              <a:t> ve </a:t>
            </a:r>
            <a:r>
              <a:rPr lang="tr-TR" altLang="tr-TR" b="1"/>
              <a:t>Kartel</a:t>
            </a:r>
            <a:r>
              <a:rPr lang="tr-TR" altLang="tr-TR"/>
              <a:t>lerdir.</a:t>
            </a:r>
            <a:endParaRPr lang="tr-TR" altLang="tr-TR" b="1"/>
          </a:p>
          <a:p>
            <a:pPr eaLnBrk="1" hangingPunct="1">
              <a:spcBef>
                <a:spcPct val="60000"/>
              </a:spcBef>
            </a:pPr>
            <a:r>
              <a:rPr lang="tr-TR" altLang="tr-TR" b="1">
                <a:solidFill>
                  <a:schemeClr val="hlink"/>
                </a:solidFill>
              </a:rPr>
              <a:t>Kartel;</a:t>
            </a:r>
            <a:r>
              <a:rPr lang="tr-TR" altLang="tr-TR" b="1"/>
              <a:t> </a:t>
            </a:r>
            <a:r>
              <a:rPr lang="tr-TR" altLang="tr-TR"/>
              <a:t>benzer malı üreten firmaların hukuki ve ekonomik bağımsızlıklarını koruyarak belirli bir pazar üzerinde tekel durumlarını korumak üzere aralarında menfaat birliği  sağlamalarıdır.</a:t>
            </a:r>
            <a:endParaRPr lang="tr-TR" altLang="tr-TR" b="1"/>
          </a:p>
          <a:p>
            <a:pPr eaLnBrk="1" hangingPunct="1">
              <a:spcBef>
                <a:spcPct val="60000"/>
              </a:spcBef>
            </a:pPr>
            <a:r>
              <a:rPr lang="tr-TR" altLang="tr-TR" b="1">
                <a:solidFill>
                  <a:schemeClr val="hlink"/>
                </a:solidFill>
              </a:rPr>
              <a:t>Tröst;</a:t>
            </a:r>
            <a:r>
              <a:rPr lang="tr-TR" altLang="tr-TR" b="1"/>
              <a:t> </a:t>
            </a:r>
            <a:r>
              <a:rPr lang="tr-TR" altLang="tr-TR"/>
              <a:t>kartelde olduğu gibi sadece bir anlaşma değil aynı zamanda teşebbüslerin belirli bir hukuki çatı altında ekonomik bünyelerinin de kaynaşmasıdır.</a:t>
            </a:r>
          </a:p>
          <a:p>
            <a:pPr eaLnBrk="1" hangingPunct="1">
              <a:spcBef>
                <a:spcPct val="60000"/>
              </a:spcBef>
            </a:pPr>
            <a:r>
              <a:rPr lang="tr-TR" altLang="tr-TR"/>
              <a:t>Karteli tröstlerden ayıran temel fark “bağımsızlıklarını kaybetmek bir yana” bu birleşmenin geçici bir nitelik taşımasıdır.</a:t>
            </a:r>
          </a:p>
          <a:p>
            <a:pPr eaLnBrk="1" hangingPunct="1">
              <a:spcBef>
                <a:spcPct val="60000"/>
              </a:spcBef>
            </a:pPr>
            <a:r>
              <a:rPr lang="tr-TR" altLang="tr-TR"/>
              <a:t>Kartele giren bir firma ortak bir fiyat ve üretim politikasını kabullenmek zorundadır.</a:t>
            </a:r>
          </a:p>
        </p:txBody>
      </p:sp>
    </p:spTree>
    <p:extLst>
      <p:ext uri="{BB962C8B-B14F-4D97-AF65-F5344CB8AC3E}">
        <p14:creationId xmlns:p14="http://schemas.microsoft.com/office/powerpoint/2010/main" val="4117428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1157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1157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7" dur="500"/>
                                        <p:tgtEl>
                                          <p:spTgt spid="1157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2" dur="500"/>
                                        <p:tgtEl>
                                          <p:spTgt spid="1157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7" dur="500"/>
                                        <p:tgtEl>
                                          <p:spTgt spid="1157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14" grpId="0" build="p" autoUpdateAnimBg="0"/>
    </p:bld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776</Words>
  <Application>Microsoft Office PowerPoint</Application>
  <PresentationFormat>Geniş ekran</PresentationFormat>
  <Paragraphs>92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7" baseType="lpstr">
      <vt:lpstr>Arial</vt:lpstr>
      <vt:lpstr>Calibri</vt:lpstr>
      <vt:lpstr>Calibri Light</vt:lpstr>
      <vt:lpstr>Tahoma</vt:lpstr>
      <vt:lpstr>Times New Roman</vt:lpstr>
      <vt:lpstr>Verdana</vt:lpstr>
      <vt:lpstr>Wingdings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Arzu Gökdai</dc:creator>
  <cp:lastModifiedBy>Arzu Gökdai</cp:lastModifiedBy>
  <cp:revision>1</cp:revision>
  <dcterms:created xsi:type="dcterms:W3CDTF">2019-10-18T07:13:01Z</dcterms:created>
  <dcterms:modified xsi:type="dcterms:W3CDTF">2019-10-18T07:13:11Z</dcterms:modified>
</cp:coreProperties>
</file>