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58" r:id="rId7"/>
    <p:sldId id="259" r:id="rId8"/>
    <p:sldId id="260" r:id="rId9"/>
    <p:sldId id="267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0"/>
            <a:ext cx="8424936" cy="692695"/>
          </a:xfrm>
        </p:spPr>
        <p:txBody>
          <a:bodyPr>
            <a:normAutofit/>
          </a:bodyPr>
          <a:lstStyle/>
          <a:p>
            <a:pPr algn="l"/>
            <a:r>
              <a:rPr lang="tr-TR" sz="2400" b="1" dirty="0" smtClean="0"/>
              <a:t> </a:t>
            </a:r>
            <a:r>
              <a:rPr lang="tr-TR" sz="2400" b="1" dirty="0" err="1" smtClean="0"/>
              <a:t>Some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</a:t>
            </a:r>
            <a:r>
              <a:rPr lang="tr-TR" sz="2700" b="1" dirty="0" err="1" smtClean="0"/>
              <a:t>asic</a:t>
            </a:r>
            <a:r>
              <a:rPr lang="tr-TR" sz="2700" b="1" dirty="0" smtClean="0"/>
              <a:t> </a:t>
            </a:r>
            <a:r>
              <a:rPr lang="tr-TR" sz="2700" b="1" dirty="0" err="1" smtClean="0"/>
              <a:t>Concepts</a:t>
            </a:r>
            <a:r>
              <a:rPr lang="tr-TR" sz="2700" b="1" dirty="0" smtClean="0"/>
              <a:t> of </a:t>
            </a:r>
            <a:r>
              <a:rPr lang="tr-TR" sz="2700" b="1" dirty="0" err="1" smtClean="0"/>
              <a:t>Physicalchemistry</a:t>
            </a:r>
            <a:endParaRPr lang="tr-T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662881"/>
            <a:ext cx="87129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term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CMBX12"/>
              </a:rPr>
              <a:t>phase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used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for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that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portion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investigated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volume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which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properties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constant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continuously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changing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space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If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behaves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this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way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throughout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all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volume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we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call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 it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CMBX12"/>
              </a:rPr>
              <a:t>homogeneous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CMBX12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MR12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299695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 smtClean="0"/>
              <a:t>If</a:t>
            </a:r>
            <a:r>
              <a:rPr lang="tr-TR" sz="2400" dirty="0" smtClean="0"/>
              <a:t> a </a:t>
            </a:r>
            <a:r>
              <a:rPr lang="tr-TR" sz="2400" dirty="0" err="1" smtClean="0"/>
              <a:t>system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contains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phases</a:t>
            </a:r>
            <a:r>
              <a:rPr lang="tr-TR" sz="2400" dirty="0" smtClean="0"/>
              <a:t>,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call</a:t>
            </a:r>
            <a:r>
              <a:rPr lang="tr-TR" sz="2400" dirty="0" smtClean="0"/>
              <a:t> it a </a:t>
            </a:r>
            <a:r>
              <a:rPr lang="tr-TR" sz="2400" dirty="0" err="1" smtClean="0"/>
              <a:t>heterogeneous</a:t>
            </a:r>
            <a:r>
              <a:rPr lang="tr-TR" sz="2400" dirty="0" smtClean="0"/>
              <a:t> </a:t>
            </a:r>
            <a:r>
              <a:rPr lang="tr-TR" sz="2400" dirty="0" err="1" smtClean="0"/>
              <a:t>system</a:t>
            </a:r>
            <a:endParaRPr lang="tr-TR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23528" y="4149080"/>
            <a:ext cx="8820472" cy="2308324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Measurement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Temperature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Three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scales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temperature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Kelvin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scale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(K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88640"/>
            <a:ext cx="86409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term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relates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very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broad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range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most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varied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processes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from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simple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physical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changes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such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as,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heating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various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chemical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reactions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up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complex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multistage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processes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Individual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kinds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processes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may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be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classified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according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several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criteria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6340" y="2780928"/>
            <a:ext cx="7680036" cy="3794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6024" y="1061"/>
            <a:ext cx="860444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Reversible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and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irreversible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processes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course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any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depends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conditions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under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which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given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changes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If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arrange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conditions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way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nearly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every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moment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consequently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direction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be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reversed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by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even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very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slight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change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initial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conditions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called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reversible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reversible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thus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sequence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However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real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world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mostly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out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least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beginning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called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irreversible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non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-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direction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of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2226931"/>
            <a:ext cx="87129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BX1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Cyclic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process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cyclic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such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at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which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final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identical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with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its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initial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In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cyclic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process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changes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thermodynamic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quantities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zero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TI10"/>
              </a:rPr>
              <a:t>Note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TI10"/>
              </a:rPr>
              <a:t>: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Heat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and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work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are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not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thermodynamic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quantities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and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therefore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they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are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not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zero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during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a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cyclic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process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0"/>
              </a:rPr>
              <a:t>.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251520" y="260648"/>
            <a:ext cx="8640960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process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cannot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be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reversed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by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any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slight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change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external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conditions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,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and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process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is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sequence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non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-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states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). An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process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is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thus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actually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limiting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case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non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-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process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going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on at an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infinitesimal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velocity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.</a:t>
            </a:r>
            <a:endParaRPr lang="tr-TR" sz="24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1888203"/>
            <a:ext cx="8964488" cy="4524315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Dalton’s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AtomicTheory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Every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matte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rconsists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indivisible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can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neither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be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created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nor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destroyed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of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given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element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identical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in 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properties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different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elements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differ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properties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Atoms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different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elements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combine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in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fixed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ratio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form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molecule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of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compound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512" y="332656"/>
            <a:ext cx="8964488" cy="1200329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Degree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Celsius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scale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oC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Degree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Fahrenheit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 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scale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(oF)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1206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sz="2400" b="1" dirty="0" err="1" smtClean="0"/>
              <a:t>Laws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Chemical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Combination</a:t>
            </a:r>
            <a:r>
              <a:rPr lang="tr-TR" sz="2400" b="1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tr-TR" sz="2400" b="1" dirty="0" smtClean="0"/>
          </a:p>
          <a:p>
            <a:pPr>
              <a:lnSpc>
                <a:spcPct val="150000"/>
              </a:lnSpc>
              <a:buNone/>
            </a:pP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conservation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mass</a:t>
            </a:r>
            <a:r>
              <a:rPr lang="tr-TR" sz="2400" b="1" dirty="0" smtClean="0"/>
              <a:t>: </a:t>
            </a:r>
            <a:endParaRPr lang="tr-TR" sz="2400" dirty="0" smtClean="0"/>
          </a:p>
          <a:p>
            <a:pPr>
              <a:lnSpc>
                <a:spcPct val="150000"/>
              </a:lnSpc>
              <a:buNone/>
            </a:pPr>
            <a:r>
              <a:rPr lang="tr-TR" sz="2400" dirty="0" smtClean="0"/>
              <a:t>“</a:t>
            </a:r>
            <a:r>
              <a:rPr lang="tr-TR" sz="2400" dirty="0" err="1" smtClean="0"/>
              <a:t>For</a:t>
            </a:r>
            <a:r>
              <a:rPr lang="tr-TR" sz="2400" dirty="0" smtClean="0"/>
              <a:t> an </a:t>
            </a:r>
            <a:r>
              <a:rPr lang="tr-TR" sz="2400" dirty="0" err="1" smtClean="0"/>
              <a:t>ychemical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total </a:t>
            </a:r>
            <a:r>
              <a:rPr lang="tr-TR" sz="2400" dirty="0" err="1" smtClean="0"/>
              <a:t>mass</a:t>
            </a:r>
            <a:r>
              <a:rPr lang="tr-TR" sz="2400" dirty="0" smtClean="0"/>
              <a:t> of </a:t>
            </a:r>
            <a:r>
              <a:rPr lang="tr-TR" sz="2400" dirty="0" err="1" smtClean="0"/>
              <a:t>active</a:t>
            </a:r>
            <a:r>
              <a:rPr lang="tr-TR" sz="2400" dirty="0" smtClean="0"/>
              <a:t> </a:t>
            </a:r>
            <a:r>
              <a:rPr lang="tr-TR" sz="2400" dirty="0" err="1" smtClean="0"/>
              <a:t>reactants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always</a:t>
            </a:r>
            <a:r>
              <a:rPr lang="tr-TR" sz="24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mass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product</a:t>
            </a:r>
            <a:r>
              <a:rPr lang="tr-TR" sz="2400" dirty="0" smtClean="0"/>
              <a:t>  </a:t>
            </a:r>
            <a:r>
              <a:rPr lang="tr-TR" sz="2400" dirty="0" err="1" smtClean="0"/>
              <a:t>formed</a:t>
            </a:r>
            <a:r>
              <a:rPr lang="tr-TR" sz="2400" dirty="0" smtClean="0"/>
              <a:t>”</a:t>
            </a:r>
          </a:p>
          <a:p>
            <a:pPr>
              <a:lnSpc>
                <a:spcPct val="150000"/>
              </a:lnSpc>
              <a:buNone/>
            </a:pPr>
            <a:endParaRPr lang="tr-TR" sz="2400" b="1" dirty="0" smtClean="0"/>
          </a:p>
          <a:p>
            <a:pPr>
              <a:lnSpc>
                <a:spcPct val="150000"/>
              </a:lnSpc>
              <a:buNone/>
            </a:pP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constant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proportions</a:t>
            </a:r>
            <a:r>
              <a:rPr lang="tr-TR" sz="2400" b="1" dirty="0" smtClean="0"/>
              <a:t>:</a:t>
            </a:r>
            <a:endParaRPr lang="tr-TR" sz="2400" dirty="0" smtClean="0"/>
          </a:p>
          <a:p>
            <a:pPr>
              <a:lnSpc>
                <a:spcPct val="150000"/>
              </a:lnSpc>
              <a:buNone/>
            </a:pPr>
            <a:r>
              <a:rPr lang="tr-TR" sz="2400" dirty="0" smtClean="0"/>
              <a:t>A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compound</a:t>
            </a:r>
            <a:r>
              <a:rPr lang="tr-TR" sz="2400" dirty="0" smtClean="0"/>
              <a:t> </a:t>
            </a:r>
            <a:r>
              <a:rPr lang="tr-TR" sz="2400" dirty="0" err="1" smtClean="0"/>
              <a:t>always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contains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in </a:t>
            </a:r>
            <a:r>
              <a:rPr lang="tr-TR" sz="2400" dirty="0" err="1" smtClean="0"/>
              <a:t>definite</a:t>
            </a:r>
            <a:endParaRPr lang="tr-TR" sz="2400" dirty="0" smtClean="0"/>
          </a:p>
          <a:p>
            <a:pPr>
              <a:lnSpc>
                <a:spcPct val="150000"/>
              </a:lnSpc>
              <a:buNone/>
            </a:pPr>
            <a:r>
              <a:rPr lang="tr-TR" sz="2400" dirty="0" err="1" smtClean="0"/>
              <a:t>proportion</a:t>
            </a:r>
            <a:r>
              <a:rPr lang="tr-TR" sz="2400" dirty="0" smtClean="0"/>
              <a:t> </a:t>
            </a:r>
            <a:r>
              <a:rPr lang="tr-TR" sz="2400" dirty="0" err="1" smtClean="0"/>
              <a:t>bymass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it </a:t>
            </a:r>
            <a:r>
              <a:rPr lang="tr-TR" sz="2400" dirty="0" err="1" smtClean="0"/>
              <a:t>does</a:t>
            </a:r>
            <a:r>
              <a:rPr lang="tr-TR" sz="2400" dirty="0" smtClean="0"/>
              <a:t> not  </a:t>
            </a:r>
            <a:r>
              <a:rPr lang="tr-TR" sz="2400" dirty="0" err="1" smtClean="0"/>
              <a:t>depend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source</a:t>
            </a:r>
            <a:r>
              <a:rPr lang="tr-TR" sz="2400" dirty="0" smtClean="0"/>
              <a:t> of </a:t>
            </a:r>
          </a:p>
          <a:p>
            <a:pPr>
              <a:lnSpc>
                <a:spcPct val="150000"/>
              </a:lnSpc>
              <a:buNone/>
            </a:pPr>
            <a:r>
              <a:rPr lang="tr-TR" sz="2400" dirty="0" err="1" smtClean="0"/>
              <a:t>compound</a:t>
            </a:r>
            <a:r>
              <a:rPr lang="tr-TR" sz="2400" dirty="0" smtClean="0"/>
              <a:t>”.</a:t>
            </a:r>
            <a:br>
              <a:rPr lang="tr-TR" sz="2400" dirty="0" smtClean="0"/>
            </a:br>
            <a:r>
              <a:rPr lang="tr-TR" sz="2400" b="1" dirty="0" smtClean="0"/>
              <a:t> 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1" dirty="0" smtClean="0"/>
              <a:t> 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23528" y="335699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reciprocal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proportion</a:t>
            </a:r>
            <a:r>
              <a:rPr lang="tr-TR" sz="2400" b="1" dirty="0" smtClean="0"/>
              <a:t>: 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“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B </a:t>
            </a:r>
            <a:r>
              <a:rPr lang="tr-TR" sz="2400" dirty="0" err="1" smtClean="0"/>
              <a:t>and</a:t>
            </a:r>
            <a:r>
              <a:rPr lang="tr-TR" sz="2400" dirty="0" smtClean="0"/>
              <a:t> C </a:t>
            </a:r>
            <a:r>
              <a:rPr lang="tr-TR" sz="2400" dirty="0" err="1" smtClean="0"/>
              <a:t>react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mass</a:t>
            </a:r>
            <a:r>
              <a:rPr lang="tr-TR" sz="2400" dirty="0" smtClean="0"/>
              <a:t> of a </a:t>
            </a:r>
            <a:r>
              <a:rPr lang="tr-TR" sz="2400" dirty="0" err="1" smtClean="0"/>
              <a:t>third</a:t>
            </a:r>
            <a:r>
              <a:rPr lang="tr-TR" sz="2400" dirty="0" smtClean="0"/>
              <a:t> element (A),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ratio</a:t>
            </a:r>
            <a:r>
              <a:rPr lang="tr-TR" sz="2400" dirty="0" smtClean="0"/>
              <a:t> in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do </a:t>
            </a:r>
            <a:r>
              <a:rPr lang="tr-TR" sz="2400" dirty="0" err="1" smtClean="0"/>
              <a:t>so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   be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multiple</a:t>
            </a:r>
            <a:r>
              <a:rPr lang="tr-TR" sz="2400" dirty="0" smtClean="0"/>
              <a:t> </a:t>
            </a:r>
            <a:r>
              <a:rPr lang="tr-TR" sz="2400" dirty="0" err="1" smtClean="0"/>
              <a:t>if</a:t>
            </a:r>
            <a:r>
              <a:rPr lang="tr-TR" sz="2400" dirty="0" smtClean="0"/>
              <a:t> B </a:t>
            </a:r>
            <a:r>
              <a:rPr lang="tr-TR" sz="2400" dirty="0" err="1" smtClean="0"/>
              <a:t>and</a:t>
            </a:r>
            <a:r>
              <a:rPr lang="tr-TR" sz="2400" dirty="0" smtClean="0"/>
              <a:t> C </a:t>
            </a:r>
            <a:r>
              <a:rPr lang="tr-TR" sz="2400" dirty="0" err="1" smtClean="0"/>
              <a:t>reacts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eachother</a:t>
            </a:r>
            <a:r>
              <a:rPr lang="tr-TR" sz="2400" dirty="0" smtClean="0"/>
              <a:t>”.</a:t>
            </a:r>
            <a:br>
              <a:rPr lang="tr-TR" sz="2400" dirty="0" smtClean="0"/>
            </a:br>
            <a:r>
              <a:rPr lang="tr-TR" sz="2400" b="1" dirty="0" smtClean="0"/>
              <a:t> 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251520" y="188640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multiple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proportions</a:t>
            </a:r>
            <a:r>
              <a:rPr lang="tr-TR" sz="2400" b="1" dirty="0" smtClean="0"/>
              <a:t>: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 “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</a:t>
            </a:r>
            <a:r>
              <a:rPr lang="tr-TR" sz="2400" dirty="0" err="1" smtClean="0"/>
              <a:t>combine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form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compounds</a:t>
            </a:r>
            <a:r>
              <a:rPr lang="tr-TR" sz="2400" dirty="0" smtClean="0"/>
              <a:t> </a:t>
            </a:r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masses</a:t>
            </a:r>
            <a:r>
              <a:rPr lang="tr-TR" sz="2400" dirty="0" smtClean="0"/>
              <a:t>  of </a:t>
            </a:r>
            <a:r>
              <a:rPr lang="tr-TR" sz="2400" dirty="0" err="1" smtClean="0"/>
              <a:t>one</a:t>
            </a:r>
            <a:r>
              <a:rPr lang="tr-TR" sz="2400" dirty="0" smtClean="0"/>
              <a:t> element B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combine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fixed</a:t>
            </a:r>
            <a:r>
              <a:rPr lang="tr-TR" sz="2400" dirty="0" smtClean="0"/>
              <a:t> </a:t>
            </a:r>
            <a:r>
              <a:rPr lang="tr-TR" sz="2400" dirty="0" err="1" smtClean="0"/>
              <a:t>mass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element </a:t>
            </a:r>
            <a:r>
              <a:rPr lang="tr-TR" sz="2400" dirty="0" err="1" smtClean="0"/>
              <a:t>bear</a:t>
            </a:r>
            <a:r>
              <a:rPr lang="tr-TR" sz="2400" dirty="0" smtClean="0"/>
              <a:t> a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ratio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another</a:t>
            </a:r>
            <a:r>
              <a:rPr lang="tr-TR" sz="2400" dirty="0" smtClean="0"/>
              <a:t>” 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260648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err="1" smtClean="0"/>
              <a:t>Gay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Lussac’s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combining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volumes</a:t>
            </a:r>
            <a:r>
              <a:rPr lang="tr-TR" sz="2400" b="1" dirty="0" smtClean="0"/>
              <a:t>: 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“At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pressure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volumes</a:t>
            </a:r>
            <a:r>
              <a:rPr lang="tr-TR" sz="2400" dirty="0" smtClean="0"/>
              <a:t> of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gaseous</a:t>
            </a:r>
            <a:r>
              <a:rPr lang="tr-TR" sz="2400" dirty="0" smtClean="0"/>
              <a:t> </a:t>
            </a:r>
            <a:r>
              <a:rPr lang="tr-TR" sz="2400" dirty="0" err="1" smtClean="0"/>
              <a:t>reactants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products</a:t>
            </a:r>
            <a:r>
              <a:rPr lang="tr-TR" sz="2400" dirty="0" smtClean="0"/>
              <a:t> </a:t>
            </a:r>
            <a:r>
              <a:rPr lang="tr-TR" sz="2400" dirty="0" err="1" smtClean="0"/>
              <a:t>bear</a:t>
            </a:r>
            <a:r>
              <a:rPr lang="tr-TR" sz="2400" dirty="0" smtClean="0"/>
              <a:t> a    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whole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</a:t>
            </a:r>
            <a:r>
              <a:rPr lang="tr-TR" sz="2400" dirty="0" err="1" smtClean="0"/>
              <a:t>ratio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eachother</a:t>
            </a:r>
            <a:r>
              <a:rPr lang="tr-TR" sz="2400" dirty="0" smtClean="0"/>
              <a:t>”.</a:t>
            </a:r>
            <a:endParaRPr lang="tr-TR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2957290"/>
            <a:ext cx="864096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/>
              </a:rPr>
              <a:t>Thermodynamic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/>
              </a:rPr>
              <a:t>system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concept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thermodynamic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used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this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book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refers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that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part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world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whose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thermodynamic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properties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subject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our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interest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while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term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/>
              </a:rPr>
              <a:t>surroundings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used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for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remaining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part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universe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7504" y="0"/>
            <a:ext cx="8799309" cy="52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7504" y="659120"/>
            <a:ext cx="6084168" cy="46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268760"/>
            <a:ext cx="2637767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51520" y="1779687"/>
            <a:ext cx="85689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Isolated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chemical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exchanging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neither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matter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nor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energy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with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surroundings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an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isolated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Closed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chemical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exchanging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energy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but not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matter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with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surroundings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closed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Open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chemical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exchanging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both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energy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matter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with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surroundings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an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open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Calibri" pitchFamily="34" charset="0"/>
                <a:cs typeface="CMBX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-243408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BX1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Intensive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and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extensive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thermodynamic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quantities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BX1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Intensive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quantities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those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whose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values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do not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change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when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divided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into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smaller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sub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-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Temperature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,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pressure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,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and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composition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expressed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by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mole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fractions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are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typical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intensive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quantities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R12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Extensive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quantities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those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whose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values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proportional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amount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substance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at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fixed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temperature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pressure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Volume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and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number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particles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typical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extensive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quantities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1" y="5343509"/>
            <a:ext cx="4896545" cy="671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71428" y="5949280"/>
            <a:ext cx="5272572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8864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The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state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of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thermodynamic</a:t>
            </a: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 </a:t>
            </a:r>
            <a:r>
              <a:rPr kumimoji="0" lang="tr-T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BX12" charset="0"/>
              </a:rPr>
              <a:t>equilibrium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BX1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thermodynamic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which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no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macroscopic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changes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occur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lang="tr-TR" sz="2400" dirty="0" smtClean="0">
                <a:cs typeface="Arial" pitchFamily="34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MR1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thermodynamic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as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following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SY10"/>
              </a:rPr>
              <a:t>•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mechanical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pressure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—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pressure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all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parts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same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,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SY10"/>
              </a:rPr>
              <a:t>•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thermal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(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temperature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)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equilibrium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—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temperature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all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parts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of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the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 is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equalized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CMR12" charset="0"/>
              </a:rPr>
              <a:t>,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0" y="5517232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SY1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concentration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—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concentration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system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components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is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same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,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26064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SY10"/>
              </a:rPr>
              <a:t>•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chemical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—no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changes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composition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occur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as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result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chemical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reactions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,</a:t>
            </a:r>
            <a:endParaRPr lang="tr-TR" sz="2400" dirty="0" smtClean="0"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SY10"/>
              </a:rPr>
              <a:t>•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phase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—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if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system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is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heterogeneous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,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components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its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phases</a:t>
            </a:r>
            <a:r>
              <a:rPr lang="tr-TR" sz="2400" dirty="0" smtClean="0">
                <a:cs typeface="Arial" pitchFamily="34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are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equilibrium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 charset="0"/>
              </a:rPr>
              <a:t>.</a:t>
            </a:r>
            <a:endParaRPr lang="tr-TR" sz="2400" dirty="0" smtClean="0"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308695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err="1" smtClean="0">
                <a:solidFill>
                  <a:srgbClr val="000000"/>
                </a:solidFill>
                <a:ea typeface="Calibri" pitchFamily="34" charset="0"/>
                <a:cs typeface="CMBX12"/>
              </a:rPr>
              <a:t>Thermodynamic</a:t>
            </a:r>
            <a:r>
              <a:rPr lang="tr-TR" sz="2400" b="1" dirty="0" smtClean="0">
                <a:solidFill>
                  <a:srgbClr val="000000"/>
                </a:solidFill>
                <a:ea typeface="Calibri" pitchFamily="34" charset="0"/>
                <a:cs typeface="CMBX12"/>
              </a:rPr>
              <a:t> </a:t>
            </a:r>
            <a:r>
              <a:rPr lang="tr-TR" sz="2400" b="1" dirty="0" err="1" smtClean="0">
                <a:solidFill>
                  <a:srgbClr val="000000"/>
                </a:solidFill>
                <a:ea typeface="Calibri" pitchFamily="34" charset="0"/>
                <a:cs typeface="CMBX12"/>
              </a:rPr>
              <a:t>process</a:t>
            </a:r>
            <a:endParaRPr lang="tr-TR" sz="2400" b="1" dirty="0" smtClean="0">
              <a:solidFill>
                <a:srgbClr val="000000"/>
              </a:solidFill>
              <a:ea typeface="Calibri" pitchFamily="34" charset="0"/>
              <a:cs typeface="CMBX12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If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properties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of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system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change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in time, i.e.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if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at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least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one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thermodynamic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quantity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changes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,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we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say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that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a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certain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FF"/>
                </a:solidFill>
                <a:ea typeface="Calibri" pitchFamily="34" charset="0"/>
                <a:cs typeface="CMBX12"/>
              </a:rPr>
              <a:t>thermodynamic</a:t>
            </a:r>
            <a:r>
              <a:rPr lang="tr-TR" sz="2400" dirty="0" smtClean="0">
                <a:solidFill>
                  <a:srgbClr val="0000FF"/>
                </a:solidFill>
                <a:ea typeface="Calibri" pitchFamily="34" charset="0"/>
                <a:cs typeface="CMBX12"/>
              </a:rPr>
              <a:t> </a:t>
            </a:r>
            <a:r>
              <a:rPr lang="tr-TR" sz="2400" dirty="0" err="1" smtClean="0">
                <a:solidFill>
                  <a:srgbClr val="0000FF"/>
                </a:solidFill>
                <a:ea typeface="Calibri" pitchFamily="34" charset="0"/>
                <a:cs typeface="CMBX12"/>
              </a:rPr>
              <a:t>process</a:t>
            </a:r>
            <a:r>
              <a:rPr lang="tr-TR" sz="2400" dirty="0" smtClean="0">
                <a:solidFill>
                  <a:srgbClr val="0000FF"/>
                </a:solidFill>
                <a:ea typeface="Calibri" pitchFamily="34" charset="0"/>
                <a:cs typeface="CMBX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takes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place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Calibri" pitchFamily="34" charset="0"/>
                <a:cs typeface="CMR12"/>
              </a:rPr>
              <a:t>system</a:t>
            </a:r>
            <a:r>
              <a:rPr lang="tr-TR" sz="2400" dirty="0" smtClean="0">
                <a:solidFill>
                  <a:srgbClr val="000000"/>
                </a:solidFill>
                <a:ea typeface="Calibri" pitchFamily="34" charset="0"/>
                <a:cs typeface="CMR12"/>
              </a:rPr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714</Words>
  <Application>Microsoft Office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 Some Basic Concepts of Physicalchemistry</vt:lpstr>
      <vt:lpstr>Slayt 2</vt:lpstr>
      <vt:lpstr> 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Some Basic Concepts of Physicalchemistry </dc:title>
  <dc:creator>acer</dc:creator>
  <cp:lastModifiedBy>acer</cp:lastModifiedBy>
  <cp:revision>11</cp:revision>
  <dcterms:created xsi:type="dcterms:W3CDTF">2018-03-26T20:48:09Z</dcterms:created>
  <dcterms:modified xsi:type="dcterms:W3CDTF">2018-04-01T06:41:02Z</dcterms:modified>
</cp:coreProperties>
</file>