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4321FCF7-773B-475C-ADD4-CEFA62985358}"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949E26-43A8-4C2E-992F-BF9460123A5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321FCF7-773B-475C-ADD4-CEFA62985358}"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949E26-43A8-4C2E-992F-BF9460123A5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321FCF7-773B-475C-ADD4-CEFA62985358}"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949E26-43A8-4C2E-992F-BF9460123A5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321FCF7-773B-475C-ADD4-CEFA62985358}"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949E26-43A8-4C2E-992F-BF9460123A5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21FCF7-773B-475C-ADD4-CEFA62985358}"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949E26-43A8-4C2E-992F-BF9460123A5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4321FCF7-773B-475C-ADD4-CEFA62985358}"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3949E26-43A8-4C2E-992F-BF9460123A5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4321FCF7-773B-475C-ADD4-CEFA62985358}"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3949E26-43A8-4C2E-992F-BF9460123A5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4321FCF7-773B-475C-ADD4-CEFA62985358}"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3949E26-43A8-4C2E-992F-BF9460123A5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21FCF7-773B-475C-ADD4-CEFA62985358}"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3949E26-43A8-4C2E-992F-BF9460123A5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21FCF7-773B-475C-ADD4-CEFA62985358}"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3949E26-43A8-4C2E-992F-BF9460123A5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21FCF7-773B-475C-ADD4-CEFA62985358}"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3949E26-43A8-4C2E-992F-BF9460123A5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21FCF7-773B-475C-ADD4-CEFA62985358}" type="datetimeFigureOut">
              <a:rPr lang="tr-TR" smtClean="0"/>
              <a:t>03.05.2020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949E26-43A8-4C2E-992F-BF9460123A5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BAKIM</a:t>
            </a:r>
            <a:endParaRPr lang="tr-TR" dirty="0"/>
          </a:p>
        </p:txBody>
      </p:sp>
      <p:sp>
        <p:nvSpPr>
          <p:cNvPr id="3" name="Subtitle 2"/>
          <p:cNvSpPr>
            <a:spLocks noGrp="1"/>
          </p:cNvSpPr>
          <p:nvPr>
            <p:ph type="subTitle" idx="1"/>
          </p:nvPr>
        </p:nvSpPr>
        <p:spPr/>
        <p:txBody>
          <a:bodyPr/>
          <a:lstStyle/>
          <a:p>
            <a:r>
              <a:rPr lang="tr-TR" dirty="0" smtClean="0"/>
              <a:t>10</a:t>
            </a:r>
            <a:r>
              <a:rPr lang="tr-TR" dirty="0" smtClean="0"/>
              <a:t>. HAFTA</a:t>
            </a:r>
          </a:p>
          <a:p>
            <a:r>
              <a:rPr lang="tr-TR" dirty="0" smtClean="0"/>
              <a:t>DÜNYADA EVDE BAKIM HİZMETLERİ</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Amerika Birleşik Devletleri (ABD) </a:t>
            </a:r>
            <a:br>
              <a:rPr lang="tr-TR" b="1" dirty="0" smtClean="0"/>
            </a:br>
            <a:endParaRPr lang="tr-TR" dirty="0"/>
          </a:p>
        </p:txBody>
      </p:sp>
      <p:sp>
        <p:nvSpPr>
          <p:cNvPr id="3" name="Content Placeholder 2"/>
          <p:cNvSpPr>
            <a:spLocks noGrp="1"/>
          </p:cNvSpPr>
          <p:nvPr>
            <p:ph idx="1"/>
          </p:nvPr>
        </p:nvSpPr>
        <p:spPr/>
        <p:txBody>
          <a:bodyPr>
            <a:normAutofit fontScale="85000" lnSpcReduction="20000"/>
          </a:bodyPr>
          <a:lstStyle/>
          <a:p>
            <a:pPr algn="just"/>
            <a:endParaRPr lang="tr-TR" dirty="0"/>
          </a:p>
          <a:p>
            <a:pPr algn="just"/>
            <a:r>
              <a:rPr lang="tr-TR" dirty="0"/>
              <a:t>ABD, üç önemli göstergeye göre diğer gelişmiş ülkelerle uyum içindedir</a:t>
            </a:r>
            <a:r>
              <a:rPr lang="tr-TR" dirty="0" smtClean="0"/>
              <a:t>:</a:t>
            </a:r>
          </a:p>
          <a:p>
            <a:pPr algn="just"/>
            <a:r>
              <a:rPr lang="tr-TR" dirty="0" smtClean="0"/>
              <a:t> </a:t>
            </a:r>
            <a:r>
              <a:rPr lang="tr-TR" dirty="0"/>
              <a:t>1) Yaşam süresi sürekli artış seyrindedir</a:t>
            </a:r>
            <a:r>
              <a:rPr lang="tr-TR" dirty="0" smtClean="0"/>
              <a:t>,</a:t>
            </a:r>
          </a:p>
          <a:p>
            <a:pPr algn="just"/>
            <a:r>
              <a:rPr lang="tr-TR" dirty="0" smtClean="0"/>
              <a:t> </a:t>
            </a:r>
            <a:r>
              <a:rPr lang="tr-TR" dirty="0"/>
              <a:t>2) İleri yaştaki yaşlı nüfusun (70 ve daha büyük) artış oranı, daha genç olan yaşlı nüfusun (60-70 yaş grubu) artış oranından fazladır</a:t>
            </a:r>
            <a:r>
              <a:rPr lang="tr-TR" dirty="0" smtClean="0"/>
              <a:t>,</a:t>
            </a:r>
          </a:p>
          <a:p>
            <a:pPr algn="just"/>
            <a:r>
              <a:rPr lang="tr-TR" dirty="0" smtClean="0"/>
              <a:t> </a:t>
            </a:r>
            <a:r>
              <a:rPr lang="tr-TR" dirty="0"/>
              <a:t>3) Doğurganlık oranı devamlı olarak düşmektedir. </a:t>
            </a:r>
            <a:endParaRPr lang="tr-TR" dirty="0" smtClean="0"/>
          </a:p>
          <a:p>
            <a:pPr algn="just"/>
            <a:r>
              <a:rPr lang="tr-TR" dirty="0" smtClean="0"/>
              <a:t>Genç </a:t>
            </a:r>
            <a:r>
              <a:rPr lang="tr-TR" dirty="0"/>
              <a:t>nüfusun ekonomik hareketlilik ve özgürlük yönündeki eğilimleri, aile sayısını azaltırken, küçük hane halklarının sayısını artırmaktadır (Kosberg, 1994).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Amerika Birleşik Devletleri (ABD) </a:t>
            </a:r>
            <a:br>
              <a:rPr lang="tr-TR" b="1" dirty="0" smtClean="0"/>
            </a:br>
            <a:endParaRPr lang="tr-TR" dirty="0"/>
          </a:p>
        </p:txBody>
      </p:sp>
      <p:sp>
        <p:nvSpPr>
          <p:cNvPr id="3" name="Content Placeholder 2"/>
          <p:cNvSpPr>
            <a:spLocks noGrp="1"/>
          </p:cNvSpPr>
          <p:nvPr>
            <p:ph idx="1"/>
          </p:nvPr>
        </p:nvSpPr>
        <p:spPr/>
        <p:txBody>
          <a:bodyPr>
            <a:normAutofit lnSpcReduction="10000"/>
          </a:bodyPr>
          <a:lstStyle/>
          <a:p>
            <a:pPr algn="just"/>
            <a:endParaRPr lang="tr-TR" dirty="0"/>
          </a:p>
          <a:p>
            <a:pPr algn="just"/>
            <a:r>
              <a:rPr lang="tr-TR" dirty="0"/>
              <a:t>ABD‘de yaşlı nüfusun çoğaldığı açıktır. Buna karşın ABD’de ileriye dönük kapsamlı bir yaşlı bakım programı ve devlet politikası yoktur. 1965’te yaşlıların korunmasıyla ilgili olarak yapılan yasama hala geçerlidir. Özellikle 1980’den sonra, yaşlılara yardım gibi konularda mali kısıtlamalara gidilmiştir (Kosberg, 1994).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Amerika Birleşik Devletleri (ABD) </a:t>
            </a:r>
            <a:br>
              <a:rPr lang="tr-TR" b="1" dirty="0" smtClean="0"/>
            </a:br>
            <a:endParaRPr lang="tr-TR" dirty="0"/>
          </a:p>
        </p:txBody>
      </p:sp>
      <p:sp>
        <p:nvSpPr>
          <p:cNvPr id="3" name="Content Placeholder 2"/>
          <p:cNvSpPr>
            <a:spLocks noGrp="1"/>
          </p:cNvSpPr>
          <p:nvPr>
            <p:ph idx="1"/>
          </p:nvPr>
        </p:nvSpPr>
        <p:spPr/>
        <p:txBody>
          <a:bodyPr>
            <a:normAutofit fontScale="70000" lnSpcReduction="20000"/>
          </a:bodyPr>
          <a:lstStyle/>
          <a:p>
            <a:pPr algn="just"/>
            <a:endParaRPr lang="tr-TR" dirty="0"/>
          </a:p>
          <a:p>
            <a:pPr algn="just"/>
            <a:r>
              <a:rPr lang="tr-TR" dirty="0"/>
              <a:t>ABD’de yaşlıların yalnızca % 5’i bakımevlerinde yaşamaktadırlar. </a:t>
            </a:r>
            <a:endParaRPr lang="tr-TR" dirty="0" smtClean="0"/>
          </a:p>
          <a:p>
            <a:pPr algn="just"/>
            <a:r>
              <a:rPr lang="tr-TR" dirty="0" smtClean="0"/>
              <a:t>1999 </a:t>
            </a:r>
            <a:r>
              <a:rPr lang="tr-TR" dirty="0"/>
              <a:t>yılında yapılan bir araştırmada 2 milyon kişiyi barındıran 19 bin bakım evi tespit edilmiştir. Yaşlı bakım hizmetleri çoğunlukla özel sektör tarafından yürütülür. </a:t>
            </a:r>
            <a:endParaRPr lang="tr-TR" dirty="0" smtClean="0"/>
          </a:p>
          <a:p>
            <a:pPr algn="just"/>
            <a:r>
              <a:rPr lang="tr-TR" dirty="0" smtClean="0"/>
              <a:t>Bu </a:t>
            </a:r>
            <a:r>
              <a:rPr lang="tr-TR" dirty="0"/>
              <a:t>hizmeti veren kuruluşların tamamına yakını para amaçlı olup, azınlıkta kalan bir kısmı ise gönüllü yardım kuruluşu olarak görev yapar. Bunların %20’si ücretsizdir ve çoğunlukla dini gruplar tarafından işletilmektedir. </a:t>
            </a:r>
            <a:endParaRPr lang="tr-TR" dirty="0" smtClean="0"/>
          </a:p>
          <a:p>
            <a:pPr algn="just"/>
            <a:r>
              <a:rPr lang="tr-TR" dirty="0" smtClean="0"/>
              <a:t>Yaşlı </a:t>
            </a:r>
            <a:r>
              <a:rPr lang="tr-TR" dirty="0"/>
              <a:t>bakımevlerinin durumlarını düzeltmek amacıyla 1995’ten itibaren bir sosyal hareket başlamıştır. Kültür değişimi adı verilen bu hareketin hedefleri tek yataklı oda sayısını artırmak, personelin bilincini yükseltmek, bireysel bakımı iyileştirmek ve bakım evlerinin dış görünüşünü normal evlere benzetecek fiziksel düzenlemeler yapmaktır (Mizrahi ve Davis, 2008).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Çin </a:t>
            </a:r>
            <a:br>
              <a:rPr lang="tr-TR" b="1" dirty="0" smtClean="0"/>
            </a:br>
            <a:endParaRPr lang="tr-TR" dirty="0"/>
          </a:p>
        </p:txBody>
      </p:sp>
      <p:sp>
        <p:nvSpPr>
          <p:cNvPr id="3" name="Content Placeholder 2"/>
          <p:cNvSpPr>
            <a:spLocks noGrp="1"/>
          </p:cNvSpPr>
          <p:nvPr>
            <p:ph idx="1"/>
          </p:nvPr>
        </p:nvSpPr>
        <p:spPr/>
        <p:txBody>
          <a:bodyPr>
            <a:normAutofit fontScale="70000" lnSpcReduction="20000"/>
          </a:bodyPr>
          <a:lstStyle/>
          <a:p>
            <a:pPr algn="just"/>
            <a:endParaRPr lang="tr-TR" dirty="0"/>
          </a:p>
          <a:p>
            <a:pPr algn="just"/>
            <a:r>
              <a:rPr lang="tr-TR" dirty="0" smtClean="0"/>
              <a:t>Çin’in </a:t>
            </a:r>
            <a:r>
              <a:rPr lang="tr-TR" dirty="0"/>
              <a:t>toplam nüfusu 1 milyar 385 milyon 396 bin 315’dir. Çin’in nüfusu toplam Dünya nüfusunun %18.72’sini oluşturmaktadır. </a:t>
            </a:r>
            <a:endParaRPr lang="tr-TR" dirty="0" smtClean="0"/>
          </a:p>
          <a:p>
            <a:pPr algn="just"/>
            <a:r>
              <a:rPr lang="tr-TR" dirty="0" smtClean="0"/>
              <a:t>Çin’de </a:t>
            </a:r>
            <a:r>
              <a:rPr lang="tr-TR" dirty="0"/>
              <a:t>nüfusun %56.6’sı kentlerde yaşamaktadırlar. Çin’de ortanca yaş 37.3’dür. Çin’de 65 ve daha büyük yaştaki bireylerin oranı % 10.35’tir (erkek 67 milyon 914 bin 015 kişi /kadın 74 milyon 205 bin 210 kişi). Çin’de toplam bağımlılık oranı %36.6’dır. </a:t>
            </a:r>
            <a:endParaRPr lang="tr-TR" dirty="0" smtClean="0"/>
          </a:p>
          <a:p>
            <a:pPr algn="just"/>
            <a:r>
              <a:rPr lang="tr-TR" dirty="0" smtClean="0"/>
              <a:t>Yaşlıların </a:t>
            </a:r>
            <a:r>
              <a:rPr lang="tr-TR" dirty="0"/>
              <a:t>bağımlılık oranı ise %13 olarak belirlenmiştir. </a:t>
            </a:r>
            <a:endParaRPr lang="tr-TR" dirty="0" smtClean="0"/>
          </a:p>
          <a:p>
            <a:pPr algn="just"/>
            <a:r>
              <a:rPr lang="tr-TR" dirty="0" smtClean="0"/>
              <a:t>Dünya </a:t>
            </a:r>
            <a:r>
              <a:rPr lang="tr-TR" dirty="0"/>
              <a:t>üzerinde 65 yaş üstü nüfusun en fazla olduğu ülke Çin’dir. Çin’de doğumda beklenen yaşam süresi ortalama 75.5 yıldır. </a:t>
            </a:r>
            <a:endParaRPr lang="tr-TR" dirty="0" smtClean="0"/>
          </a:p>
          <a:p>
            <a:pPr algn="just"/>
            <a:r>
              <a:rPr lang="tr-TR" dirty="0" smtClean="0"/>
              <a:t>Doğumda </a:t>
            </a:r>
            <a:r>
              <a:rPr lang="tr-TR" dirty="0"/>
              <a:t>beklenen yaşam süresi erkeklerde 73.5, kadınlarda ise 77.9 yıl olarak açıklanmıştır. </a:t>
            </a:r>
            <a:endParaRPr lang="tr-TR" dirty="0" smtClean="0"/>
          </a:p>
          <a:p>
            <a:pPr algn="just"/>
            <a:r>
              <a:rPr lang="tr-TR" dirty="0" smtClean="0"/>
              <a:t>Çin’de </a:t>
            </a:r>
            <a:r>
              <a:rPr lang="tr-TR" dirty="0"/>
              <a:t>sağlık harcamaları Gayri Safi Yurt İçi Hasıla’nın %5.5’ini oluşturmaktadır (CIA, </a:t>
            </a:r>
            <a:r>
              <a:rPr lang="tr-TR" dirty="0" smtClean="0"/>
              <a:t>2016’dan aktaran ASPB).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Çin </a:t>
            </a:r>
            <a:br>
              <a:rPr lang="tr-TR" b="1" dirty="0" smtClean="0"/>
            </a:br>
            <a:endParaRPr lang="tr-TR" dirty="0"/>
          </a:p>
        </p:txBody>
      </p:sp>
      <p:sp>
        <p:nvSpPr>
          <p:cNvPr id="3" name="Content Placeholder 2"/>
          <p:cNvSpPr>
            <a:spLocks noGrp="1"/>
          </p:cNvSpPr>
          <p:nvPr>
            <p:ph idx="1"/>
          </p:nvPr>
        </p:nvSpPr>
        <p:spPr/>
        <p:txBody>
          <a:bodyPr>
            <a:normAutofit fontScale="85000" lnSpcReduction="20000"/>
          </a:bodyPr>
          <a:lstStyle/>
          <a:p>
            <a:pPr algn="just"/>
            <a:endParaRPr lang="tr-TR" dirty="0"/>
          </a:p>
          <a:p>
            <a:pPr algn="just"/>
            <a:r>
              <a:rPr lang="tr-TR" dirty="0"/>
              <a:t>Her bin kişiye yaklaşık 4 yatak düşen yetersiz bir hastane ağı, yeterince iyi eğitim almamış doktorlar ve sağlık hizmetlerinde kent-kır farkı gibi konular, Çin’deki sağlık sisteminin temel problemleri arasında sayılmaktadır</a:t>
            </a:r>
            <a:r>
              <a:rPr lang="tr-TR" dirty="0" smtClean="0"/>
              <a:t>.</a:t>
            </a:r>
          </a:p>
          <a:p>
            <a:pPr algn="just"/>
            <a:r>
              <a:rPr lang="tr-TR" dirty="0" smtClean="0"/>
              <a:t> </a:t>
            </a:r>
            <a:r>
              <a:rPr lang="tr-TR" dirty="0"/>
              <a:t>Sağlık sisteminde genel bir iyileştirmeyi hedefleyen Çin devleti, 2010 yılında kişi başına 211 dolar sağlık yatırımı yapmıştır. Bu miktar, Doğu Asya ekonomileri ölçeğinde orta seviye sayılsa da, dünya genel ortalaması ve Çin’in ihtiyaçlarını karşılamak açısından yetersizdir (Boslaugh, 2013).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Çin </a:t>
            </a:r>
            <a:br>
              <a:rPr lang="tr-TR" b="1" dirty="0" smtClean="0"/>
            </a:br>
            <a:endParaRPr lang="tr-TR" dirty="0"/>
          </a:p>
        </p:txBody>
      </p:sp>
      <p:sp>
        <p:nvSpPr>
          <p:cNvPr id="3" name="Content Placeholder 2"/>
          <p:cNvSpPr>
            <a:spLocks noGrp="1"/>
          </p:cNvSpPr>
          <p:nvPr>
            <p:ph idx="1"/>
          </p:nvPr>
        </p:nvSpPr>
        <p:spPr/>
        <p:txBody>
          <a:bodyPr>
            <a:normAutofit fontScale="85000" lnSpcReduction="10000"/>
          </a:bodyPr>
          <a:lstStyle/>
          <a:p>
            <a:pPr algn="just"/>
            <a:endParaRPr lang="tr-TR" dirty="0"/>
          </a:p>
          <a:p>
            <a:pPr algn="just"/>
            <a:r>
              <a:rPr lang="tr-TR" dirty="0"/>
              <a:t>Çin oldukça köklü bir geçmişe sahip ve geleneklerine bağlı olarak tanımlanan bir uzak doğu ülkesidir ve gelişmekte olan ülkeler arasında yer alır. Çinli insanlar gelenekleri itibarıyla yaşlılarına saygı ve sevgi duyarlar. </a:t>
            </a:r>
            <a:endParaRPr lang="tr-TR" dirty="0" smtClean="0"/>
          </a:p>
          <a:p>
            <a:pPr algn="just"/>
            <a:r>
              <a:rPr lang="tr-TR" dirty="0" smtClean="0"/>
              <a:t>Onların </a:t>
            </a:r>
            <a:r>
              <a:rPr lang="tr-TR" dirty="0"/>
              <a:t>ihtiyaçlarını karşılamayı yük olarak görmezler. İnsanlar yaşlandıkları zaman, özellikle kırsal kesimlerde, yaşamlarının geri kalanını çoğunlukla çocuklarının yanında kalarak geniş aile halinde geçirirler. Toplumsal saygı yanında aynı zamanda yaşlı bireylerin hakları anayasa ile koruma altına alınmıştır (Kosberg, </a:t>
            </a:r>
            <a:r>
              <a:rPr lang="tr-TR" dirty="0" smtClean="0"/>
              <a:t>1994</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Çin </a:t>
            </a:r>
            <a:br>
              <a:rPr lang="tr-TR" b="1" dirty="0" smtClean="0"/>
            </a:br>
            <a:endParaRPr lang="tr-TR" dirty="0"/>
          </a:p>
        </p:txBody>
      </p:sp>
      <p:sp>
        <p:nvSpPr>
          <p:cNvPr id="3" name="Content Placeholder 2"/>
          <p:cNvSpPr>
            <a:spLocks noGrp="1"/>
          </p:cNvSpPr>
          <p:nvPr>
            <p:ph idx="1"/>
          </p:nvPr>
        </p:nvSpPr>
        <p:spPr/>
        <p:txBody>
          <a:bodyPr>
            <a:normAutofit fontScale="62500" lnSpcReduction="20000"/>
          </a:bodyPr>
          <a:lstStyle/>
          <a:p>
            <a:pPr algn="just"/>
            <a:r>
              <a:rPr lang="tr-TR" dirty="0" smtClean="0"/>
              <a:t>Ancak değişen nüfus oranı, farklılaşan yaşam şartları ve yaşlı nüfusunun artışı gibi faktörler yaşlı bireylerin bakım görebilecekleri özel alanlara ihtiyacı arttırmaktadır. </a:t>
            </a:r>
          </a:p>
          <a:p>
            <a:pPr algn="just"/>
            <a:r>
              <a:rPr lang="tr-TR" dirty="0" smtClean="0"/>
              <a:t>Bunun için ülke çapında sabit ücretli, iyi derecede hizmet veren huzur evleri sayısı da artmaktadır. Yaşlı Çinliler’in %40’ının eşi yoktur. </a:t>
            </a:r>
          </a:p>
          <a:p>
            <a:pPr algn="just"/>
            <a:r>
              <a:rPr lang="tr-TR" dirty="0" smtClean="0"/>
              <a:t>Bunların yaşam standartlarını yükseltmek ve yalnız kalmalarını önlemek amacıyla yaşlılar için eş bulma kurumları bulunmaktadır. </a:t>
            </a:r>
          </a:p>
          <a:p>
            <a:pPr algn="just"/>
            <a:r>
              <a:rPr lang="tr-TR" dirty="0" smtClean="0"/>
              <a:t>Çin’in sağlık sistemi tüm ihtiyaçları karşılayamasa da merkezi ve yerel sağlık birimleri hastaneye gidemeyen yaşlılar için muayene ortamı ve ilaç sağlama konusunda yardımcı olmaktadır. </a:t>
            </a:r>
          </a:p>
          <a:p>
            <a:pPr algn="just"/>
            <a:r>
              <a:rPr lang="tr-TR" dirty="0" smtClean="0"/>
              <a:t>Bu ihtiyacı karşılamak için kurulmuş Yaşlı Sağlığı Kurumları bulunmaktadır. </a:t>
            </a:r>
          </a:p>
          <a:p>
            <a:pPr algn="just"/>
            <a:r>
              <a:rPr lang="tr-TR" dirty="0" smtClean="0"/>
              <a:t>Bunun yanında medya da yaşlılara destek olabilmek ve toplumun yaşlı bireylere saygı ve duyarlılığını arttırmak için sıkı </a:t>
            </a:r>
            <a:r>
              <a:rPr lang="tr-TR" smtClean="0"/>
              <a:t>çalışmaktadır (ASPB).</a:t>
            </a:r>
            <a:endParaRPr lang="tr-TR" dirty="0" smtClean="0"/>
          </a:p>
          <a:p>
            <a:pPr algn="just"/>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Almanya </a:t>
            </a:r>
            <a:br>
              <a:rPr lang="tr-TR" b="1" dirty="0" smtClean="0"/>
            </a:br>
            <a:endParaRPr lang="tr-TR" dirty="0"/>
          </a:p>
        </p:txBody>
      </p:sp>
      <p:sp>
        <p:nvSpPr>
          <p:cNvPr id="3" name="Content Placeholder 2"/>
          <p:cNvSpPr>
            <a:spLocks noGrp="1"/>
          </p:cNvSpPr>
          <p:nvPr>
            <p:ph idx="1"/>
          </p:nvPr>
        </p:nvSpPr>
        <p:spPr/>
        <p:txBody>
          <a:bodyPr>
            <a:normAutofit fontScale="85000" lnSpcReduction="20000"/>
          </a:bodyPr>
          <a:lstStyle/>
          <a:p>
            <a:pPr algn="just"/>
            <a:endParaRPr lang="tr-TR" dirty="0"/>
          </a:p>
          <a:p>
            <a:pPr algn="just"/>
            <a:r>
              <a:rPr lang="tr-TR" dirty="0" smtClean="0"/>
              <a:t>Almanya </a:t>
            </a:r>
            <a:r>
              <a:rPr lang="tr-TR" dirty="0"/>
              <a:t>sosyal güvence bakımından da dünyada örnek ülkeler arasındadır. Halkın %85’i yasayla belirlenmiş standart sağlık güvencesine dahildir. </a:t>
            </a:r>
            <a:endParaRPr lang="tr-TR" dirty="0" smtClean="0"/>
          </a:p>
          <a:p>
            <a:pPr algn="just"/>
            <a:r>
              <a:rPr lang="tr-TR" dirty="0" smtClean="0"/>
              <a:t>Diğer </a:t>
            </a:r>
            <a:r>
              <a:rPr lang="tr-TR" dirty="0"/>
              <a:t>nüfus grubu ise daha üst düzey güvencelerden yararlanmaktadır. Almanya’da hastanelerin çoğu kar amacı gütmeyen kuruluşlardır. </a:t>
            </a:r>
            <a:endParaRPr lang="tr-TR" dirty="0" smtClean="0"/>
          </a:p>
          <a:p>
            <a:pPr algn="just"/>
            <a:r>
              <a:rPr lang="tr-TR" dirty="0" smtClean="0"/>
              <a:t>Yatak </a:t>
            </a:r>
            <a:r>
              <a:rPr lang="tr-TR" dirty="0"/>
              <a:t>sayısı yönüyle dünyanın en önde gelen ülkelerindendir; 1000 kişiye 8’den fazla yatak düşmektedir. Almanya’da sağlık alanında yapılan yıllık yatırım 2010 itibariyle kişi başı 4700 dolardır (Boslaugh, 2013).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Almanya </a:t>
            </a:r>
            <a:br>
              <a:rPr lang="tr-TR" b="1" dirty="0" smtClean="0"/>
            </a:br>
            <a:endParaRPr lang="tr-TR" dirty="0"/>
          </a:p>
        </p:txBody>
      </p:sp>
      <p:sp>
        <p:nvSpPr>
          <p:cNvPr id="3" name="Content Placeholder 2"/>
          <p:cNvSpPr>
            <a:spLocks noGrp="1"/>
          </p:cNvSpPr>
          <p:nvPr>
            <p:ph idx="1"/>
          </p:nvPr>
        </p:nvSpPr>
        <p:spPr/>
        <p:txBody>
          <a:bodyPr>
            <a:normAutofit lnSpcReduction="10000"/>
          </a:bodyPr>
          <a:lstStyle/>
          <a:p>
            <a:pPr algn="just"/>
            <a:r>
              <a:rPr lang="tr-TR" dirty="0" smtClean="0"/>
              <a:t>Birçok sanayileşmiş ülkede olduğu gibi, Almanya’da da yaşlı tanımında iş yaşamındaki durum belirleyicidir. Buna göre insanlar emekli olduklarında yaşlı sayılmaktadırlar. </a:t>
            </a:r>
          </a:p>
          <a:p>
            <a:pPr algn="just"/>
            <a:r>
              <a:rPr lang="tr-TR" dirty="0" smtClean="0"/>
              <a:t>Bu bakış açısına göre yaşlılar eskiden olduğu gibi toplumun üstüne yük olan ve iş göremeyen bireyler olarak değil, topluma faydalı olabilecek yönleri itibariyle değerlendirilmektedir (Kosberg, 1994).</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Almanya </a:t>
            </a:r>
            <a:br>
              <a:rPr lang="tr-TR" b="1" dirty="0" smtClean="0"/>
            </a:br>
            <a:endParaRPr lang="tr-TR" dirty="0"/>
          </a:p>
        </p:txBody>
      </p:sp>
      <p:sp>
        <p:nvSpPr>
          <p:cNvPr id="3" name="Content Placeholder 2"/>
          <p:cNvSpPr>
            <a:spLocks noGrp="1"/>
          </p:cNvSpPr>
          <p:nvPr>
            <p:ph idx="1"/>
          </p:nvPr>
        </p:nvSpPr>
        <p:spPr/>
        <p:txBody>
          <a:bodyPr>
            <a:normAutofit fontScale="85000" lnSpcReduction="10000"/>
          </a:bodyPr>
          <a:lstStyle/>
          <a:p>
            <a:pPr algn="just"/>
            <a:endParaRPr lang="tr-TR" dirty="0"/>
          </a:p>
          <a:p>
            <a:pPr algn="just"/>
            <a:r>
              <a:rPr lang="tr-TR" dirty="0"/>
              <a:t>Almanya’da nüfusun %21.5’i 65 ve daha büyük yaştadır. Bu oran ile Almanya Dünyanın en yaşlı üçüncü ülkesidir (TÜİK, 2016b). </a:t>
            </a:r>
            <a:endParaRPr lang="tr-TR" dirty="0" smtClean="0"/>
          </a:p>
          <a:p>
            <a:pPr algn="just"/>
            <a:r>
              <a:rPr lang="tr-TR" dirty="0" smtClean="0"/>
              <a:t>“</a:t>
            </a:r>
            <a:r>
              <a:rPr lang="tr-TR" dirty="0"/>
              <a:t>Yaşlı insan yükü” ya da “yaşlı bağımlılık oranı” olarak tanımlanan 60 yaş üstü ve üretken olmayan nüfusun, 20-60 yaş arası ve çalışan nüfusa oranı ise 2015 yılında %51.81 olarak belirlenmiştir (Worldbank, 2016). </a:t>
            </a:r>
            <a:endParaRPr lang="tr-TR" dirty="0" smtClean="0"/>
          </a:p>
          <a:p>
            <a:pPr algn="just"/>
            <a:r>
              <a:rPr lang="tr-TR" dirty="0" smtClean="0"/>
              <a:t>Bunun </a:t>
            </a:r>
            <a:r>
              <a:rPr lang="tr-TR" dirty="0"/>
              <a:t>önemli bir sonucu Demans gibi hastalıkların artmasıyla çalışan çocuklara ve eşlere daha fazla görev yüklenecek </a:t>
            </a:r>
            <a:r>
              <a:rPr lang="tr-TR" dirty="0" smtClean="0"/>
              <a:t>olmasıdır(ASPB)</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Almanya </a:t>
            </a:r>
            <a:br>
              <a:rPr lang="tr-TR" b="1" dirty="0" smtClean="0"/>
            </a:br>
            <a:endParaRPr lang="tr-TR" dirty="0"/>
          </a:p>
        </p:txBody>
      </p:sp>
      <p:sp>
        <p:nvSpPr>
          <p:cNvPr id="3" name="Content Placeholder 2"/>
          <p:cNvSpPr>
            <a:spLocks noGrp="1"/>
          </p:cNvSpPr>
          <p:nvPr>
            <p:ph idx="1"/>
          </p:nvPr>
        </p:nvSpPr>
        <p:spPr/>
        <p:txBody>
          <a:bodyPr>
            <a:normAutofit fontScale="77500" lnSpcReduction="20000"/>
          </a:bodyPr>
          <a:lstStyle/>
          <a:p>
            <a:pPr algn="just"/>
            <a:endParaRPr lang="tr-TR" dirty="0"/>
          </a:p>
          <a:p>
            <a:pPr algn="just"/>
            <a:r>
              <a:rPr lang="tr-TR" dirty="0"/>
              <a:t>Almanya’da zorunlu sigorta sistemi bağlamında uygulanan uzun dönem bakım sigortası ya da bakım güvence sistemi 1996’da uygulamaya geçmiştir</a:t>
            </a:r>
            <a:r>
              <a:rPr lang="tr-TR" dirty="0" smtClean="0"/>
              <a:t>.</a:t>
            </a:r>
          </a:p>
          <a:p>
            <a:pPr algn="just"/>
            <a:r>
              <a:rPr lang="tr-TR" dirty="0" smtClean="0"/>
              <a:t> </a:t>
            </a:r>
            <a:r>
              <a:rPr lang="tr-TR" dirty="0"/>
              <a:t>Bu sigorta, maddi destek, nakil hizmetleri ve bakım yapan akrabalar için dört haftalık tatil içermektedir. </a:t>
            </a:r>
            <a:endParaRPr lang="tr-TR" dirty="0" smtClean="0"/>
          </a:p>
          <a:p>
            <a:pPr algn="just"/>
            <a:r>
              <a:rPr lang="tr-TR" dirty="0" smtClean="0"/>
              <a:t>Yaşlıların </a:t>
            </a:r>
            <a:r>
              <a:rPr lang="tr-TR" dirty="0"/>
              <a:t>bakımı genel olarak pratisyen hekimler tarafından birinci derece sağlık kurumlarında gerçekleştirilmektedir. </a:t>
            </a:r>
            <a:endParaRPr lang="tr-TR" dirty="0" smtClean="0"/>
          </a:p>
          <a:p>
            <a:pPr algn="just"/>
            <a:r>
              <a:rPr lang="tr-TR" dirty="0" smtClean="0"/>
              <a:t>Bakım </a:t>
            </a:r>
            <a:r>
              <a:rPr lang="tr-TR" dirty="0"/>
              <a:t>sigortası; bedensel, zihinsel veya ruhsal bir hastalık veya özürlülük nedeniyle kendisine bakacak durumda olmayan kişilere yardım etmek ve durumlarını iyileştirmek amacıyla kurulmuştur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Almanya </a:t>
            </a:r>
            <a:br>
              <a:rPr lang="tr-TR" b="1" dirty="0" smtClean="0"/>
            </a:br>
            <a:endParaRPr lang="tr-TR" dirty="0"/>
          </a:p>
        </p:txBody>
      </p:sp>
      <p:sp>
        <p:nvSpPr>
          <p:cNvPr id="3" name="Content Placeholder 2"/>
          <p:cNvSpPr>
            <a:spLocks noGrp="1"/>
          </p:cNvSpPr>
          <p:nvPr>
            <p:ph idx="1"/>
          </p:nvPr>
        </p:nvSpPr>
        <p:spPr/>
        <p:txBody>
          <a:bodyPr>
            <a:normAutofit fontScale="85000" lnSpcReduction="20000"/>
          </a:bodyPr>
          <a:lstStyle/>
          <a:p>
            <a:pPr algn="just"/>
            <a:endParaRPr lang="tr-TR" dirty="0"/>
          </a:p>
          <a:p>
            <a:pPr algn="just"/>
            <a:r>
              <a:rPr lang="tr-TR" dirty="0"/>
              <a:t>Bakıma muhtaçlık, günlük yaşamda yıkanmak, traş olmak, tuvalete gitmek, yemek hazırlamak, yemek yemek, yürümek, merdiven inip-çıkmak, alış-veriş yapmak, çamaşır-bulaşık yıkamak, ev temizlemek gibi alışılagelmiş ve yaşamın sürdürülebilmesi için gerekli olan hareketleri devamlı olarak, ya da en az 6 ay süreyle yapamayan ve bu hareketleri yapabilmek için büyük ölçüde başkalarının yardımına ihtiyacı olanlar, bakıma muhtaç sayılırlar ve bu ihtiyaçlarının karşılanması için Bakım Sigortası Kasasından (Pflegekasse) yardım talep edebilirler.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Almanya </a:t>
            </a:r>
            <a:br>
              <a:rPr lang="tr-TR" b="1" dirty="0" smtClean="0"/>
            </a:br>
            <a:endParaRPr lang="tr-TR" dirty="0"/>
          </a:p>
        </p:txBody>
      </p:sp>
      <p:sp>
        <p:nvSpPr>
          <p:cNvPr id="3" name="Content Placeholder 2"/>
          <p:cNvSpPr>
            <a:spLocks noGrp="1"/>
          </p:cNvSpPr>
          <p:nvPr>
            <p:ph idx="1"/>
          </p:nvPr>
        </p:nvSpPr>
        <p:spPr/>
        <p:txBody>
          <a:bodyPr>
            <a:normAutofit fontScale="92500" lnSpcReduction="20000"/>
          </a:bodyPr>
          <a:lstStyle/>
          <a:p>
            <a:pPr algn="just"/>
            <a:endParaRPr lang="tr-TR" dirty="0"/>
          </a:p>
          <a:p>
            <a:pPr algn="just"/>
            <a:r>
              <a:rPr lang="tr-TR" dirty="0"/>
              <a:t>Sigortalının bakımını, kendi seçeceği bir Bakım Servisine yaptırma hakkı vardır. </a:t>
            </a:r>
            <a:endParaRPr lang="tr-TR" dirty="0" smtClean="0"/>
          </a:p>
          <a:p>
            <a:pPr algn="just"/>
            <a:r>
              <a:rPr lang="tr-TR" dirty="0" smtClean="0"/>
              <a:t>Bakıma </a:t>
            </a:r>
            <a:r>
              <a:rPr lang="tr-TR" dirty="0"/>
              <a:t>muhtaç sigortalının evde yapılan bakımının yeterli olmaması halinde sigortalı, kısmi yatılı gündüz ve gece bakımı hakkından yararlanabilir</a:t>
            </a:r>
            <a:r>
              <a:rPr lang="tr-TR" dirty="0" smtClean="0"/>
              <a:t>.</a:t>
            </a:r>
          </a:p>
          <a:p>
            <a:pPr algn="just"/>
            <a:r>
              <a:rPr lang="tr-TR" dirty="0" smtClean="0"/>
              <a:t> </a:t>
            </a:r>
            <a:r>
              <a:rPr lang="tr-TR" dirty="0"/>
              <a:t>Bu durumda Bakım Sigortası I. bakim grubu için aylık 384 Avro; II. bakım grubu için aylık 921 Avro; III. bakım grubu için aylık 1.432 Avro tutarında bakım masraflarını üstlenir. </a:t>
            </a:r>
            <a:endParaRPr lang="tr-TR"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Almanya </a:t>
            </a:r>
            <a:br>
              <a:rPr lang="tr-TR" b="1" dirty="0" smtClean="0"/>
            </a:br>
            <a:endParaRPr lang="tr-TR" dirty="0"/>
          </a:p>
        </p:txBody>
      </p:sp>
      <p:sp>
        <p:nvSpPr>
          <p:cNvPr id="3" name="Content Placeholder 2"/>
          <p:cNvSpPr>
            <a:spLocks noGrp="1"/>
          </p:cNvSpPr>
          <p:nvPr>
            <p:ph idx="1"/>
          </p:nvPr>
        </p:nvSpPr>
        <p:spPr/>
        <p:txBody>
          <a:bodyPr/>
          <a:lstStyle/>
          <a:p>
            <a:r>
              <a:rPr lang="tr-TR" dirty="0" smtClean="0"/>
              <a:t>Evde bakımı veya kısmi yatılı bakımı mümkün olamayan bir sigortalı bakım yurduna yatırılır. Bu durumda Bakım Sigortası, tıbbi tedavi ve bakımla ilgili masrafların I. bakim grubundaki bir sigortalı için aylık 1.023 Avro; II. bakim grubundaki bir sigortalı için aylık 1.279 Avro; III. bakim grubundaki bir sigortalı için aylık 1.432 Avro; ağır vakalarda ise 1.688 Avro tutarındaki kısmını üstlenir (ASPB).</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Amerika Birleşik Devletleri (ABD) </a:t>
            </a:r>
            <a:br>
              <a:rPr lang="tr-TR" b="1" dirty="0" smtClean="0"/>
            </a:br>
            <a:endParaRPr lang="tr-TR" dirty="0"/>
          </a:p>
        </p:txBody>
      </p:sp>
      <p:sp>
        <p:nvSpPr>
          <p:cNvPr id="3" name="Content Placeholder 2"/>
          <p:cNvSpPr>
            <a:spLocks noGrp="1"/>
          </p:cNvSpPr>
          <p:nvPr>
            <p:ph idx="1"/>
          </p:nvPr>
        </p:nvSpPr>
        <p:spPr/>
        <p:txBody>
          <a:bodyPr>
            <a:normAutofit fontScale="70000" lnSpcReduction="20000"/>
          </a:bodyPr>
          <a:lstStyle/>
          <a:p>
            <a:pPr algn="just"/>
            <a:endParaRPr lang="tr-TR" dirty="0"/>
          </a:p>
          <a:p>
            <a:pPr algn="just"/>
            <a:r>
              <a:rPr lang="tr-TR" dirty="0" smtClean="0"/>
              <a:t>ABD’de </a:t>
            </a:r>
            <a:r>
              <a:rPr lang="tr-TR" dirty="0"/>
              <a:t>2012 yılına kadar ülke genelinde geçerli bir sağlık güvence sistemi yoktu. Dönemin devlet başkanı Obama’nın icraatı olan ‘Affordable Care Act’ sonrasında her Amerikan vatandaşına bir sağlık güvencesi yaptırma mecburiyeti getirilmiş bulunmaktadır. </a:t>
            </a:r>
            <a:endParaRPr lang="tr-TR" dirty="0" smtClean="0"/>
          </a:p>
          <a:p>
            <a:pPr algn="just"/>
            <a:r>
              <a:rPr lang="tr-TR" dirty="0" smtClean="0"/>
              <a:t>ABD’de </a:t>
            </a:r>
            <a:r>
              <a:rPr lang="tr-TR" dirty="0"/>
              <a:t>hastaneler acil servise başvuran hastayı sigortasına bakmadan kabul etmek zorundadır. Hastane ve tedavi hizmetlerinin çok pahalı olduğu ülkede, sağlık masrafları oldukça yüksektir. </a:t>
            </a:r>
            <a:endParaRPr lang="tr-TR" dirty="0" smtClean="0"/>
          </a:p>
          <a:p>
            <a:pPr algn="just"/>
            <a:r>
              <a:rPr lang="tr-TR" dirty="0" smtClean="0"/>
              <a:t>Dünya </a:t>
            </a:r>
            <a:r>
              <a:rPr lang="tr-TR" dirty="0"/>
              <a:t>ilaç arzının %40’ı da aynı şekilde Amerikan halkı tarafından tüketilmektedir. 1000 kişiye 3 hastane yatağı düşen Amerika’da devlet 2010 yılında sağlık için kişi başına 8300 dolar harcamıştır (Boslaugh, 2013).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1293</Words>
  <Application>Microsoft Office PowerPoint</Application>
  <PresentationFormat>On-screen Show (4:3)</PresentationFormat>
  <Paragraphs>76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SOSYAL HİZMET BAKIM</vt:lpstr>
      <vt:lpstr>Almanya  </vt:lpstr>
      <vt:lpstr>Almanya  </vt:lpstr>
      <vt:lpstr>Almanya  </vt:lpstr>
      <vt:lpstr>Almanya  </vt:lpstr>
      <vt:lpstr>Almanya  </vt:lpstr>
      <vt:lpstr>Almanya  </vt:lpstr>
      <vt:lpstr>Almanya  </vt:lpstr>
      <vt:lpstr>Amerika Birleşik Devletleri (ABD)  </vt:lpstr>
      <vt:lpstr>Amerika Birleşik Devletleri (ABD)  </vt:lpstr>
      <vt:lpstr>Amerika Birleşik Devletleri (ABD)  </vt:lpstr>
      <vt:lpstr>Amerika Birleşik Devletleri (ABD)  </vt:lpstr>
      <vt:lpstr>Çin  </vt:lpstr>
      <vt:lpstr>Çin  </vt:lpstr>
      <vt:lpstr>Çin  </vt:lpstr>
      <vt:lpstr>Çin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BAKIM</dc:title>
  <dc:creator>Tuğba&amp;Cihan</dc:creator>
  <cp:lastModifiedBy>Tuğba&amp;Cihan</cp:lastModifiedBy>
  <cp:revision>1</cp:revision>
  <dcterms:created xsi:type="dcterms:W3CDTF">2020-05-03T08:31:25Z</dcterms:created>
  <dcterms:modified xsi:type="dcterms:W3CDTF">2020-05-03T08:49:17Z</dcterms:modified>
</cp:coreProperties>
</file>