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600097-4314-43F0-8B32-1ED2D468C8F9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EF2632-FF92-4589-B7F3-27BCC78B28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Slayt Görüntüsü Yer Tutucusu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/>
          </a:p>
        </p:txBody>
      </p:sp>
      <p:sp>
        <p:nvSpPr>
          <p:cNvPr id="1536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01E1F9-2491-484A-AEC0-79BC791514EA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Serbest Form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6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D48E2-8B2B-41F2-B31B-D97B638CDE37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7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B47B1-B386-4A23-BCF3-8C859367A37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9928C-8324-4FF6-B7C3-C9B761C545E1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53A94-BC08-4E18-8741-91A5632F61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B82F8-1331-416F-8D2B-9DC37B17AB4F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ACB1C-A4BC-4F19-9171-EA8A9BB7BB2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7E15-C23D-426D-B2BA-B818E0CCB8A3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4F15C-87D3-4D66-9C39-CD10192A27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Serbest Form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077A-5D01-4174-A42F-02EB51D646B4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BF7A9-A5F5-43D8-B64D-AE25748F9EC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4A52E-2D7B-4FA7-A3FC-22EF32878C96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541F1-1D1E-456E-B814-C35D20421CB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92B6-B811-4121-AECF-9177E315DCB5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759DF-8DC0-4254-BCD0-E33F3DE747F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5DC09-DA80-48D3-B9DB-81158169ECDF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776C9-1885-4E5F-BA30-31A4172B38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E22F6-4C08-4AB9-8FF4-E6AB8EDBD2E9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8CAD6-C3EA-4A65-B9E1-497D0857DA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BDC93-402B-4EB1-9268-2C758D7157EB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0EB61-2922-4B01-A727-395F4D139A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8A382-BDE0-40FA-A902-DFFA2F14B2B9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6D542-5F5A-489C-A7BA-7580D6DA9A2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F5F01F-42EF-4885-926F-DBAAAB27EB01}" type="datetimeFigureOut">
              <a:rPr lang="tr-TR"/>
              <a:pPr>
                <a:defRPr/>
              </a:pPr>
              <a:t>29.11.2017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25AC09-25E9-4E8E-A2C2-90D68968D58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8" r:id="rId5"/>
    <p:sldLayoutId id="2147483693" r:id="rId6"/>
    <p:sldLayoutId id="2147483692" r:id="rId7"/>
    <p:sldLayoutId id="2147483699" r:id="rId8"/>
    <p:sldLayoutId id="2147483700" r:id="rId9"/>
    <p:sldLayoutId id="2147483691" r:id="rId10"/>
    <p:sldLayoutId id="2147483690" r:id="rId11"/>
  </p:sldLayoutIdLst>
  <p:transition>
    <p:newsflash/>
  </p:transition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6480048" cy="230124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3600" err="1"/>
              <a:t>Konuşmanin</a:t>
            </a:r>
            <a:r>
              <a:rPr lang="tr-TR" sz="3600"/>
              <a:t> sözel olmayan öğeleri ve üst iletiler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2214563" y="6072188"/>
            <a:ext cx="3146425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Yard</a:t>
            </a:r>
            <a:r>
              <a:rPr lang="tr-TR" dirty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.</a:t>
            </a:r>
            <a:r>
              <a:rPr lang="tr-TR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Doç.Dr</a:t>
            </a:r>
            <a:r>
              <a:rPr lang="tr-TR" dirty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. </a:t>
            </a:r>
            <a:r>
              <a:rPr lang="tr-TR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Perican</a:t>
            </a:r>
            <a:r>
              <a:rPr lang="tr-TR" dirty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t> BAYAR</a:t>
            </a:r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Alıştırma yaparak hem perde hem de tınlama kontrol edilebilir. (Örneğin;konuşmacılar,şarkıcılar)</a:t>
            </a:r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Derinden gelen tonlar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Sertliği,özgüveni ve gücü ifade ederken </a:t>
            </a:r>
          </a:p>
          <a:p>
            <a:pPr>
              <a:buFont typeface="Wingdings 2" pitchFamily="18" charset="2"/>
              <a:buNone/>
            </a:pPr>
            <a:endParaRPr lang="tr-TR"/>
          </a:p>
          <a:p>
            <a:pPr>
              <a:buFont typeface="Wingdings 2" pitchFamily="18" charset="2"/>
              <a:buNone/>
            </a:pPr>
            <a:r>
              <a:rPr lang="tr-TR"/>
              <a:t>Zayıf ve yüksek perdeli sesler</a:t>
            </a:r>
          </a:p>
          <a:p>
            <a:pPr>
              <a:buFont typeface="Wingdings 2" pitchFamily="18" charset="2"/>
              <a:buNone/>
            </a:pPr>
            <a:r>
              <a:rPr lang="tr-TR"/>
              <a:t>  Güvensizliği,zayıflığı ve kararsızlığı ifade eder.</a:t>
            </a:r>
          </a:p>
          <a:p>
            <a:pPr>
              <a:buFont typeface="Wingdings 2" pitchFamily="18" charset="2"/>
              <a:buNone/>
            </a:pPr>
            <a:endParaRPr lang="tr-TR"/>
          </a:p>
        </p:txBody>
      </p:sp>
      <p:sp>
        <p:nvSpPr>
          <p:cNvPr id="9" name="8 Sağ Ok"/>
          <p:cNvSpPr/>
          <p:nvPr/>
        </p:nvSpPr>
        <p:spPr>
          <a:xfrm>
            <a:off x="5786438" y="3500438"/>
            <a:ext cx="620712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1" name="10 Sağ Ok"/>
          <p:cNvSpPr/>
          <p:nvPr/>
        </p:nvSpPr>
        <p:spPr>
          <a:xfrm flipV="1">
            <a:off x="4500563" y="1857375"/>
            <a:ext cx="620712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BOĞUMLANMA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  Bazen sözcüklerinizi çok dikkatli bir şekilde telaffuz ediyorsunuz ya da o kadar rahat konuşuyorsunuz ki seslerin çoğu birbirine karışıyor.Hafif telaffuz bozuklukları ya da uzatarak konuşma rahat bir hava yaratabilir.</a:t>
            </a:r>
          </a:p>
        </p:txBody>
      </p:sp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65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Ancak net ve kararlı olunması gereken bir yönetim kurulu toplantısında bozuk telaffuz uygunsuz olur.</a:t>
            </a:r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TEMPO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Sözcüklerin söylenme temposu ya da hızı duyguları ve düşünceleri yansıtır.Hızlı konuşan kişiler heyecan ifadesi gösterirler ve etkileyici,ikna edici olabilirler.</a:t>
            </a:r>
          </a:p>
        </p:txBody>
      </p:sp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Ancak çok hızlı konuşmak dinleyiciyi gerginleştirebilir.Hızlı konuşma,aynı zamanda güvensizliği de işaret edebilir.</a:t>
            </a:r>
          </a:p>
        </p:txBody>
      </p:sp>
    </p:spTree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072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Yavaş ve tereddütlü bir konuşmacı ise tembel ya da duyarsız izlenimi verebilir.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 Ayrıca,başka bir dinleyiciye göre yavaş konuşan kişi içten,düşünceli ve ilgili görünebilir.</a:t>
            </a:r>
          </a:p>
        </p:txBody>
      </p:sp>
    </p:spTree>
  </p:cSld>
  <p:clrMapOvr>
    <a:masterClrMapping/>
  </p:clrMapOvr>
  <p:transition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74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YÜKSEKLİK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Olumlu taraftan bakıldığında,yüksek ses isteklilik ve güven belirtir. Olumsuz yanları ise; saldırganlık,fazla şişirilmiş bir ego ya da iletinin öneminin abartılmasına işaret eder.</a:t>
            </a:r>
          </a:p>
        </p:txBody>
      </p:sp>
    </p:spTree>
  </p:cSld>
  <p:clrMapOvr>
    <a:masterClrMapping/>
  </p:clrMapOvr>
  <p:transition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277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Yüksek statüye sahip bir kişi,genellikle astlarına yüksek bir sesle  “Ben emrediyorum, sana söylediğimi yap” der.</a:t>
            </a:r>
          </a:p>
        </p:txBody>
      </p:sp>
    </p:spTree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RİTM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 Ritm, bir cümlede hangi sözcüklerin vurgulanacağını belirler. “Saat kaç?” Burada vurgu genellikle “saat” sözcüğündedir.Vurguyu “kaç” sözcüğüne koyarsanız ritm’i bozarsınız.</a:t>
            </a:r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sz="2400"/>
              <a:t>Konuşmanın sözel içeriği dışında kalan öğelerini kapsar. Bunlar:</a:t>
            </a:r>
          </a:p>
          <a:p>
            <a:r>
              <a:rPr lang="tr-TR" sz="2400"/>
              <a:t>Sesin perdesi</a:t>
            </a:r>
          </a:p>
          <a:p>
            <a:r>
              <a:rPr lang="tr-TR" sz="2400"/>
              <a:t>Tınlaması</a:t>
            </a:r>
          </a:p>
          <a:p>
            <a:r>
              <a:rPr lang="tr-TR" sz="2400"/>
              <a:t>Boğumlanması</a:t>
            </a:r>
          </a:p>
          <a:p>
            <a:r>
              <a:rPr lang="tr-TR" sz="2400"/>
              <a:t>Temposu</a:t>
            </a:r>
          </a:p>
          <a:p>
            <a:r>
              <a:rPr lang="tr-TR" sz="2400"/>
              <a:t>Şiddeti</a:t>
            </a:r>
          </a:p>
          <a:p>
            <a:r>
              <a:rPr lang="tr-TR" sz="2400"/>
              <a:t>Ritmini içerir.</a:t>
            </a:r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Ne söylediğinizden bağımsız olarak </a:t>
            </a:r>
            <a:r>
              <a:rPr lang="tr-TR" u="sng"/>
              <a:t> NASIL</a:t>
            </a:r>
            <a:r>
              <a:rPr lang="tr-TR"/>
              <a:t> söylediğiniz,sizin kim olduğunuz ve neler hissettiğiniz hakkında çok fazla şey ortaya çıkarır.</a:t>
            </a: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tr-TR"/>
              <a:t>KONUŞMANIN SÖZEL OLMAYAN ÖĞELERİ</a:t>
            </a:r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PERDE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 Ses tellerinizi daralttıkça sesinizin perdesini yükseltirsiniz.Yoğun mutluluk,korku ve kırgınlık hisleri sesinizin yükselmesine neden olur.</a:t>
            </a:r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Moral bozukluğu,yorgunluk ya da sakin olduğunuzda ses tellerinizin kasları gevşer.Sesinizin perdesi alçalır.</a:t>
            </a:r>
          </a:p>
        </p:txBody>
      </p: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TINLAMA</a:t>
            </a:r>
          </a:p>
          <a:p>
            <a:pPr>
              <a:buFont typeface="Wingdings 2" pitchFamily="18" charset="2"/>
              <a:buNone/>
            </a:pPr>
            <a:r>
              <a:rPr lang="tr-TR"/>
              <a:t>   Ses tellerinizin ve göğüs kısmınızın şekli tınlamayı belirler.Bu,tınlama sesinizin güçlü ya da zayıf olması demektir.</a:t>
            </a: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 Kalın ses telleri ve geniş bir göğüs kısmı olan bir erkeğin büyük olasılıkla derinden gelen tok bir sesi vardır.</a:t>
            </a:r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/>
              <a:t>   Gergin ve ince ses telleri olan bir kadının ise ince ve yukarıdan gelen bir sesi vardır.</a:t>
            </a:r>
          </a:p>
        </p:txBody>
      </p:sp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113</TotalTime>
  <Words>419</Words>
  <Application>Microsoft Office PowerPoint</Application>
  <PresentationFormat>Ekran Gösterisi (4:3)</PresentationFormat>
  <Paragraphs>38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Franklin Gothic Book</vt:lpstr>
      <vt:lpstr>Wingdings 2</vt:lpstr>
      <vt:lpstr>Teknik</vt:lpstr>
      <vt:lpstr>Konuşmanin sözel olmayan öğeleri ve üst iletiler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Konuşmanin sözel olmayan öğeleri ve üst iletiler</dc:title>
  <dc:creator>Anıl</dc:creator>
  <cp:lastModifiedBy>Erdem.Cakaloglu</cp:lastModifiedBy>
  <cp:revision>57</cp:revision>
  <dcterms:created xsi:type="dcterms:W3CDTF">2010-04-27T21:50:28Z</dcterms:created>
  <dcterms:modified xsi:type="dcterms:W3CDTF">2017-11-29T12:02:00Z</dcterms:modified>
</cp:coreProperties>
</file>