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61" r:id="rId4"/>
    <p:sldId id="262" r:id="rId5"/>
    <p:sldId id="263" r:id="rId6"/>
    <p:sldId id="264" r:id="rId7"/>
    <p:sldId id="258" r:id="rId8"/>
    <p:sldId id="257" r:id="rId9"/>
    <p:sldId id="25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D27728-4158-4058-A5A6-3CAA784C54AD}" type="datetimeFigureOut">
              <a:rPr lang="tr-TR" smtClean="0"/>
              <a:t>13.03.2020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1D8F3-CFF9-46EB-9881-FE96082A12DD}"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B170E-159D-473E-9204-BBF968508143}" type="datetimeFigureOut">
              <a:rPr lang="tr-TR" smtClean="0"/>
              <a:t>13.03.2020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BA3B8-C783-49DF-88C2-6608447CAD4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hefatduck.co.uk/" TargetMode="External"/><Relationship Id="rId7" Type="http://schemas.openxmlformats.org/officeDocument/2006/relationships/hyperlink" Target="http://www.theworlds50best.com/" TargetMode="External"/><Relationship Id="rId2" Type="http://schemas.openxmlformats.org/officeDocument/2006/relationships/hyperlink" Target="http://www.elbulli.com/" TargetMode="External"/><Relationship Id="rId1" Type="http://schemas.openxmlformats.org/officeDocument/2006/relationships/slideLayout" Target="../slideLayouts/slideLayout2.xml"/><Relationship Id="rId6" Type="http://schemas.openxmlformats.org/officeDocument/2006/relationships/hyperlink" Target="http://noma.dk/" TargetMode="External"/><Relationship Id="rId5" Type="http://schemas.openxmlformats.org/officeDocument/2006/relationships/hyperlink" Target="http://www.michelintravel.com/" TargetMode="External"/><Relationship Id="rId4" Type="http://schemas.openxmlformats.org/officeDocument/2006/relationships/hyperlink" Target="http://www.restaurant.org/tourism/facts.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Sektör analizi ve örnek çalışma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539552" y="5950768"/>
            <a:ext cx="7772400" cy="1510680"/>
          </a:xfrm>
        </p:spPr>
        <p:txBody>
          <a:bodyPr>
            <a:normAutofit/>
          </a:bodyPr>
          <a:lstStyle/>
          <a:p>
            <a:r>
              <a:rPr lang="tr-TR" sz="3200" dirty="0" smtClean="0">
                <a:latin typeface="Baskerville Old Face" pitchFamily="18" charset="0"/>
              </a:rPr>
              <a:t>personel ve ekipman seçimi</a:t>
            </a:r>
            <a:endParaRPr lang="tr-TR" sz="3200" dirty="0">
              <a:latin typeface="Baskerville Old Face" pitchFamily="18" charset="0"/>
            </a:endParaRPr>
          </a:p>
        </p:txBody>
      </p:sp>
      <p:pic>
        <p:nvPicPr>
          <p:cNvPr id="5" name="Picture 4" descr="personel.jpg"/>
          <p:cNvPicPr>
            <a:picLocks noChangeAspect="1"/>
          </p:cNvPicPr>
          <p:nvPr/>
        </p:nvPicPr>
        <p:blipFill>
          <a:blip r:embed="rId2" cstate="print"/>
          <a:stretch>
            <a:fillRect/>
          </a:stretch>
        </p:blipFill>
        <p:spPr>
          <a:xfrm>
            <a:off x="-684584" y="-27384"/>
            <a:ext cx="5616624" cy="5805264"/>
          </a:xfrm>
          <a:prstGeom prst="rect">
            <a:avLst/>
          </a:prstGeom>
        </p:spPr>
      </p:pic>
      <p:pic>
        <p:nvPicPr>
          <p:cNvPr id="6" name="Picture 5" descr="elbulli_kitchen_team.jpg"/>
          <p:cNvPicPr>
            <a:picLocks noChangeAspect="1"/>
          </p:cNvPicPr>
          <p:nvPr/>
        </p:nvPicPr>
        <p:blipFill>
          <a:blip r:embed="rId3" cstate="print"/>
          <a:stretch>
            <a:fillRect/>
          </a:stretch>
        </p:blipFill>
        <p:spPr>
          <a:xfrm>
            <a:off x="4320480" y="-27384"/>
            <a:ext cx="5220072" cy="580526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solidFill>
                <a:schemeClr val="tx1"/>
              </a:solidFill>
              <a:latin typeface="Baskerville Old Face" pitchFamily="18" charset="0"/>
            </a:endParaRPr>
          </a:p>
        </p:txBody>
      </p:sp>
      <p:sp>
        <p:nvSpPr>
          <p:cNvPr id="3" name="Content Placeholder 2"/>
          <p:cNvSpPr>
            <a:spLocks noGrp="1"/>
          </p:cNvSpPr>
          <p:nvPr>
            <p:ph sz="quarter" idx="1"/>
          </p:nvPr>
        </p:nvSpPr>
        <p:spPr>
          <a:xfrm>
            <a:off x="396552" y="1591816"/>
            <a:ext cx="8747448" cy="5221560"/>
          </a:xfrm>
        </p:spPr>
        <p:txBody>
          <a:bodyPr>
            <a:normAutofit/>
          </a:bodyPr>
          <a:lstStyle/>
          <a:p>
            <a:r>
              <a:rPr lang="tr-TR" sz="3200" dirty="0" smtClean="0">
                <a:latin typeface="Baskerville Old Face" pitchFamily="18" charset="0"/>
              </a:rPr>
              <a:t>Dünya’da yemek kültürünün ilk doğduğu bölge Mezapotamya’dır, dolayısıyla dünyanın en eski mutfağı mezapotamya mutfağıdır. Mezapotamya mutfağından zaman içinde iki büyük mutfak doğmuştur; Çin Mutfağı ve Anadolu Mutfağı. Mısır, Grek, Roma ve son olarak Avrupa Mutfağı, Anadolu Mutfağından türemiş ve özgün gelişmelerini devam ettirmişlerdir. Çin mutfağı ise Japonya, Tayland, Singapur, Endonezya, Filipinler gibi uzak doğu mutfaklarını etkilemiştir.</a:t>
            </a:r>
          </a:p>
          <a:p>
            <a:endParaRPr lang="tr-TR" sz="3200" dirty="0">
              <a:latin typeface="Baskerville Old Face"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sz="quarter" idx="1"/>
          </p:nvPr>
        </p:nvSpPr>
        <p:spPr>
          <a:xfrm>
            <a:off x="179512" y="1447800"/>
            <a:ext cx="8784976" cy="5149552"/>
          </a:xfrm>
        </p:spPr>
        <p:txBody>
          <a:bodyPr>
            <a:noAutofit/>
          </a:bodyPr>
          <a:lstStyle/>
          <a:p>
            <a:pPr>
              <a:buNone/>
            </a:pPr>
            <a:endParaRPr lang="tr-TR" sz="3200" dirty="0" smtClean="0">
              <a:latin typeface="Baskerville Old Face" pitchFamily="18" charset="0"/>
            </a:endParaRPr>
          </a:p>
          <a:p>
            <a:r>
              <a:rPr lang="tr-TR" sz="3200" dirty="0" smtClean="0">
                <a:latin typeface="Baskerville Old Face" pitchFamily="18" charset="0"/>
              </a:rPr>
              <a:t>Anadolu Mutfağı özellikle Osmanlı İmparatorluğu döneminde, imparatorluğun sınırlarının genişlemesine paralel olarak zenginleşmiş,pek çok yeni malzeme, tarif ve pişirme tekniğini zaman içerisinde benimsemiş ve Orta Asya, Orta Doğu, Kuzey Afrika, Akdeniz ve Balkanlar’dan da etkilenerek bir füzyon mutfak haline gelmiştir. </a:t>
            </a:r>
          </a:p>
          <a:p>
            <a:endParaRPr lang="tr-T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74638"/>
            <a:ext cx="7772400" cy="1143000"/>
          </a:xfrm>
        </p:spPr>
        <p:txBody>
          <a:bodyPr/>
          <a:lstStyle/>
          <a:p>
            <a:r>
              <a:rPr lang="tr-TR" dirty="0" smtClean="0">
                <a:solidFill>
                  <a:schemeClr val="tx1"/>
                </a:solidFill>
                <a:latin typeface="Baskerville Old Face" pitchFamily="18" charset="0"/>
              </a:rPr>
              <a:t> </a:t>
            </a:r>
            <a:endParaRPr lang="tr-TR" dirty="0"/>
          </a:p>
        </p:txBody>
      </p:sp>
      <p:sp>
        <p:nvSpPr>
          <p:cNvPr id="3" name="Content Placeholder 2"/>
          <p:cNvSpPr>
            <a:spLocks noGrp="1"/>
          </p:cNvSpPr>
          <p:nvPr>
            <p:ph sz="quarter" idx="1"/>
          </p:nvPr>
        </p:nvSpPr>
        <p:spPr>
          <a:xfrm>
            <a:off x="179512" y="1907232"/>
            <a:ext cx="8784976" cy="5410200"/>
          </a:xfrm>
        </p:spPr>
        <p:txBody>
          <a:bodyPr>
            <a:normAutofit/>
          </a:bodyPr>
          <a:lstStyle/>
          <a:p>
            <a:r>
              <a:rPr lang="tr-TR" sz="3200" dirty="0" smtClean="0">
                <a:latin typeface="Baskerville Old Face" pitchFamily="18" charset="0"/>
              </a:rPr>
              <a:t>Bu özellikleri nedeniyle dünyada yaşayan en eski ve en zengin mutfaktır. Buna rağmen, bu mutfağı temsil eden uluslararası standartlarda kabul görmüş tek bir restoran ya da şef yoktur. Bunun en önemli nedeni sektör çalışanlarının evrensel standartlarda eğitim almaması, dünya mutfak kültürlerini yeterince tanımamaları, var olan geleneksel tarifleri geliştirerek uluslararası standartlarda sunamamalarıdır.</a:t>
            </a:r>
          </a:p>
          <a:p>
            <a:endParaRPr lang="tr-TR" sz="3200" dirty="0">
              <a:latin typeface="Baskerville Old Fac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sz="quarter" idx="1"/>
          </p:nvPr>
        </p:nvSpPr>
        <p:spPr>
          <a:xfrm>
            <a:off x="179512" y="1447800"/>
            <a:ext cx="8964488" cy="4572000"/>
          </a:xfrm>
        </p:spPr>
        <p:txBody>
          <a:bodyPr>
            <a:normAutofit lnSpcReduction="10000"/>
          </a:bodyPr>
          <a:lstStyle/>
          <a:p>
            <a:endParaRPr lang="tr-TR" sz="3200" dirty="0" smtClean="0">
              <a:latin typeface="Baskerville Old Face" pitchFamily="18" charset="0"/>
            </a:endParaRPr>
          </a:p>
          <a:p>
            <a:r>
              <a:rPr lang="tr-TR" sz="3200" dirty="0" smtClean="0">
                <a:latin typeface="Baskerville Old Face" pitchFamily="18" charset="0"/>
              </a:rPr>
              <a:t>Bu olumsuzluklara rağmen son yıllarda ülkemizde bu sektöre olan ilginin  hızla artması, üniversitelerde gatronomi bölümlerinin açılması, sayıları az da olsa eğitim ve kültür düzeyi yüksek, evrensel bakış açısına sahip ve en önemlisi gastronomiye tutkuyla bağlı yeni nesil şeflerin bulunması hem Anadolu Mutfağı hem de gastronomi dünyası için umut vericidir.</a:t>
            </a:r>
            <a:endParaRPr lang="tr-TR" sz="3200" dirty="0">
              <a:latin typeface="Baskerville Old Fac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144016" y="1196752"/>
            <a:ext cx="8964488" cy="5410200"/>
          </a:xfrm>
        </p:spPr>
        <p:txBody>
          <a:bodyPr>
            <a:noAutofit/>
          </a:bodyPr>
          <a:lstStyle/>
          <a:p>
            <a:pPr>
              <a:buNone/>
            </a:pPr>
            <a:endParaRPr lang="tr-TR" sz="2800" dirty="0" smtClean="0">
              <a:latin typeface="Baskerville Old Face" pitchFamily="18" charset="0"/>
            </a:endParaRPr>
          </a:p>
          <a:p>
            <a:endParaRPr lang="tr-TR" sz="2800" dirty="0" smtClean="0">
              <a:latin typeface="Baskerville Old Face" pitchFamily="18" charset="0"/>
            </a:endParaRPr>
          </a:p>
          <a:p>
            <a:r>
              <a:rPr lang="tr-TR" sz="2800" dirty="0" smtClean="0">
                <a:latin typeface="Baskerville Old Face" pitchFamily="18" charset="0"/>
              </a:rPr>
              <a:t>Koçbek, D.(2005) ‘Yiyecek Çecek Sektöründe Hizmet Kalitesi Ve Müşteri Memnunyeti: Etnik Restoranlara Yönelik Bir Arastırma’, Eskisehir Anadolu Üniversitesi Sosyal Bilimler Enstitüsü, Eskişehir.</a:t>
            </a:r>
          </a:p>
          <a:p>
            <a:endParaRPr lang="tr-TR" sz="2800" dirty="0" smtClean="0">
              <a:latin typeface="Baskerville Old Face" pitchFamily="18" charset="0"/>
            </a:endParaRPr>
          </a:p>
          <a:p>
            <a:r>
              <a:rPr lang="tr-TR" sz="2800" dirty="0" smtClean="0">
                <a:latin typeface="Baskerville Old Face" pitchFamily="18" charset="0"/>
              </a:rPr>
              <a:t>Petek, S.(2007) ‘Sehir İçi Restoranlarda İşletme, Marka Kavramı Ve İç Mekan Kurgusunun Alakart ve Fast Food Restoranlarda İrdelenmesi’, </a:t>
            </a:r>
            <a:r>
              <a:rPr lang="sv-SE" sz="2800" dirty="0" smtClean="0">
                <a:latin typeface="Baskerville Old Face" pitchFamily="18" charset="0"/>
              </a:rPr>
              <a:t>M</a:t>
            </a:r>
            <a:r>
              <a:rPr lang="tr-TR" sz="2800" dirty="0" smtClean="0">
                <a:latin typeface="Baskerville Old Face" pitchFamily="18" charset="0"/>
              </a:rPr>
              <a:t>i</a:t>
            </a:r>
            <a:r>
              <a:rPr lang="sv-SE" sz="2800" dirty="0" smtClean="0">
                <a:latin typeface="Baskerville Old Face" pitchFamily="18" charset="0"/>
              </a:rPr>
              <a:t>mar S</a:t>
            </a:r>
            <a:r>
              <a:rPr lang="tr-TR" sz="2800" dirty="0" smtClean="0">
                <a:latin typeface="Baskerville Old Face" pitchFamily="18" charset="0"/>
              </a:rPr>
              <a:t>i</a:t>
            </a:r>
            <a:r>
              <a:rPr lang="sv-SE" sz="2800" dirty="0" smtClean="0">
                <a:latin typeface="Baskerville Old Face" pitchFamily="18" charset="0"/>
              </a:rPr>
              <a:t>nan Güzel Sanatlar Ünverstes</a:t>
            </a:r>
            <a:r>
              <a:rPr lang="tr-TR" sz="2800" dirty="0" smtClean="0">
                <a:latin typeface="Baskerville Old Face" pitchFamily="18" charset="0"/>
              </a:rPr>
              <a:t>i Fen Bilimleri Enstitüsü, İstanbul.</a:t>
            </a:r>
          </a:p>
          <a:p>
            <a:endParaRPr lang="tr-TR" sz="2800" dirty="0">
              <a:latin typeface="Baskerville Old Fac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9776"/>
            <a:ext cx="7772400" cy="1143000"/>
          </a:xfrm>
        </p:spPr>
        <p:txBody>
          <a:bodyPr/>
          <a:lstStyle/>
          <a:p>
            <a:r>
              <a:rPr lang="tr-TR" i="1" dirty="0" smtClean="0">
                <a:solidFill>
                  <a:schemeClr val="tx1"/>
                </a:solidFill>
                <a:latin typeface="Baskerville Old Face" pitchFamily="18" charset="0"/>
              </a:rPr>
              <a:t>KAYNAKÇA</a:t>
            </a:r>
            <a:endParaRPr lang="tr-TR" i="1" dirty="0">
              <a:solidFill>
                <a:schemeClr val="tx1"/>
              </a:solidFill>
              <a:latin typeface="Baskerville Old Face" pitchFamily="18" charset="0"/>
            </a:endParaRPr>
          </a:p>
        </p:txBody>
      </p:sp>
      <p:sp>
        <p:nvSpPr>
          <p:cNvPr id="3" name="Content Placeholder 2"/>
          <p:cNvSpPr>
            <a:spLocks noGrp="1"/>
          </p:cNvSpPr>
          <p:nvPr>
            <p:ph sz="quarter" idx="1"/>
          </p:nvPr>
        </p:nvSpPr>
        <p:spPr>
          <a:xfrm>
            <a:off x="251520" y="1008112"/>
            <a:ext cx="8712968" cy="6021288"/>
          </a:xfrm>
        </p:spPr>
        <p:txBody>
          <a:bodyPr>
            <a:noAutofit/>
          </a:bodyPr>
          <a:lstStyle/>
          <a:p>
            <a:pPr>
              <a:buNone/>
            </a:pPr>
            <a:endParaRPr lang="tr-TR" sz="2800" dirty="0" smtClean="0">
              <a:latin typeface="Baskerville Old Face" pitchFamily="18" charset="0"/>
            </a:endParaRPr>
          </a:p>
          <a:p>
            <a:r>
              <a:rPr lang="tr-TR" sz="2800" dirty="0" smtClean="0">
                <a:latin typeface="Baskerville Old Face" pitchFamily="18" charset="0"/>
              </a:rPr>
              <a:t>Beşirli,H.(2010) ‘ Yemek, Kültür Ve Kimlik’, Milli Folklor, Yıl 22, Say› 87</a:t>
            </a:r>
          </a:p>
          <a:p>
            <a:endParaRPr lang="tr-TR" sz="2800" dirty="0" smtClean="0">
              <a:latin typeface="Baskerville Old Face" pitchFamily="18" charset="0"/>
            </a:endParaRPr>
          </a:p>
          <a:p>
            <a:r>
              <a:rPr lang="tr-TR" sz="2800" dirty="0" smtClean="0">
                <a:latin typeface="Baskerville Old Face" pitchFamily="18" charset="0"/>
              </a:rPr>
              <a:t> Esat Özata (2010) ‘Yiyecek İçecek Sektöründe Hizmet Kalitesi Ve Müşteri Memnuniyetinin Orta Restoranlarda Araştırılması Üzerine Bir Vaka Analizi’, Beykent Üniversitesi Sosyal Bilimler Enstitüsü, İstanbul.</a:t>
            </a:r>
          </a:p>
          <a:p>
            <a:endParaRPr lang="tr-TR" sz="2800" dirty="0" smtClean="0">
              <a:latin typeface="Baskerville Old Face" pitchFamily="18" charset="0"/>
            </a:endParaRPr>
          </a:p>
          <a:p>
            <a:r>
              <a:rPr lang="tr-TR" sz="2800" dirty="0" smtClean="0">
                <a:latin typeface="Baskerville Old Face" pitchFamily="18" charset="0"/>
              </a:rPr>
              <a:t>Kılınç,o.(2011)  ‘Restoran İşletmelerinde Hizmet Garantisi Uygulamaları Ve Müşteri Tercihlerine Etkileri’, Adnan Menderes Üniversitesi Sosyal Bilimler Enstitüsü, Aydın</a:t>
            </a:r>
            <a:r>
              <a:rPr lang="tr-TR" sz="2800" dirty="0" smtClean="0">
                <a:latin typeface="Baskerville Old Face" pitchFamily="18" charset="0"/>
              </a:rPr>
              <a:t>.</a:t>
            </a:r>
          </a:p>
          <a:p>
            <a:pPr>
              <a:buNone/>
            </a:pPr>
            <a:r>
              <a:rPr lang="tr-TR" sz="2800" dirty="0" smtClean="0">
                <a:latin typeface="Baskerville Old Face" pitchFamily="18" charset="0"/>
              </a:rPr>
              <a:t>.</a:t>
            </a:r>
            <a:endParaRPr lang="tr-TR" sz="2800" dirty="0" smtClean="0">
              <a:latin typeface="Baskerville Old Fac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683568" y="1593304"/>
            <a:ext cx="7772400" cy="4572000"/>
          </a:xfrm>
        </p:spPr>
        <p:txBody>
          <a:bodyPr>
            <a:normAutofit fontScale="85000" lnSpcReduction="20000"/>
          </a:bodyPr>
          <a:lstStyle/>
          <a:p>
            <a:r>
              <a:rPr lang="tr-TR" dirty="0" smtClean="0">
                <a:hlinkClick r:id="rId2"/>
              </a:rPr>
              <a:t>http://www.elbulli.com/</a:t>
            </a:r>
            <a:endParaRPr lang="tr-TR" dirty="0" smtClean="0"/>
          </a:p>
          <a:p>
            <a:endParaRPr lang="tr-TR" dirty="0" smtClean="0"/>
          </a:p>
          <a:p>
            <a:r>
              <a:rPr lang="tr-TR" dirty="0" smtClean="0">
                <a:hlinkClick r:id="rId3"/>
              </a:rPr>
              <a:t>http://www.thefatduck.co.uk/</a:t>
            </a:r>
            <a:endParaRPr lang="tr-TR" dirty="0" smtClean="0"/>
          </a:p>
          <a:p>
            <a:endParaRPr lang="tr-TR" dirty="0" smtClean="0"/>
          </a:p>
          <a:p>
            <a:r>
              <a:rPr lang="tr-TR" u="sng" dirty="0" smtClean="0">
                <a:hlinkClick r:id="rId4"/>
              </a:rPr>
              <a:t>http:// </a:t>
            </a:r>
            <a:r>
              <a:rPr lang="tr-TR" dirty="0" smtClean="0">
                <a:hlinkClick r:id="rId5"/>
              </a:rPr>
              <a:t>www.</a:t>
            </a:r>
            <a:r>
              <a:rPr lang="tr-TR" b="1" dirty="0" smtClean="0">
                <a:hlinkClick r:id="rId5"/>
              </a:rPr>
              <a:t>michelin</a:t>
            </a:r>
            <a:r>
              <a:rPr lang="tr-TR" dirty="0" smtClean="0">
                <a:hlinkClick r:id="rId5"/>
              </a:rPr>
              <a:t>travel.com/</a:t>
            </a:r>
            <a:endParaRPr lang="tr-TR" dirty="0" smtClean="0"/>
          </a:p>
          <a:p>
            <a:endParaRPr lang="tr-TR" dirty="0" smtClean="0"/>
          </a:p>
          <a:p>
            <a:r>
              <a:rPr lang="tr-TR" dirty="0" smtClean="0">
                <a:hlinkClick r:id="rId6"/>
              </a:rPr>
              <a:t>http://noma.dk/</a:t>
            </a:r>
            <a:endParaRPr lang="tr-TR" dirty="0" smtClean="0"/>
          </a:p>
          <a:p>
            <a:pPr>
              <a:buNone/>
            </a:pPr>
            <a:endParaRPr lang="tr-TR" u="sng" dirty="0" smtClean="0">
              <a:hlinkClick r:id="rId4"/>
            </a:endParaRPr>
          </a:p>
          <a:p>
            <a:r>
              <a:rPr lang="tr-TR" u="sng" dirty="0" smtClean="0">
                <a:hlinkClick r:id="rId4"/>
              </a:rPr>
              <a:t>http://www.restaurant.org/tourism/facts.cfm</a:t>
            </a:r>
            <a:endParaRPr lang="tr-TR" u="sng" dirty="0" smtClean="0"/>
          </a:p>
          <a:p>
            <a:pPr>
              <a:buNone/>
            </a:pPr>
            <a:endParaRPr lang="tr-TR" dirty="0" smtClean="0"/>
          </a:p>
          <a:p>
            <a:r>
              <a:rPr lang="tr-TR" dirty="0" smtClean="0">
                <a:hlinkClick r:id="rId7"/>
              </a:rPr>
              <a:t>http://www.theworlds50best.com/</a:t>
            </a:r>
            <a:endParaRPr lang="tr-TR" dirty="0" smtClean="0"/>
          </a:p>
          <a:p>
            <a:endParaRPr lang="tr-TR" dirty="0" smtClean="0"/>
          </a:p>
          <a:p>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408</Words>
  <Application>Microsoft Office PowerPoint</Application>
  <PresentationFormat>Ekran Gösterisi (4:3)</PresentationFormat>
  <Paragraphs>36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Sektör analizi ve örnek çalışma</vt:lpstr>
      <vt:lpstr>Slayt 2</vt:lpstr>
      <vt:lpstr>Slayt 3</vt:lpstr>
      <vt:lpstr>Slayt 4</vt:lpstr>
      <vt:lpstr> </vt:lpstr>
      <vt:lpstr>Slayt 6</vt:lpstr>
      <vt:lpstr>KAYNAKÇA</vt:lpstr>
      <vt:lpstr>KAYNAKÇA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Sektör analizi ve örnek çalışma</dc:title>
  <dc:creator>güneş</dc:creator>
  <cp:lastModifiedBy>güneş</cp:lastModifiedBy>
  <cp:revision>7</cp:revision>
  <dcterms:created xsi:type="dcterms:W3CDTF">2020-03-13T11:34:14Z</dcterms:created>
  <dcterms:modified xsi:type="dcterms:W3CDTF">2020-03-13T11:40:50Z</dcterms:modified>
</cp:coreProperties>
</file>