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61"/>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6130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27208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9486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52582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399815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54322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20859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65944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412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50786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74204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11601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2306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71904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06870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1368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4006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4D4905C-5DA3-3A46-AA91-D94183FFFF53}"/>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a:t>
            </a:r>
            <a:r>
              <a:rPr lang="tr-TR" dirty="0" smtClean="0">
                <a:latin typeface="Times New Roman" panose="02020603050405020304" pitchFamily="18" charset="0"/>
                <a:cs typeface="Times New Roman" panose="02020603050405020304" pitchFamily="18" charset="0"/>
              </a:rPr>
              <a:t>Başlangıcı</a:t>
            </a:r>
            <a:endParaRPr lang="tr-TR" dirty="0">
              <a:latin typeface="Times New Roman" panose="02020603050405020304" pitchFamily="18" charset="0"/>
              <a:cs typeface="Times New Roman" panose="02020603050405020304" pitchFamily="18" charset="0"/>
            </a:endParaRPr>
          </a:p>
        </p:txBody>
      </p:sp>
      <p:sp>
        <p:nvSpPr>
          <p:cNvPr id="3" name="Alt Başlık 2">
            <a:extLst>
              <a:ext uri="{FF2B5EF4-FFF2-40B4-BE49-F238E27FC236}">
                <a16:creationId xmlns:a16="http://schemas.microsoft.com/office/drawing/2014/main" id="{A6A848E2-F291-DA42-A2D8-A46AC83C0977}"/>
              </a:ext>
            </a:extLst>
          </p:cNvPr>
          <p:cNvSpPr>
            <a:spLocks noGrp="1"/>
          </p:cNvSpPr>
          <p:nvPr>
            <p:ph type="subTitle" idx="1"/>
          </p:nvPr>
        </p:nvSpPr>
        <p:spPr/>
        <p:txBody>
          <a:bodyPr/>
          <a:lstStyle/>
          <a:p>
            <a:r>
              <a:rPr lang="tr-TR" dirty="0"/>
              <a:t>Toplumsal Düzen </a:t>
            </a:r>
            <a:r>
              <a:rPr lang="tr-TR" dirty="0" smtClean="0"/>
              <a:t>Kuralları - II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457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Toplum hayatını düzenleyen </a:t>
            </a:r>
            <a:r>
              <a:rPr lang="tr-TR" dirty="0" smtClean="0"/>
              <a:t>kurallarının </a:t>
            </a:r>
            <a:r>
              <a:rPr lang="tr-TR" dirty="0"/>
              <a:t>genel olarak din kuralları, ahlak kuralları, görgü kuralları ve hukuk kuralları </a:t>
            </a:r>
            <a:r>
              <a:rPr lang="tr-TR" dirty="0" smtClean="0"/>
              <a:t>olduğu belirtilmişti. Bunlar arasından </a:t>
            </a:r>
            <a:r>
              <a:rPr lang="tr-TR" dirty="0"/>
              <a:t>din kuralları, ahlak kuralları ve görgü kuralları üzerinde de durulmuş ve bunların hukuk kuralları ile olan ilişkileri de açıklanmıştı. </a:t>
            </a:r>
          </a:p>
          <a:p>
            <a:r>
              <a:rPr lang="tr-TR" dirty="0"/>
              <a:t>Hukuk kuralları, bütün bu kuralların arasında kamu gücü ile ilişkisi sebebiyle en önem taşıyanıdır. </a:t>
            </a:r>
          </a:p>
        </p:txBody>
      </p:sp>
    </p:spTree>
    <p:extLst>
      <p:ext uri="{BB962C8B-B14F-4D97-AF65-F5344CB8AC3E}">
        <p14:creationId xmlns:p14="http://schemas.microsoft.com/office/powerpoint/2010/main" val="1953965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Hukuk kuralları ile diğer üç kural türü arasında keskin bir </a:t>
            </a:r>
            <a:r>
              <a:rPr lang="tr-TR" dirty="0" smtClean="0"/>
              <a:t>ayrım </a:t>
            </a:r>
            <a:r>
              <a:rPr lang="tr-TR" dirty="0"/>
              <a:t>yoktur. </a:t>
            </a:r>
            <a:r>
              <a:rPr lang="tr-TR" dirty="0" smtClean="0"/>
              <a:t>Şöyle </a:t>
            </a:r>
            <a:r>
              <a:rPr lang="tr-TR" dirty="0"/>
              <a:t>ki, bir kural hukuk kuralı iken zaman içerisinde topluma yerleşerek bir görgü kuralı olabileceği gibi, görgü kuralı olan bir kural zaman içerisinde hukuk kuralı da olabilir. </a:t>
            </a:r>
          </a:p>
          <a:p>
            <a:r>
              <a:rPr lang="tr-TR" dirty="0"/>
              <a:t>Bu ilişki bir </a:t>
            </a:r>
            <a:r>
              <a:rPr lang="tr-TR" dirty="0" err="1"/>
              <a:t>geçişkenlik</a:t>
            </a:r>
            <a:r>
              <a:rPr lang="tr-TR" dirty="0"/>
              <a:t> şeklinde değil de,  aynı kuralın hem hukuk kuralı hem de diğer kural türlerinden birisine dahil olması şeklinde de olabilir. örneğin, insanlara zarar vermek, hem hukuken hem dinen hem görgü olarak hem de ahlaken kabul edilemez bir davranıştır.</a:t>
            </a:r>
          </a:p>
        </p:txBody>
      </p:sp>
    </p:spTree>
    <p:extLst>
      <p:ext uri="{BB962C8B-B14F-4D97-AF65-F5344CB8AC3E}">
        <p14:creationId xmlns:p14="http://schemas.microsoft.com/office/powerpoint/2010/main" val="4016255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smtClean="0"/>
              <a:t>Hukuk kelimesi </a:t>
            </a:r>
            <a:r>
              <a:rPr lang="tr-TR" dirty="0"/>
              <a:t>Arapça </a:t>
            </a:r>
            <a:r>
              <a:rPr lang="tr-TR" dirty="0" smtClean="0"/>
              <a:t>kökenli olup hak </a:t>
            </a:r>
            <a:r>
              <a:rPr lang="tr-TR" dirty="0"/>
              <a:t>sözcüğünün çoğuludur. Bu çerçevede hukuk, haklar anlamına gelmektedir. Ancak bu etimolojik yaklaşımın ötesinde, herkesin üzerinde anlaşacağı bir hukuk tanımının yapılması kolay değildir.  Zira, hukuk biçimsel şekilde ele alındığında farklı, kaynakları ve amaçları açısından ele alındığında ise farklı bir tanıma sahip olacaktır.</a:t>
            </a:r>
          </a:p>
          <a:p>
            <a:r>
              <a:rPr lang="tr-TR" dirty="0"/>
              <a:t>Bu tanım sorunun yanında, hukukun çeşitli anlamları da bulunmaktadır. </a:t>
            </a:r>
          </a:p>
        </p:txBody>
      </p:sp>
    </p:spTree>
    <p:extLst>
      <p:ext uri="{BB962C8B-B14F-4D97-AF65-F5344CB8AC3E}">
        <p14:creationId xmlns:p14="http://schemas.microsoft.com/office/powerpoint/2010/main" val="2062481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Pozitif </a:t>
            </a:r>
            <a:r>
              <a:rPr lang="tr-TR" dirty="0" smtClean="0"/>
              <a:t>hukuk</a:t>
            </a:r>
            <a:endParaRPr lang="tr-TR" dirty="0"/>
          </a:p>
          <a:p>
            <a:pPr lvl="1"/>
            <a:r>
              <a:rPr lang="tr-TR" dirty="0"/>
              <a:t>Belirli bir ülkede belirli bir zamanda yürürlükte olan hukuk kurallarının bütünüdür.</a:t>
            </a:r>
          </a:p>
          <a:p>
            <a:pPr lvl="1"/>
            <a:r>
              <a:rPr lang="tr-TR" dirty="0"/>
              <a:t>Pozitif hukukun içerisinde Anayasa, kanunlar, cumhurbaşkanlığı kararnameleri, yönetmelikler gibi yazılı kuralların yanında, yazılı olmayan ancak duruma göre uygulanabilir olan örf-adet kuralları da bulunur. Keza içtihadı birleştirme kuralları da burada yer alırlar.</a:t>
            </a:r>
          </a:p>
          <a:p>
            <a:pPr lvl="1"/>
            <a:r>
              <a:rPr lang="tr-TR" dirty="0"/>
              <a:t>Pozitif hukuk, olması gereken hukuk-olan hukuk ayrımında olan hukuku ifade eder.</a:t>
            </a:r>
          </a:p>
        </p:txBody>
      </p:sp>
    </p:spTree>
    <p:extLst>
      <p:ext uri="{BB962C8B-B14F-4D97-AF65-F5344CB8AC3E}">
        <p14:creationId xmlns:p14="http://schemas.microsoft.com/office/powerpoint/2010/main" val="3182564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Doğal </a:t>
            </a:r>
            <a:r>
              <a:rPr lang="tr-TR" dirty="0" smtClean="0"/>
              <a:t>hukuk</a:t>
            </a:r>
            <a:endParaRPr lang="tr-TR" dirty="0"/>
          </a:p>
          <a:p>
            <a:pPr lvl="1"/>
            <a:r>
              <a:rPr lang="tr-TR" dirty="0"/>
              <a:t>Uygulanması gereken, yani toplumun ihtiyaçlarını en uygun şekilde karşılayacağı düşünülen hukuk kurallarını ifade eder. </a:t>
            </a:r>
          </a:p>
          <a:p>
            <a:pPr lvl="1"/>
            <a:r>
              <a:rPr lang="tr-TR" dirty="0"/>
              <a:t>Doğal hukuk, bu yönüyle olması gereken hukuku ifade eder.</a:t>
            </a:r>
          </a:p>
          <a:p>
            <a:pPr lvl="1"/>
            <a:r>
              <a:rPr lang="tr-TR" dirty="0"/>
              <a:t>Pozitif hukuk kuralları doğal hukuka yaklaştıkça adalete yaklaşırlar.</a:t>
            </a:r>
          </a:p>
          <a:p>
            <a:endParaRPr lang="tr-TR" dirty="0"/>
          </a:p>
          <a:p>
            <a:endParaRPr lang="tr-TR" dirty="0"/>
          </a:p>
        </p:txBody>
      </p:sp>
    </p:spTree>
    <p:extLst>
      <p:ext uri="{BB962C8B-B14F-4D97-AF65-F5344CB8AC3E}">
        <p14:creationId xmlns:p14="http://schemas.microsoft.com/office/powerpoint/2010/main" val="19952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Mevzu </a:t>
            </a:r>
            <a:r>
              <a:rPr lang="tr-TR" dirty="0" smtClean="0"/>
              <a:t>hukuk</a:t>
            </a:r>
            <a:endParaRPr lang="tr-TR" dirty="0"/>
          </a:p>
          <a:p>
            <a:pPr lvl="1"/>
            <a:r>
              <a:rPr lang="tr-TR" dirty="0"/>
              <a:t>Bir ülkede yetkili makamlarca konulmuş olan ve yürürlükte olan </a:t>
            </a:r>
            <a:r>
              <a:rPr lang="tr-TR" b="1" dirty="0"/>
              <a:t>yazılı</a:t>
            </a:r>
            <a:r>
              <a:rPr lang="tr-TR" dirty="0"/>
              <a:t> hukuk kurallarının bütününe mevzu hukuk denir.</a:t>
            </a:r>
          </a:p>
          <a:p>
            <a:pPr lvl="1"/>
            <a:r>
              <a:rPr lang="tr-TR" dirty="0"/>
              <a:t>Mevzu hukuk, pozitif hukuktan farklıdır. Mevzu hukuk sadece yazılı kuralları kapsar ve bir kamu otoritesince kabul edilmiş kuralları içermektedir.</a:t>
            </a:r>
          </a:p>
          <a:p>
            <a:endParaRPr lang="tr-TR" dirty="0"/>
          </a:p>
        </p:txBody>
      </p:sp>
    </p:spTree>
    <p:extLst>
      <p:ext uri="{BB962C8B-B14F-4D97-AF65-F5344CB8AC3E}">
        <p14:creationId xmlns:p14="http://schemas.microsoft.com/office/powerpoint/2010/main" val="413077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Objektif hukuk – </a:t>
            </a:r>
            <a:r>
              <a:rPr lang="tr-TR" dirty="0" smtClean="0"/>
              <a:t>Subjektif hukuk</a:t>
            </a:r>
            <a:endParaRPr lang="tr-TR" dirty="0"/>
          </a:p>
          <a:p>
            <a:pPr lvl="1"/>
            <a:r>
              <a:rPr lang="tr-TR" dirty="0"/>
              <a:t>Almanca, Fransızca ve </a:t>
            </a:r>
            <a:r>
              <a:rPr lang="tr-TR" dirty="0" err="1"/>
              <a:t>İtalyanca’da</a:t>
            </a:r>
            <a:r>
              <a:rPr lang="tr-TR" dirty="0"/>
              <a:t> hukuk kavramı ile hak kavramı aynı sözcükle ifade edildiği için, hukuku karşılamak üzere objektif hukuk, hakkı karşılamak üzere ise sübjektif hukuk kavramları geliştirilmiştir.</a:t>
            </a:r>
          </a:p>
          <a:p>
            <a:pPr lvl="1"/>
            <a:r>
              <a:rPr lang="tr-TR" dirty="0" err="1"/>
              <a:t>Türkçe’de</a:t>
            </a:r>
            <a:r>
              <a:rPr lang="tr-TR" dirty="0"/>
              <a:t> iki farklı kavram kullanıldığı için, böyle bir ayrıma yer verilmemektedir.</a:t>
            </a:r>
          </a:p>
          <a:p>
            <a:endParaRPr lang="tr-TR" dirty="0"/>
          </a:p>
        </p:txBody>
      </p:sp>
    </p:spTree>
    <p:extLst>
      <p:ext uri="{BB962C8B-B14F-4D97-AF65-F5344CB8AC3E}">
        <p14:creationId xmlns:p14="http://schemas.microsoft.com/office/powerpoint/2010/main" val="1362959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F3A6737-CA7E-0B40-80FF-1D1B51F43A97}"/>
              </a:ext>
            </a:extLst>
          </p:cNvPr>
          <p:cNvSpPr>
            <a:spLocks noGrp="1"/>
          </p:cNvSpPr>
          <p:nvPr>
            <p:ph type="title"/>
          </p:nvPr>
        </p:nvSpPr>
        <p:spPr/>
        <p:txBody>
          <a:bodyPr/>
          <a:lstStyle/>
          <a:p>
            <a:r>
              <a:rPr lang="tr-TR" dirty="0"/>
              <a:t>Toplumsal Düzen Kuralları</a:t>
            </a:r>
            <a:endParaRPr lang="tr-TR" dirty="0"/>
          </a:p>
        </p:txBody>
      </p:sp>
      <p:sp>
        <p:nvSpPr>
          <p:cNvPr id="3" name="İçerik Yer Tutucusu 2">
            <a:extLst>
              <a:ext uri="{FF2B5EF4-FFF2-40B4-BE49-F238E27FC236}">
                <a16:creationId xmlns:a16="http://schemas.microsoft.com/office/drawing/2014/main" id="{5ECA5AD8-0671-7841-BA52-E903A7F2FDCD}"/>
              </a:ext>
            </a:extLst>
          </p:cNvPr>
          <p:cNvSpPr>
            <a:spLocks noGrp="1"/>
          </p:cNvSpPr>
          <p:nvPr>
            <p:ph idx="1"/>
          </p:nvPr>
        </p:nvSpPr>
        <p:spPr/>
        <p:txBody>
          <a:bodyPr/>
          <a:lstStyle/>
          <a:p>
            <a:r>
              <a:rPr lang="tr-TR" dirty="0"/>
              <a:t>Maddi Hukuk – Usul </a:t>
            </a:r>
            <a:r>
              <a:rPr lang="tr-TR" dirty="0" smtClean="0"/>
              <a:t>Hukuku</a:t>
            </a:r>
            <a:endParaRPr lang="tr-TR" dirty="0"/>
          </a:p>
          <a:p>
            <a:pPr lvl="1"/>
            <a:r>
              <a:rPr lang="tr-TR" dirty="0"/>
              <a:t>Toplumdaki ilişkilerin esasını düzenleyen, ilişkilerin ortaya çıkardığı hakları ve borçları belirleyen hukuk kurallarının tamamına «maddi hukuk» denilir.</a:t>
            </a:r>
          </a:p>
          <a:p>
            <a:pPr lvl="1"/>
            <a:r>
              <a:rPr lang="tr-TR" dirty="0"/>
              <a:t>Usul hukuk ise maddi hukuk tarafından belirlenen hakların nasıl elde edileceğini, yükümlülüklerin ne şekilde ve hangi yol ve usullerle yerine getirilebileceğini gösteren hukuk kurallarıdır.</a:t>
            </a:r>
          </a:p>
        </p:txBody>
      </p:sp>
    </p:spTree>
    <p:extLst>
      <p:ext uri="{BB962C8B-B14F-4D97-AF65-F5344CB8AC3E}">
        <p14:creationId xmlns:p14="http://schemas.microsoft.com/office/powerpoint/2010/main" val="104076572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TotalTime>
  <Words>489</Words>
  <Application>Microsoft Office PowerPoint</Application>
  <PresentationFormat>Geniş ekran</PresentationFormat>
  <Paragraphs>33</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lpstr>Toplumsal Düzen Kuralları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21</cp:revision>
  <dcterms:created xsi:type="dcterms:W3CDTF">2020-11-21T11:47:03Z</dcterms:created>
  <dcterms:modified xsi:type="dcterms:W3CDTF">2021-03-24T21:06:54Z</dcterms:modified>
</cp:coreProperties>
</file>