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68" r:id="rId4"/>
    <p:sldId id="258" r:id="rId5"/>
    <p:sldId id="259" r:id="rId6"/>
    <p:sldId id="260" r:id="rId7"/>
    <p:sldId id="261" r:id="rId8"/>
    <p:sldId id="262" r:id="rId9"/>
    <p:sldId id="263" r:id="rId10"/>
    <p:sldId id="264" r:id="rId11"/>
    <p:sldId id="265" r:id="rId12"/>
    <p:sldId id="266" r:id="rId13"/>
    <p:sldId id="267"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4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D9F75050-0E15-4C5B-92B0-66D068882F1F}" type="datetimeFigureOut">
              <a:rPr lang="tr-TR" smtClean="0"/>
              <a:pPr/>
              <a:t>14.02.2018</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14.02.2018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14.02.2018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14.02.2018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14.02.2018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14.02.2018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14.02.2018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14.02.2018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14.02.2018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14.02.2018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14.02.2018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B1DEFA8C-F947-479F-BE07-76B6B3F80BF1}"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9F75050-0E15-4C5B-92B0-66D068882F1F}" type="datetimeFigureOut">
              <a:rPr lang="tr-TR" smtClean="0"/>
              <a:pPr/>
              <a:t>14.02.2018</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DEFA8C-F947-479F-BE07-76B6B3F80BF1}"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Autofit/>
          </a:bodyPr>
          <a:lstStyle/>
          <a:p>
            <a:pPr algn="ctr"/>
            <a:r>
              <a:rPr lang="tr-TR" sz="6000" b="1" dirty="0" smtClean="0"/>
              <a:t>DÜNYADA PROGRAM GELİŞTİRME</a:t>
            </a:r>
            <a:endParaRPr lang="tr-TR" sz="6000" b="1" dirty="0"/>
          </a:p>
        </p:txBody>
      </p:sp>
      <p:sp>
        <p:nvSpPr>
          <p:cNvPr id="3" name="2 Alt Başlık"/>
          <p:cNvSpPr>
            <a:spLocks noGrp="1"/>
          </p:cNvSpPr>
          <p:nvPr>
            <p:ph type="subTitle" idx="1"/>
          </p:nvPr>
        </p:nvSpPr>
        <p:spPr/>
        <p:txBody>
          <a:bodyPr/>
          <a:lstStyle/>
          <a:p>
            <a:pPr algn="ctr"/>
            <a:endParaRPr lang="tr-TR" dirty="0" smtClean="0"/>
          </a:p>
          <a:p>
            <a:pPr algn="ctr"/>
            <a:endParaRPr lang="tr-TR"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Froebel</a:t>
            </a:r>
            <a:endParaRPr lang="tr-TR" dirty="0"/>
          </a:p>
        </p:txBody>
      </p:sp>
      <p:sp>
        <p:nvSpPr>
          <p:cNvPr id="3" name="2 İçerik Yer Tutucusu"/>
          <p:cNvSpPr>
            <a:spLocks noGrp="1"/>
          </p:cNvSpPr>
          <p:nvPr>
            <p:ph idx="1"/>
          </p:nvPr>
        </p:nvSpPr>
        <p:spPr/>
        <p:txBody>
          <a:bodyPr/>
          <a:lstStyle/>
          <a:p>
            <a:r>
              <a:rPr lang="tr-TR" dirty="0" smtClean="0"/>
              <a:t>Eğitimde program geliştirme çabalrına hizmet edenlerden birisi de F. Frobel’ dir. Gerek çocuklar için açtığı okulda gerekse 1826 yılında yayınladığı “İnsani eğitim” adlı eserinde eğitim yoluyla bireyin kişiliğini geliştirme üzerinde durmuştur. Aktüaliteye önem vermiştir. Yaparak ve yaşayarak öğrenmenin gereğine işaret etmiştir.</a:t>
            </a:r>
          </a:p>
          <a:p>
            <a:r>
              <a:rPr lang="tr-TR" dirty="0" smtClean="0"/>
              <a:t>Froebel, ana okulunda gelişme, aktivite, işbirliği üzerinde durarak okulunu ideal bir cemiyet haline getirmeye çalışmıştır.</a:t>
            </a:r>
            <a:endParaRPr lang="tr-T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J. Dewey </a:t>
            </a:r>
            <a:endParaRPr lang="tr-TR" dirty="0"/>
          </a:p>
        </p:txBody>
      </p:sp>
      <p:sp>
        <p:nvSpPr>
          <p:cNvPr id="3" name="2 İçerik Yer Tutucusu"/>
          <p:cNvSpPr>
            <a:spLocks noGrp="1"/>
          </p:cNvSpPr>
          <p:nvPr>
            <p:ph idx="1"/>
          </p:nvPr>
        </p:nvSpPr>
        <p:spPr/>
        <p:txBody>
          <a:bodyPr/>
          <a:lstStyle/>
          <a:p>
            <a:r>
              <a:rPr lang="tr-TR" dirty="0" smtClean="0"/>
              <a:t>Dewey, görüşünü bilim demokrasi ve endüstrinin etkileşmesinden ortaya çıkan sosyal problemlere çevirmiştir.</a:t>
            </a:r>
          </a:p>
          <a:p>
            <a:r>
              <a:rPr lang="tr-TR" dirty="0" smtClean="0"/>
              <a:t>1896 da Dewey Okulunu açmış ve aktivite programı uygulamıştır.</a:t>
            </a:r>
          </a:p>
          <a:p>
            <a:r>
              <a:rPr lang="tr-TR" dirty="0" smtClean="0"/>
              <a:t>Bir program geliştirme okulu niteliği taşıması bakımından günümüzde dahi öncü sayılabilir.</a:t>
            </a:r>
          </a:p>
          <a:p>
            <a:r>
              <a:rPr lang="tr-TR" dirty="0" smtClean="0"/>
              <a:t>Dewey, fikirlerin ancak gerçek durumlarda kontrol edilebileceğini söylemiştir ve bazı sentezler yapmaya çalışmıştır.</a:t>
            </a:r>
          </a:p>
          <a:p>
            <a:pPr>
              <a:buNone/>
            </a:pPr>
            <a:endParaRPr lang="tr-T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Bu sentezleri başlıca 4 noktada toplamak mümkünüdür.</a:t>
            </a:r>
          </a:p>
          <a:p>
            <a:r>
              <a:rPr lang="tr-TR" dirty="0" smtClean="0"/>
              <a:t>1- Eğitim hayata hazırlık değil hayatın kendisidir.</a:t>
            </a:r>
          </a:p>
          <a:p>
            <a:r>
              <a:rPr lang="tr-TR" dirty="0" smtClean="0"/>
              <a:t>2- Eğitim gelişmedir.</a:t>
            </a:r>
          </a:p>
          <a:p>
            <a:r>
              <a:rPr lang="tr-TR" dirty="0" smtClean="0"/>
              <a:t>3- Eğitim birikmiş yaşantıların devamlı surette yeniden oluşumudur.</a:t>
            </a:r>
          </a:p>
          <a:p>
            <a:r>
              <a:rPr lang="tr-TR" dirty="0" smtClean="0"/>
              <a:t>4- Eğitim sosyal bir süreçtir</a:t>
            </a:r>
            <a:endParaRPr lang="tr-T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F. Herbart </a:t>
            </a:r>
            <a:endParaRPr lang="tr-TR" dirty="0"/>
          </a:p>
        </p:txBody>
      </p:sp>
      <p:sp>
        <p:nvSpPr>
          <p:cNvPr id="3" name="2 İçerik Yer Tutucusu"/>
          <p:cNvSpPr>
            <a:spLocks noGrp="1"/>
          </p:cNvSpPr>
          <p:nvPr>
            <p:ph idx="1"/>
          </p:nvPr>
        </p:nvSpPr>
        <p:spPr/>
        <p:txBody>
          <a:bodyPr/>
          <a:lstStyle/>
          <a:p>
            <a:r>
              <a:rPr lang="tr-TR" dirty="0" smtClean="0"/>
              <a:t>Eğitimi daha sağlam temellere oturtmaya çalışmıştır.</a:t>
            </a:r>
          </a:p>
          <a:p>
            <a:r>
              <a:rPr lang="tr-TR" dirty="0" smtClean="0"/>
              <a:t>Herbart’ a göre çocuğun ilgileri programlarda ağırlık taşımalıdır.</a:t>
            </a:r>
          </a:p>
          <a:p>
            <a:r>
              <a:rPr lang="tr-TR" dirty="0" smtClean="0"/>
              <a:t>İlgiler ise dikkatle bağıntılıdır.</a:t>
            </a:r>
          </a:p>
          <a:p>
            <a:r>
              <a:rPr lang="tr-TR" dirty="0" smtClean="0"/>
              <a:t>Dikkati, tabii ve çocuğun isteyerek gösterdiği dikkat ve dıştan empoze edilen dikkat olmak üzere ikiye ayırmıştır.</a:t>
            </a:r>
          </a:p>
          <a:p>
            <a:r>
              <a:rPr lang="tr-TR" dirty="0" smtClean="0"/>
              <a:t>İlgi ve idrak Herbart’ ın 	program anlayışını teşkil eder.</a:t>
            </a:r>
            <a:endParaRPr lang="tr-T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t>Amerika’da Yaygın Olan Program Geliştirme Modelleri</a:t>
            </a:r>
            <a:endParaRPr lang="tr-TR" dirty="0"/>
          </a:p>
        </p:txBody>
      </p:sp>
      <p:sp>
        <p:nvSpPr>
          <p:cNvPr id="3" name="2 İçerik Yer Tutucusu"/>
          <p:cNvSpPr>
            <a:spLocks noGrp="1"/>
          </p:cNvSpPr>
          <p:nvPr>
            <p:ph idx="1"/>
          </p:nvPr>
        </p:nvSpPr>
        <p:spPr>
          <a:xfrm>
            <a:off x="457200" y="1935480"/>
            <a:ext cx="8229600" cy="4661872"/>
          </a:xfrm>
        </p:spPr>
        <p:txBody>
          <a:bodyPr>
            <a:normAutofit fontScale="92500" lnSpcReduction="20000"/>
          </a:bodyPr>
          <a:lstStyle/>
          <a:p>
            <a:pPr>
              <a:buNone/>
            </a:pPr>
            <a:r>
              <a:rPr lang="tr-TR" dirty="0" smtClean="0"/>
              <a:t>    </a:t>
            </a:r>
          </a:p>
          <a:p>
            <a:pPr>
              <a:buNone/>
            </a:pPr>
            <a:r>
              <a:rPr lang="tr-TR" b="1" dirty="0" smtClean="0"/>
              <a:t>Taba Modeli</a:t>
            </a:r>
            <a:r>
              <a:rPr lang="tr-TR" dirty="0" smtClean="0"/>
              <a:t>: Tümevarım yaklaşımını ele almıştır. Temelde  7 aşamadan oluşmuştur. Taba modelinde içerik öğesine daha çok ağırlık verilmiştir. Sıralama şu şekildedir:</a:t>
            </a:r>
          </a:p>
          <a:p>
            <a:pPr>
              <a:buNone/>
            </a:pPr>
            <a:endParaRPr lang="tr-TR" dirty="0" smtClean="0"/>
          </a:p>
          <a:p>
            <a:r>
              <a:rPr lang="tr-TR" dirty="0" smtClean="0"/>
              <a:t>1. İhtiyaçların belirlenmesi</a:t>
            </a:r>
          </a:p>
          <a:p>
            <a:r>
              <a:rPr lang="tr-TR" dirty="0" smtClean="0"/>
              <a:t>2. Amaçların belirlenmesi</a:t>
            </a:r>
          </a:p>
          <a:p>
            <a:r>
              <a:rPr lang="tr-TR" dirty="0" smtClean="0"/>
              <a:t>3. İçeriğin seçimi</a:t>
            </a:r>
          </a:p>
          <a:p>
            <a:r>
              <a:rPr lang="tr-TR" dirty="0" smtClean="0"/>
              <a:t>4. İçeriğin düzenlenmesi</a:t>
            </a:r>
          </a:p>
          <a:p>
            <a:r>
              <a:rPr lang="tr-TR" dirty="0" smtClean="0"/>
              <a:t>5. Öğrenme yaşantılarının seçimi</a:t>
            </a:r>
          </a:p>
          <a:p>
            <a:r>
              <a:rPr lang="tr-TR" dirty="0" smtClean="0"/>
              <a:t>6. Neyin nasıl değerlendirileceğinin saptanması</a:t>
            </a:r>
          </a:p>
          <a:p>
            <a:r>
              <a:rPr lang="tr-TR" dirty="0" smtClean="0"/>
              <a:t>7. Program öğelerinin sırası ve ilişkilerin kontrolü</a:t>
            </a:r>
          </a:p>
          <a:p>
            <a:endParaRPr lang="tr-T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Tyler Modeli</a:t>
            </a:r>
            <a:r>
              <a:rPr lang="tr-TR" dirty="0" smtClean="0"/>
              <a:t> </a:t>
            </a:r>
            <a:endParaRPr lang="tr-TR" dirty="0"/>
          </a:p>
        </p:txBody>
      </p:sp>
      <p:sp>
        <p:nvSpPr>
          <p:cNvPr id="3" name="2 İçerik Yer Tutucusu"/>
          <p:cNvSpPr>
            <a:spLocks noGrp="1"/>
          </p:cNvSpPr>
          <p:nvPr>
            <p:ph idx="1"/>
          </p:nvPr>
        </p:nvSpPr>
        <p:spPr/>
        <p:txBody>
          <a:bodyPr>
            <a:normAutofit fontScale="85000" lnSpcReduction="10000"/>
          </a:bodyPr>
          <a:lstStyle/>
          <a:p>
            <a:pPr>
              <a:buNone/>
            </a:pPr>
            <a:r>
              <a:rPr lang="tr-TR" dirty="0" smtClean="0"/>
              <a:t>    Tyler  modelinde içerik öğesine yer verilmemiştir. Taba’da kaynak her alanda olabilirken, Tyler’ da kaynak birey, toplum ve konu alanında olabilir. Tyler öğrenme yaşantılarına ağırlık vermiştir. 8 aşamalardan oluşur. Aşamaları temelde şu şekildedir:</a:t>
            </a:r>
          </a:p>
          <a:p>
            <a:r>
              <a:rPr lang="tr-TR" b="1" dirty="0" smtClean="0"/>
              <a:t>1.</a:t>
            </a:r>
            <a:r>
              <a:rPr lang="tr-TR" dirty="0" smtClean="0"/>
              <a:t> Kaynak: Birey, toplum, konu alanı</a:t>
            </a:r>
          </a:p>
          <a:p>
            <a:r>
              <a:rPr lang="tr-TR" b="1" dirty="0" smtClean="0"/>
              <a:t>2.</a:t>
            </a:r>
            <a:r>
              <a:rPr lang="tr-TR" dirty="0" smtClean="0"/>
              <a:t> Olası genel amaçlar</a:t>
            </a:r>
          </a:p>
          <a:p>
            <a:r>
              <a:rPr lang="tr-TR" b="1" dirty="0" smtClean="0"/>
              <a:t>3.</a:t>
            </a:r>
            <a:r>
              <a:rPr lang="tr-TR" dirty="0" smtClean="0"/>
              <a:t> Süzgeçler: Felsefe ve psikoloji</a:t>
            </a:r>
          </a:p>
          <a:p>
            <a:r>
              <a:rPr lang="tr-TR" b="1" dirty="0" smtClean="0"/>
              <a:t>4.</a:t>
            </a:r>
            <a:r>
              <a:rPr lang="tr-TR" dirty="0" smtClean="0"/>
              <a:t> Kesinleşmiş öğretim amaçları</a:t>
            </a:r>
          </a:p>
          <a:p>
            <a:r>
              <a:rPr lang="tr-TR" b="1" dirty="0" smtClean="0"/>
              <a:t>5.</a:t>
            </a:r>
            <a:r>
              <a:rPr lang="tr-TR" dirty="0" smtClean="0"/>
              <a:t> Öğrenme yaşantılarının sağlanması</a:t>
            </a:r>
          </a:p>
          <a:p>
            <a:r>
              <a:rPr lang="tr-TR" b="1" dirty="0" smtClean="0"/>
              <a:t>6.</a:t>
            </a:r>
            <a:r>
              <a:rPr lang="tr-TR" dirty="0" smtClean="0"/>
              <a:t> Öğrenme yaşantılarının düzenlenmesi</a:t>
            </a:r>
          </a:p>
          <a:p>
            <a:r>
              <a:rPr lang="tr-TR" b="1" dirty="0" smtClean="0"/>
              <a:t>7.</a:t>
            </a:r>
            <a:r>
              <a:rPr lang="tr-TR" dirty="0" smtClean="0"/>
              <a:t> Öğrenme yaşantılarının yönlendirilmesi</a:t>
            </a:r>
          </a:p>
          <a:p>
            <a:r>
              <a:rPr lang="tr-TR" b="1" dirty="0" smtClean="0"/>
              <a:t>8.</a:t>
            </a:r>
            <a:r>
              <a:rPr lang="tr-TR" dirty="0" smtClean="0"/>
              <a:t> Öğrenme yaşantılarının değerlendirilmesi</a:t>
            </a:r>
          </a:p>
          <a:p>
            <a:endParaRPr lang="tr-T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Taba–Tyler Modeli</a:t>
            </a:r>
            <a:endParaRPr lang="tr-TR" dirty="0"/>
          </a:p>
        </p:txBody>
      </p:sp>
      <p:sp>
        <p:nvSpPr>
          <p:cNvPr id="3" name="2 İçerik Yer Tutucusu"/>
          <p:cNvSpPr>
            <a:spLocks noGrp="1"/>
          </p:cNvSpPr>
          <p:nvPr>
            <p:ph idx="1"/>
          </p:nvPr>
        </p:nvSpPr>
        <p:spPr/>
        <p:txBody>
          <a:bodyPr>
            <a:normAutofit fontScale="62500" lnSpcReduction="20000"/>
          </a:bodyPr>
          <a:lstStyle/>
          <a:p>
            <a:pPr>
              <a:buNone/>
            </a:pPr>
            <a:r>
              <a:rPr lang="tr-TR" dirty="0" smtClean="0"/>
              <a:t>	Taba ve Tyler modelleri birleştirilerek oluşturulmuştur. Rasyonal </a:t>
            </a:r>
            <a:r>
              <a:rPr lang="tr-TR" u="sng" dirty="0" smtClean="0"/>
              <a:t>Planlama Modeli (Teknokratik Model)</a:t>
            </a:r>
            <a:r>
              <a:rPr lang="tr-TR" dirty="0" smtClean="0"/>
              <a:t> olarak da adlandırılır. Avrupa’ da geliştirilmiştir. Aşamaları şu şekildedir:</a:t>
            </a:r>
          </a:p>
          <a:p>
            <a:pPr>
              <a:buNone/>
            </a:pPr>
            <a:endParaRPr lang="tr-TR" dirty="0" smtClean="0"/>
          </a:p>
          <a:p>
            <a:r>
              <a:rPr lang="tr-TR" b="1" dirty="0" smtClean="0"/>
              <a:t>1.</a:t>
            </a:r>
            <a:r>
              <a:rPr lang="tr-TR" dirty="0" smtClean="0"/>
              <a:t> Başla</a:t>
            </a:r>
          </a:p>
          <a:p>
            <a:r>
              <a:rPr lang="tr-TR" b="1" dirty="0" smtClean="0"/>
              <a:t>2.</a:t>
            </a:r>
            <a:r>
              <a:rPr lang="tr-TR" dirty="0" smtClean="0"/>
              <a:t> İhtiyaçları belirleme</a:t>
            </a:r>
          </a:p>
          <a:p>
            <a:r>
              <a:rPr lang="tr-TR" b="1" dirty="0" smtClean="0"/>
              <a:t>3.</a:t>
            </a:r>
            <a:r>
              <a:rPr lang="tr-TR" dirty="0" smtClean="0"/>
              <a:t> Genel amaçları belirleme</a:t>
            </a:r>
          </a:p>
          <a:p>
            <a:r>
              <a:rPr lang="tr-TR" b="1" dirty="0" smtClean="0"/>
              <a:t>4.</a:t>
            </a:r>
            <a:r>
              <a:rPr lang="tr-TR" dirty="0" smtClean="0"/>
              <a:t> Amaçları saptama</a:t>
            </a:r>
          </a:p>
          <a:p>
            <a:r>
              <a:rPr lang="tr-TR" b="1" dirty="0" smtClean="0"/>
              <a:t>5.</a:t>
            </a:r>
            <a:r>
              <a:rPr lang="tr-TR" dirty="0" smtClean="0"/>
              <a:t> İçeriğin seçimi</a:t>
            </a:r>
          </a:p>
          <a:p>
            <a:r>
              <a:rPr lang="tr-TR" b="1" dirty="0" smtClean="0"/>
              <a:t>6.</a:t>
            </a:r>
            <a:r>
              <a:rPr lang="tr-TR" dirty="0" smtClean="0"/>
              <a:t> İçeriği düzenleme</a:t>
            </a:r>
          </a:p>
          <a:p>
            <a:r>
              <a:rPr lang="tr-TR" b="1" dirty="0" smtClean="0"/>
              <a:t>7.</a:t>
            </a:r>
            <a:r>
              <a:rPr lang="tr-TR" dirty="0" smtClean="0"/>
              <a:t> Öğrenme yaşantılarını belirleme</a:t>
            </a:r>
          </a:p>
          <a:p>
            <a:r>
              <a:rPr lang="tr-TR" b="1" dirty="0" smtClean="0"/>
              <a:t>8.</a:t>
            </a:r>
            <a:r>
              <a:rPr lang="tr-TR" dirty="0" smtClean="0"/>
              <a:t> Öğrenme yaşantılarını düzenle</a:t>
            </a:r>
          </a:p>
          <a:p>
            <a:r>
              <a:rPr lang="tr-TR" b="1" dirty="0" smtClean="0"/>
              <a:t>9.</a:t>
            </a:r>
            <a:r>
              <a:rPr lang="tr-TR" dirty="0" smtClean="0"/>
              <a:t> Değerlendirme yap</a:t>
            </a:r>
          </a:p>
          <a:p>
            <a:r>
              <a:rPr lang="tr-TR" b="1" dirty="0" smtClean="0"/>
              <a:t>10.</a:t>
            </a:r>
            <a:r>
              <a:rPr lang="tr-TR" dirty="0" smtClean="0"/>
              <a:t> Sonuç yeterli mi? (eğer cevap hayırsa amaçları saptama aşamasına tekrar dönülür, eğer cevap evetse devam edilir)</a:t>
            </a:r>
          </a:p>
          <a:p>
            <a:r>
              <a:rPr lang="tr-TR" b="1" dirty="0" smtClean="0"/>
              <a:t>11.</a:t>
            </a:r>
            <a:r>
              <a:rPr lang="tr-TR" dirty="0" smtClean="0"/>
              <a:t> Ayrıntılı işleri formüle et</a:t>
            </a:r>
          </a:p>
          <a:p>
            <a:r>
              <a:rPr lang="tr-TR" b="1" dirty="0" smtClean="0"/>
              <a:t>12. </a:t>
            </a:r>
            <a:r>
              <a:rPr lang="tr-TR" dirty="0" smtClean="0"/>
              <a:t>İşlemleri tekrar belirleme</a:t>
            </a:r>
          </a:p>
          <a:p>
            <a:r>
              <a:rPr lang="tr-TR" b="1" dirty="0" smtClean="0"/>
              <a:t>13.</a:t>
            </a:r>
            <a:r>
              <a:rPr lang="tr-TR" dirty="0" smtClean="0"/>
              <a:t> Bitir</a:t>
            </a:r>
          </a:p>
          <a:p>
            <a:endParaRPr lang="tr-T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2780928"/>
            <a:ext cx="8229600" cy="1143000"/>
          </a:xfrm>
        </p:spPr>
        <p:txBody>
          <a:bodyPr>
            <a:normAutofit fontScale="90000"/>
          </a:bodyPr>
          <a:lstStyle/>
          <a:p>
            <a:pPr algn="ctr"/>
            <a:r>
              <a:rPr lang="tr-TR" dirty="0" smtClean="0"/>
              <a:t>Avrupa’ da Yaygın Olan Program Geliştirme Modelleri</a:t>
            </a:r>
            <a:endParaRPr lang="tr-TR" dirty="0"/>
          </a:p>
        </p:txBody>
      </p:sp>
      <p:sp>
        <p:nvSpPr>
          <p:cNvPr id="3" name="2 İçerik Yer Tutucusu"/>
          <p:cNvSpPr>
            <a:spLocks noGrp="1"/>
          </p:cNvSpPr>
          <p:nvPr>
            <p:ph idx="1"/>
          </p:nvPr>
        </p:nvSpPr>
        <p:spPr/>
        <p:txBody>
          <a:bodyPr/>
          <a:lstStyle/>
          <a:p>
            <a:endParaRPr lang="tr-T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Rasyonel Planlama Modeli</a:t>
            </a:r>
            <a:r>
              <a:rPr lang="tr-TR" dirty="0" smtClean="0"/>
              <a:t>: </a:t>
            </a:r>
            <a:endParaRPr lang="tr-TR" dirty="0"/>
          </a:p>
        </p:txBody>
      </p:sp>
      <p:sp>
        <p:nvSpPr>
          <p:cNvPr id="3" name="2 İçerik Yer Tutucusu"/>
          <p:cNvSpPr>
            <a:spLocks noGrp="1"/>
          </p:cNvSpPr>
          <p:nvPr>
            <p:ph idx="1"/>
          </p:nvPr>
        </p:nvSpPr>
        <p:spPr/>
        <p:txBody>
          <a:bodyPr/>
          <a:lstStyle/>
          <a:p>
            <a:r>
              <a:rPr lang="tr-TR" dirty="0" smtClean="0"/>
              <a:t>White tarafından 1988 yılında Taba – Tyler modelinin ortak yanları ele alınarak </a:t>
            </a:r>
            <a:r>
              <a:rPr lang="tr-TR" b="1" dirty="0" smtClean="0"/>
              <a:t>Rasyonel Planlama modeli</a:t>
            </a:r>
            <a:r>
              <a:rPr lang="tr-TR" dirty="0" smtClean="0"/>
              <a:t> hazırlanmıştır. Genel amaçlar, amaçlar, öğrenme durumları ve değerlendirme öğelerinden oluşmaktadır.</a:t>
            </a:r>
            <a:endParaRPr lang="tr-T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t>Yenilikçi Durumsal Model: </a:t>
            </a:r>
            <a:endParaRPr lang="tr-TR" dirty="0"/>
          </a:p>
        </p:txBody>
      </p:sp>
      <p:sp>
        <p:nvSpPr>
          <p:cNvPr id="3" name="2 İçerik Yer Tutucusu"/>
          <p:cNvSpPr>
            <a:spLocks noGrp="1"/>
          </p:cNvSpPr>
          <p:nvPr>
            <p:ph idx="1"/>
          </p:nvPr>
        </p:nvSpPr>
        <p:spPr/>
        <p:txBody>
          <a:bodyPr>
            <a:normAutofit/>
          </a:bodyPr>
          <a:lstStyle/>
          <a:p>
            <a:r>
              <a:rPr lang="tr-TR" sz="3600" dirty="0" smtClean="0"/>
              <a:t>Skillbeck tarafından 1984 yılında geliştirilmiştir. Durum çözümlenmesi, amaçlar, öğrenme  öğretme ve değerlendirme öğelerinden oluşmaktadır</a:t>
            </a:r>
            <a:endParaRPr lang="tr-TR" sz="36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normAutofit/>
          </a:bodyPr>
          <a:lstStyle/>
          <a:p>
            <a:pPr algn="ctr">
              <a:buNone/>
            </a:pPr>
            <a:r>
              <a:rPr lang="tr-TR" sz="4000" dirty="0" smtClean="0"/>
              <a:t>Gerek Avrupa’ da olsun gerekse Amerika’ da olsun program geliştirme çabaları yeni eğitim tecrübelerinin gelişmesine yol açmıştır.</a:t>
            </a:r>
            <a:endParaRPr lang="tr-TR" sz="40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Süreç Yaklaşımı Modeli:</a:t>
            </a:r>
            <a:r>
              <a:rPr lang="tr-TR" dirty="0" smtClean="0"/>
              <a:t> </a:t>
            </a:r>
            <a:endParaRPr lang="tr-TR" dirty="0"/>
          </a:p>
        </p:txBody>
      </p:sp>
      <p:sp>
        <p:nvSpPr>
          <p:cNvPr id="3" name="2 İçerik Yer Tutucusu"/>
          <p:cNvSpPr>
            <a:spLocks noGrp="1"/>
          </p:cNvSpPr>
          <p:nvPr>
            <p:ph idx="1"/>
          </p:nvPr>
        </p:nvSpPr>
        <p:spPr/>
        <p:txBody>
          <a:bodyPr/>
          <a:lstStyle/>
          <a:p>
            <a:r>
              <a:rPr lang="tr-TR" sz="3600" dirty="0" smtClean="0"/>
              <a:t>1975 yılında Stenhouse tarafından ortaya konulmuştur. İçerik- bağlam, öğrenme durumları, genel amaçlar ve değerlendirme öğelerinden oluşmaktadır.</a:t>
            </a:r>
          </a:p>
          <a:p>
            <a:endParaRPr lang="tr-T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3068960"/>
            <a:ext cx="8229600" cy="1143000"/>
          </a:xfrm>
        </p:spPr>
        <p:txBody>
          <a:bodyPr>
            <a:noAutofit/>
          </a:bodyPr>
          <a:lstStyle/>
          <a:p>
            <a:pPr algn="ctr"/>
            <a:r>
              <a:rPr lang="tr-TR" sz="8800" dirty="0" smtClean="0"/>
              <a:t>ÖRNEK SORULAR </a:t>
            </a:r>
            <a:endParaRPr lang="tr-TR" sz="8800" dirty="0"/>
          </a:p>
        </p:txBody>
      </p:sp>
      <p:sp>
        <p:nvSpPr>
          <p:cNvPr id="3" name="2 İçerik Yer Tutucusu"/>
          <p:cNvSpPr>
            <a:spLocks noGrp="1"/>
          </p:cNvSpPr>
          <p:nvPr>
            <p:ph idx="1"/>
          </p:nvPr>
        </p:nvSpPr>
        <p:spPr>
          <a:xfrm>
            <a:off x="457200" y="5589240"/>
            <a:ext cx="8229600" cy="735360"/>
          </a:xfrm>
        </p:spPr>
        <p:txBody>
          <a:bodyPr/>
          <a:lstStyle/>
          <a:p>
            <a:pPr>
              <a:buNone/>
            </a:pPr>
            <a:endParaRPr lang="tr-T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sz="2000" dirty="0" smtClean="0"/>
              <a:t>Emile Durkheim’ a göre bireyleri içinde bulundukları belirli bir çevreye hazırlamak, toplumun gereksinimlerini karşılamak, toplumu korumak ve geliştirmek, eğitimin işlevleri arasındadır</a:t>
            </a:r>
          </a:p>
          <a:p>
            <a:pPr>
              <a:buNone/>
            </a:pPr>
            <a:r>
              <a:rPr lang="tr-TR" sz="2000" dirty="0" smtClean="0"/>
              <a:t>	</a:t>
            </a:r>
            <a:r>
              <a:rPr lang="tr-TR" sz="2000" b="1" dirty="0" smtClean="0"/>
              <a:t>Bu açıklamaya göre Emile Durkheim’ ın görüşlerini benimseyen bir proğram tasarımında, aşağıdaki temellerden </a:t>
            </a:r>
            <a:r>
              <a:rPr lang="tr-TR" sz="2000" b="1" u="sng" dirty="0" smtClean="0"/>
              <a:t>en çok </a:t>
            </a:r>
            <a:r>
              <a:rPr lang="tr-TR" sz="2000" b="1" dirty="0" smtClean="0"/>
              <a:t>hangisinin etkisini görmek söz konusudur?</a:t>
            </a:r>
          </a:p>
          <a:p>
            <a:pPr marL="457200" indent="-457200">
              <a:buAutoNum type="alphaUcParenR"/>
            </a:pPr>
            <a:r>
              <a:rPr lang="tr-TR" sz="2000" dirty="0" smtClean="0"/>
              <a:t>Bireysel</a:t>
            </a:r>
          </a:p>
          <a:p>
            <a:pPr marL="457200" indent="-457200">
              <a:buAutoNum type="alphaUcParenR"/>
            </a:pPr>
            <a:r>
              <a:rPr lang="tr-TR" sz="2000" dirty="0" smtClean="0"/>
              <a:t>Sosyal</a:t>
            </a:r>
          </a:p>
          <a:p>
            <a:pPr marL="457200" indent="-457200">
              <a:buAutoNum type="alphaUcParenR"/>
            </a:pPr>
            <a:r>
              <a:rPr lang="tr-TR" sz="2000" dirty="0" smtClean="0"/>
              <a:t>Konu</a:t>
            </a:r>
          </a:p>
          <a:p>
            <a:pPr marL="457200" indent="-457200">
              <a:buAutoNum type="alphaUcParenR"/>
            </a:pPr>
            <a:r>
              <a:rPr lang="tr-TR" sz="2000" dirty="0" smtClean="0"/>
              <a:t>Ekonomik</a:t>
            </a:r>
          </a:p>
          <a:p>
            <a:pPr marL="457200" indent="-457200">
              <a:buAutoNum type="alphaUcParenR"/>
            </a:pPr>
            <a:r>
              <a:rPr lang="tr-TR" sz="2000" dirty="0" smtClean="0"/>
              <a:t>Tarih</a:t>
            </a:r>
          </a:p>
          <a:p>
            <a:pPr marL="457200" indent="-457200">
              <a:buAutoNum type="alphaUcParenR"/>
            </a:pPr>
            <a:endParaRPr lang="tr-TR" sz="20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r>
              <a:rPr lang="tr-TR" dirty="0" smtClean="0"/>
              <a:t>Cumhuriyetin ilanından sonra eğitim sistemini yeniden yapılandırmak üzere bazı girişimlerde bulunulmuştur. Bu amaçla Jowh Dewey Türkiye’ e davet edilmiş ve incelemeler yapıp öneride bulunması istenmiştir.</a:t>
            </a:r>
          </a:p>
          <a:p>
            <a:pPr>
              <a:buNone/>
            </a:pPr>
            <a:r>
              <a:rPr lang="tr-TR" dirty="0" smtClean="0"/>
              <a:t>	</a:t>
            </a:r>
            <a:r>
              <a:rPr lang="tr-TR" b="1" dirty="0" smtClean="0"/>
              <a:t>J. Dewey’ nin bu çalışmaları Türk Milli Eğitim Sisteminde hangi gelişmelere öncü olmuştur?</a:t>
            </a:r>
          </a:p>
          <a:p>
            <a:pPr marL="514350" indent="-514350">
              <a:buAutoNum type="alphaUcParenR"/>
            </a:pPr>
            <a:r>
              <a:rPr lang="tr-TR" dirty="0" smtClean="0"/>
              <a:t>Sekiz yıllık öğretim süreci deneme çalışmaları</a:t>
            </a:r>
          </a:p>
          <a:p>
            <a:pPr marL="514350" indent="-514350">
              <a:buAutoNum type="alphaUcParenR"/>
            </a:pPr>
            <a:r>
              <a:rPr lang="tr-TR" dirty="0" smtClean="0"/>
              <a:t>Öğretim Birliği Kanunu’ nun hazırlanmasına</a:t>
            </a:r>
          </a:p>
          <a:p>
            <a:pPr marL="514350" indent="-514350">
              <a:buAutoNum type="alphaUcParenR"/>
            </a:pPr>
            <a:r>
              <a:rPr lang="tr-TR" dirty="0" smtClean="0"/>
              <a:t>Milli Eğitim şuralarının yapılmasına</a:t>
            </a:r>
          </a:p>
          <a:p>
            <a:pPr marL="514350" indent="-514350">
              <a:buAutoNum type="alphaUcParenR"/>
            </a:pPr>
            <a:r>
              <a:rPr lang="tr-TR" dirty="0" smtClean="0"/>
              <a:t>İlköğretim kanununun hazırlanması ve yürütülmesi</a:t>
            </a:r>
          </a:p>
          <a:p>
            <a:pPr marL="514350" indent="-514350">
              <a:buAutoNum type="alphaUcParenR"/>
            </a:pPr>
            <a:r>
              <a:rPr lang="tr-TR" dirty="0" smtClean="0"/>
              <a:t>Köy enstitülerinin kurulmasına ve öğrenci merkezli sitemin yaygınlaşmasına</a:t>
            </a:r>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611560" y="2060848"/>
            <a:ext cx="8229600" cy="4389120"/>
          </a:xfrm>
        </p:spPr>
        <p:txBody>
          <a:bodyPr>
            <a:noAutofit/>
          </a:bodyPr>
          <a:lstStyle/>
          <a:p>
            <a:pPr algn="ctr">
              <a:buNone/>
            </a:pPr>
            <a:r>
              <a:rPr lang="tr-TR" sz="3600" dirty="0" smtClean="0"/>
              <a:t>Bu yaklaşım sonucunda eğitimciler, yeni kavramların verimli ve sağlıklı yönlerini etraflıca gözlemek ve aynı zamanda bu kavramları açıklayabilme imkanı bulmuşlardır.</a:t>
            </a:r>
            <a:endParaRPr lang="tr-TR" sz="36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39552" y="1124744"/>
            <a:ext cx="8229600" cy="1143000"/>
          </a:xfrm>
        </p:spPr>
        <p:txBody>
          <a:bodyPr>
            <a:normAutofit fontScale="90000"/>
          </a:bodyPr>
          <a:lstStyle/>
          <a:p>
            <a:pPr algn="ctr"/>
            <a:r>
              <a:rPr lang="tr-TR" dirty="0" smtClean="0"/>
              <a:t/>
            </a:r>
            <a:br>
              <a:rPr lang="tr-TR" dirty="0" smtClean="0"/>
            </a:br>
            <a:r>
              <a:rPr lang="tr-TR" dirty="0" smtClean="0"/>
              <a:t/>
            </a:r>
            <a:br>
              <a:rPr lang="tr-TR" dirty="0" smtClean="0"/>
            </a:br>
            <a:r>
              <a:rPr lang="tr-TR" dirty="0" smtClean="0"/>
              <a:t/>
            </a:r>
            <a:br>
              <a:rPr lang="tr-TR" dirty="0" smtClean="0"/>
            </a:br>
            <a:r>
              <a:rPr lang="tr-TR" dirty="0" smtClean="0"/>
              <a:t>Bu proğram geliştirme çalışmalarında bulunan kişiler aşağıda verilmiştir.</a:t>
            </a:r>
            <a:endParaRPr lang="tr-TR" dirty="0"/>
          </a:p>
        </p:txBody>
      </p:sp>
      <p:sp>
        <p:nvSpPr>
          <p:cNvPr id="3" name="2 İçerik Yer Tutucusu"/>
          <p:cNvSpPr>
            <a:spLocks noGrp="1"/>
          </p:cNvSpPr>
          <p:nvPr>
            <p:ph idx="1"/>
          </p:nvPr>
        </p:nvSpPr>
        <p:spPr>
          <a:xfrm>
            <a:off x="467544" y="2468880"/>
            <a:ext cx="8229600" cy="4389120"/>
          </a:xfrm>
        </p:spPr>
        <p:txBody>
          <a:bodyPr/>
          <a:lstStyle/>
          <a:p>
            <a:pPr marL="514350" indent="-514350">
              <a:buClr>
                <a:schemeClr val="tx1"/>
              </a:buClr>
              <a:buFont typeface="Arial" pitchFamily="34" charset="0"/>
              <a:buChar char="•"/>
            </a:pPr>
            <a:r>
              <a:rPr lang="tr-TR" dirty="0" smtClean="0"/>
              <a:t>Durkhaim </a:t>
            </a:r>
          </a:p>
          <a:p>
            <a:pPr marL="514350" indent="-514350">
              <a:buClr>
                <a:schemeClr val="tx1"/>
              </a:buClr>
              <a:buFont typeface="Arial" pitchFamily="34" charset="0"/>
              <a:buChar char="•"/>
            </a:pPr>
            <a:r>
              <a:rPr lang="tr-TR" dirty="0" smtClean="0"/>
              <a:t>Rousseau</a:t>
            </a:r>
          </a:p>
          <a:p>
            <a:pPr marL="514350" indent="-514350">
              <a:buClr>
                <a:schemeClr val="tx1"/>
              </a:buClr>
              <a:buFont typeface="Arial" pitchFamily="34" charset="0"/>
              <a:buChar char="•"/>
            </a:pPr>
            <a:r>
              <a:rPr lang="tr-TR" dirty="0" smtClean="0"/>
              <a:t>Petalozzi</a:t>
            </a:r>
          </a:p>
          <a:p>
            <a:pPr marL="514350" indent="-514350">
              <a:buClr>
                <a:schemeClr val="tx1"/>
              </a:buClr>
              <a:buFont typeface="Arial" pitchFamily="34" charset="0"/>
              <a:buChar char="•"/>
            </a:pPr>
            <a:r>
              <a:rPr lang="tr-TR" dirty="0" smtClean="0"/>
              <a:t>Kant</a:t>
            </a:r>
          </a:p>
          <a:p>
            <a:pPr marL="514350" indent="-514350">
              <a:buClr>
                <a:schemeClr val="tx1"/>
              </a:buClr>
              <a:buFont typeface="Arial" pitchFamily="34" charset="0"/>
              <a:buChar char="•"/>
            </a:pPr>
            <a:r>
              <a:rPr lang="tr-TR" dirty="0" smtClean="0"/>
              <a:t>Weber</a:t>
            </a:r>
          </a:p>
          <a:p>
            <a:pPr marL="514350" indent="-514350">
              <a:buClr>
                <a:schemeClr val="tx1"/>
              </a:buClr>
              <a:buFont typeface="Arial" pitchFamily="34" charset="0"/>
              <a:buChar char="•"/>
            </a:pPr>
            <a:r>
              <a:rPr lang="tr-TR" dirty="0" smtClean="0"/>
              <a:t>Froebel </a:t>
            </a:r>
          </a:p>
          <a:p>
            <a:pPr marL="514350" indent="-514350">
              <a:buClr>
                <a:schemeClr val="tx1"/>
              </a:buClr>
              <a:buFont typeface="Arial" pitchFamily="34" charset="0"/>
              <a:buChar char="•"/>
            </a:pPr>
            <a:r>
              <a:rPr lang="tr-TR" dirty="0" smtClean="0"/>
              <a:t>J. Dewey </a:t>
            </a:r>
          </a:p>
          <a:p>
            <a:pPr marL="514350" indent="-514350">
              <a:buClr>
                <a:schemeClr val="tx1"/>
              </a:buClr>
              <a:buFont typeface="Arial" pitchFamily="34" charset="0"/>
              <a:buChar char="•"/>
            </a:pPr>
            <a:r>
              <a:rPr lang="tr-TR" dirty="0" smtClean="0"/>
              <a:t>F. Herbart </a:t>
            </a:r>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Emile DURKHAIM</a:t>
            </a:r>
            <a:endParaRPr lang="tr-TR" dirty="0"/>
          </a:p>
        </p:txBody>
      </p:sp>
      <p:sp>
        <p:nvSpPr>
          <p:cNvPr id="3" name="2 İçerik Yer Tutucusu"/>
          <p:cNvSpPr>
            <a:spLocks noGrp="1"/>
          </p:cNvSpPr>
          <p:nvPr>
            <p:ph idx="1"/>
          </p:nvPr>
        </p:nvSpPr>
        <p:spPr/>
        <p:txBody>
          <a:bodyPr/>
          <a:lstStyle/>
          <a:p>
            <a:pPr>
              <a:buNone/>
            </a:pPr>
            <a:r>
              <a:rPr lang="tr-TR" dirty="0" smtClean="0"/>
              <a:t>Emile Durkhaim, toplumsal bir kurum olarak vurguladığı eğitimi, toplumsallaşma sürecinin kullanımı ile toplumun değer ve anlayışlarının bireylere kazandırılma süreci olarak ele alır. Bu anlayışa göre eğitimin amacı bireyi sosyalleştirmek, işlevsel ve topluma uyumlu hale getirmektir.</a:t>
            </a:r>
          </a:p>
          <a:p>
            <a:pPr>
              <a:buNone/>
            </a:pPr>
            <a:r>
              <a:rPr lang="tr-TR" dirty="0" smtClean="0"/>
              <a:t>Anlaşılan o ki, Durkhaim’ e göre proğram bireyin ihtiyaçlarına değil toplumun ihtiyaçlarına hitap etmelidir. Toplumsal değerlerin aktarılmasında ise ahlak eğitimi önemlidir ve ahlaki değerler değişmez.</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404664"/>
            <a:ext cx="8229600" cy="1143000"/>
          </a:xfrm>
        </p:spPr>
        <p:txBody>
          <a:bodyPr/>
          <a:lstStyle/>
          <a:p>
            <a:r>
              <a:rPr lang="tr-TR" dirty="0" smtClean="0"/>
              <a:t>Jean Jacques Rousseau</a:t>
            </a:r>
            <a:endParaRPr lang="tr-TR" dirty="0"/>
          </a:p>
        </p:txBody>
      </p:sp>
      <p:sp>
        <p:nvSpPr>
          <p:cNvPr id="3" name="2 İçerik Yer Tutucusu"/>
          <p:cNvSpPr>
            <a:spLocks noGrp="1"/>
          </p:cNvSpPr>
          <p:nvPr>
            <p:ph idx="1"/>
          </p:nvPr>
        </p:nvSpPr>
        <p:spPr>
          <a:xfrm>
            <a:off x="467544" y="1628800"/>
            <a:ext cx="8229600" cy="4389120"/>
          </a:xfrm>
        </p:spPr>
        <p:txBody>
          <a:bodyPr/>
          <a:lstStyle/>
          <a:p>
            <a:r>
              <a:rPr lang="tr-TR" dirty="0" smtClean="0"/>
              <a:t>Aydınlanma döneminin hümanist düşünürü Rousseau, eğitimde insanın doğasına, duyulara ve duygulara seslenmeyi önemser. </a:t>
            </a:r>
          </a:p>
          <a:p>
            <a:r>
              <a:rPr lang="tr-TR" dirty="0" smtClean="0"/>
              <a:t>Rousseau’ nun eğitim ile ilgili yazdığı “Emile ve Eğitim Üzerine” isimli kitaplarda bireyin doğuştan getirdiği doğasının korunması gerektiği vurgulanmıştır</a:t>
            </a:r>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Pestalozzi</a:t>
            </a:r>
            <a:endParaRPr lang="tr-TR" dirty="0"/>
          </a:p>
        </p:txBody>
      </p:sp>
      <p:sp>
        <p:nvSpPr>
          <p:cNvPr id="3" name="2 İçerik Yer Tutucusu"/>
          <p:cNvSpPr>
            <a:spLocks noGrp="1"/>
          </p:cNvSpPr>
          <p:nvPr>
            <p:ph idx="1"/>
          </p:nvPr>
        </p:nvSpPr>
        <p:spPr/>
        <p:txBody>
          <a:bodyPr/>
          <a:lstStyle/>
          <a:p>
            <a:r>
              <a:rPr lang="tr-TR" dirty="0" smtClean="0"/>
              <a:t>Aydınlanma dönemiyle belirginleşen bireyselci eğitim, çocuğun güç ve yeteneklerinin doğal ve ahlaki bir şekilde geliştirilmesi gerektiği düşüncesiyle daha da önemli bir noktaya gelmiştir.</a:t>
            </a:r>
          </a:p>
          <a:p>
            <a:r>
              <a:rPr lang="tr-TR" dirty="0" smtClean="0"/>
              <a:t>Bireyin özgürlüğü, yeteneği,katılımı ve verimliliği üzerinde duran Pestalozzi, yoksulluk içinde yyetişen çocukların eğitimi ile ilgilenmiştir.</a:t>
            </a:r>
          </a:p>
          <a:p>
            <a:r>
              <a:rPr lang="tr-TR" dirty="0" smtClean="0"/>
              <a:t>Toplumsal değişimde okulların rolüne vurgu yapması Türkiye’ deki Köy Enstitülerine temel olmuştur.</a:t>
            </a:r>
            <a:endParaRPr lang="tr-T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Kant</a:t>
            </a:r>
            <a:endParaRPr lang="tr-TR" dirty="0"/>
          </a:p>
        </p:txBody>
      </p:sp>
      <p:sp>
        <p:nvSpPr>
          <p:cNvPr id="3" name="2 İçerik Yer Tutucusu"/>
          <p:cNvSpPr>
            <a:spLocks noGrp="1"/>
          </p:cNvSpPr>
          <p:nvPr>
            <p:ph idx="1"/>
          </p:nvPr>
        </p:nvSpPr>
        <p:spPr/>
        <p:txBody>
          <a:bodyPr/>
          <a:lstStyle/>
          <a:p>
            <a:r>
              <a:rPr lang="tr-TR" dirty="0" smtClean="0"/>
              <a:t>Kant, ahlak, eğitim ve bireyin isteklerinin dikkate alınması üzerinde çalışmalar yapmıştır. </a:t>
            </a:r>
          </a:p>
          <a:p>
            <a:r>
              <a:rPr lang="tr-TR" dirty="0" smtClean="0"/>
              <a:t>Kant’ a göre bireyin, insana saygı konusunda güdülenmesini sağlamak önemlidir.</a:t>
            </a:r>
          </a:p>
          <a:p>
            <a:r>
              <a:rPr lang="tr-TR" dirty="0" smtClean="0"/>
              <a:t>Bunun için en iyi ahlak örnekleri sunmak ve bireyin ahlaki konulara doğrudan ilgi duymasını sağlamak önemlidir.</a:t>
            </a:r>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Max Weber</a:t>
            </a:r>
            <a:endParaRPr lang="tr-TR" dirty="0"/>
          </a:p>
        </p:txBody>
      </p:sp>
      <p:sp>
        <p:nvSpPr>
          <p:cNvPr id="3" name="2 İçerik Yer Tutucusu"/>
          <p:cNvSpPr>
            <a:spLocks noGrp="1"/>
          </p:cNvSpPr>
          <p:nvPr>
            <p:ph idx="1"/>
          </p:nvPr>
        </p:nvSpPr>
        <p:spPr/>
        <p:txBody>
          <a:bodyPr/>
          <a:lstStyle/>
          <a:p>
            <a:r>
              <a:rPr lang="tr-TR" dirty="0" smtClean="0"/>
              <a:t>Max Weber, siyaset ve ekonomiye bağladığı eğitim anlayışında, kültürlü insan yerine uzamn insan yetiştirmeye önem vermektedir.</a:t>
            </a:r>
          </a:p>
          <a:p>
            <a:r>
              <a:rPr lang="tr-TR" dirty="0" smtClean="0"/>
              <a:t>Toplum, ekonomik ve siyasi güçler tarafından etkilenip belirlendiği için eğitimde bu güçler tarafından şekilleinir.</a:t>
            </a:r>
          </a:p>
          <a:p>
            <a:r>
              <a:rPr lang="tr-TR" dirty="0" smtClean="0"/>
              <a:t>Weber’ e göre eğitimin temel amacı, bireyi siyasi ve ekonomik mücadeleler için hazırlamaktır.</a:t>
            </a:r>
            <a:endParaRPr lang="tr-T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95</TotalTime>
  <Words>832</Words>
  <Application>Microsoft Office PowerPoint</Application>
  <PresentationFormat>Ekran Gösterisi (4:3)</PresentationFormat>
  <Paragraphs>108</Paragraphs>
  <Slides>23</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23</vt:i4>
      </vt:variant>
    </vt:vector>
  </HeadingPairs>
  <TitlesOfParts>
    <vt:vector size="28" baseType="lpstr">
      <vt:lpstr>Arial</vt:lpstr>
      <vt:lpstr>Calibri</vt:lpstr>
      <vt:lpstr>Constantia</vt:lpstr>
      <vt:lpstr>Wingdings 2</vt:lpstr>
      <vt:lpstr>Akış</vt:lpstr>
      <vt:lpstr>DÜNYADA PROGRAM GELİŞTİRME</vt:lpstr>
      <vt:lpstr>PowerPoint Sunusu</vt:lpstr>
      <vt:lpstr>PowerPoint Sunusu</vt:lpstr>
      <vt:lpstr>   Bu proğram geliştirme çalışmalarında bulunan kişiler aşağıda verilmiştir.</vt:lpstr>
      <vt:lpstr>Emile DURKHAIM</vt:lpstr>
      <vt:lpstr>Jean Jacques Rousseau</vt:lpstr>
      <vt:lpstr>Pestalozzi</vt:lpstr>
      <vt:lpstr>Kant</vt:lpstr>
      <vt:lpstr>Max Weber</vt:lpstr>
      <vt:lpstr>Froebel</vt:lpstr>
      <vt:lpstr>J. Dewey </vt:lpstr>
      <vt:lpstr>PowerPoint Sunusu</vt:lpstr>
      <vt:lpstr>F. Herbart </vt:lpstr>
      <vt:lpstr>Amerika’da Yaygın Olan Program Geliştirme Modelleri</vt:lpstr>
      <vt:lpstr>Tyler Modeli </vt:lpstr>
      <vt:lpstr>Taba–Tyler Modeli</vt:lpstr>
      <vt:lpstr>Avrupa’ da Yaygın Olan Program Geliştirme Modelleri</vt:lpstr>
      <vt:lpstr>Rasyonel Planlama Modeli: </vt:lpstr>
      <vt:lpstr>Yenilikçi Durumsal Model: </vt:lpstr>
      <vt:lpstr>Süreç Yaklaşımı Modeli: </vt:lpstr>
      <vt:lpstr>ÖRNEK SORULAR </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DÜNYADA PROĞRAM GELİŞTİRME</dc:title>
  <dc:creator>A-7</dc:creator>
  <cp:lastModifiedBy>ronaldinho424</cp:lastModifiedBy>
  <cp:revision>13</cp:revision>
  <dcterms:created xsi:type="dcterms:W3CDTF">2011-03-06T23:38:37Z</dcterms:created>
  <dcterms:modified xsi:type="dcterms:W3CDTF">2018-02-14T09:09:21Z</dcterms:modified>
</cp:coreProperties>
</file>