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81" r:id="rId5"/>
    <p:sldId id="280" r:id="rId6"/>
    <p:sldId id="279" r:id="rId7"/>
    <p:sldId id="278" r:id="rId8"/>
    <p:sldId id="277" r:id="rId9"/>
    <p:sldId id="276" r:id="rId10"/>
    <p:sldId id="275" r:id="rId11"/>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3.07.2019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3.07.2019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3.07.2019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3.07.2019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3.07.2019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3.07.2019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3.07.2019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3.07.2019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3.07.2019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3.07.2019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3.07.2019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Mücahedenin</a:t>
            </a:r>
            <a:r>
              <a:rPr lang="tr-TR" b="1" u="sng" dirty="0">
                <a:solidFill>
                  <a:srgbClr val="C00000"/>
                </a:solidFill>
              </a:rPr>
              <a:t> Nazari Esasları</a:t>
            </a: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sz="1400" dirty="0" err="1" smtClean="0"/>
              <a:t>Sûfîler</a:t>
            </a:r>
            <a:r>
              <a:rPr lang="tr-TR" sz="1400" dirty="0" smtClean="0"/>
              <a:t> </a:t>
            </a:r>
            <a:r>
              <a:rPr lang="tr-TR" sz="1400" b="1" dirty="0" smtClean="0"/>
              <a:t>nefsi tanıma üzerinde ısrarla dururlar ve iki sebepten dolayı </a:t>
            </a:r>
            <a:r>
              <a:rPr lang="tr-TR" sz="1400" dirty="0" smtClean="0"/>
              <a:t>tarikatlarının temel şartı sayarlar. </a:t>
            </a:r>
            <a:r>
              <a:rPr lang="tr-TR" sz="1400" b="1" dirty="0" smtClean="0"/>
              <a:t>1. </a:t>
            </a:r>
            <a:r>
              <a:rPr lang="tr-TR" sz="1400" dirty="0" smtClean="0"/>
              <a:t>Nefsi tanımak, insanı onun sıkıntı, istek ve muhalefetlerine vakıf kılar. Böylece insan nefse karşı koymada ve </a:t>
            </a:r>
            <a:r>
              <a:rPr lang="tr-TR" sz="1400" dirty="0" err="1" smtClean="0"/>
              <a:t>mücahedede</a:t>
            </a:r>
            <a:r>
              <a:rPr lang="tr-TR" sz="1400" dirty="0" smtClean="0"/>
              <a:t> başarı için avantaj elde eder. Çünkü düşmanın zayıf noktalarını öğrenen kimsenin mukavemette başarı şansı artar. Hastalık noktalarını ve sebeplerini bilen doktor hastalığı tedavide daha başarılı olur. Nefis hastalıklarında hastalık gözükmeden önce, sebepleri izale etmek hastalığı engeller. Bu açıdan </a:t>
            </a:r>
            <a:r>
              <a:rPr lang="tr-TR" sz="1400" b="1" dirty="0" smtClean="0"/>
              <a:t>marifet-i nefis </a:t>
            </a:r>
            <a:r>
              <a:rPr lang="tr-TR" sz="1400" dirty="0" smtClean="0"/>
              <a:t>tezkiyede en faydalı </a:t>
            </a:r>
            <a:r>
              <a:rPr lang="tr-TR" sz="1400" dirty="0" err="1" smtClean="0"/>
              <a:t>metoddur</a:t>
            </a:r>
            <a:r>
              <a:rPr lang="tr-TR" sz="1400" dirty="0" smtClean="0"/>
              <a:t>. </a:t>
            </a:r>
            <a:r>
              <a:rPr lang="tr-TR" sz="1400" dirty="0" err="1" smtClean="0"/>
              <a:t>Nefsî</a:t>
            </a:r>
            <a:r>
              <a:rPr lang="tr-TR" sz="1400" dirty="0" smtClean="0"/>
              <a:t> hastalıkların giderilmesi veya engellenmesi kul ile Rab arasındaki perdeleri kaldırır. Kulu Rabbe yakınlaştırır. </a:t>
            </a:r>
            <a:r>
              <a:rPr lang="tr-TR" sz="1400" b="1" dirty="0" smtClean="0"/>
              <a:t>2. </a:t>
            </a:r>
            <a:r>
              <a:rPr lang="tr-TR" sz="1400" dirty="0" smtClean="0"/>
              <a:t>Hadis olarak nakledilen «nefsini bilen Rabbini bilir» sözünden anlaşıldığı gibi </a:t>
            </a:r>
            <a:r>
              <a:rPr lang="tr-TR" sz="1400" b="1" dirty="0" smtClean="0"/>
              <a:t>marifet-i </a:t>
            </a:r>
            <a:r>
              <a:rPr lang="tr-TR" sz="1400" b="1" dirty="0" err="1" smtClean="0"/>
              <a:t>nefs</a:t>
            </a:r>
            <a:r>
              <a:rPr lang="tr-TR" sz="1400" dirty="0" smtClean="0"/>
              <a:t>, marifet-i </a:t>
            </a:r>
            <a:r>
              <a:rPr lang="tr-TR" sz="1400" dirty="0" err="1" smtClean="0"/>
              <a:t>ilahiyyeye</a:t>
            </a:r>
            <a:r>
              <a:rPr lang="tr-TR" sz="1400" dirty="0" smtClean="0"/>
              <a:t> götürür. Bu öz iki şekilde yorumlanmıştır: a. İşaret edilen </a:t>
            </a:r>
            <a:r>
              <a:rPr lang="tr-TR" sz="1400" dirty="0" err="1" smtClean="0"/>
              <a:t>marifetullah</a:t>
            </a:r>
            <a:r>
              <a:rPr lang="tr-TR" sz="1400" dirty="0" smtClean="0"/>
              <a:t>, nefsin mahiyetinin zıtlarının tanımaktır. Yani nefsinin muhtaç olduğunu bilen Allah’ın </a:t>
            </a:r>
            <a:r>
              <a:rPr lang="tr-TR" sz="1400" dirty="0" err="1" smtClean="0"/>
              <a:t>ganî</a:t>
            </a:r>
            <a:r>
              <a:rPr lang="tr-TR" sz="1400" dirty="0" smtClean="0"/>
              <a:t> olduğunu, nefsinin zelil olduğunu bilen Allah’ın aziz olduğunu </a:t>
            </a:r>
            <a:r>
              <a:rPr lang="tr-TR" sz="1400" dirty="0" err="1" smtClean="0"/>
              <a:t>vb</a:t>
            </a:r>
            <a:r>
              <a:rPr lang="tr-TR" sz="1400" dirty="0" smtClean="0"/>
              <a:t> bilir. Nefsini fani bilen Rabbini baki bilir. Kısaca nefsinde ubudiyet manası gören, Allah’ta </a:t>
            </a:r>
            <a:r>
              <a:rPr lang="tr-TR" sz="1400" dirty="0" err="1" smtClean="0"/>
              <a:t>rububiyeti</a:t>
            </a:r>
            <a:r>
              <a:rPr lang="tr-TR" sz="1400" dirty="0" smtClean="0"/>
              <a:t> idrak eder. b. İnsan, Allah’ın kendi sureti üzerinde yarattığı ve yeryüzünde halife kıldığı yegane varlıktır. Sureti tanıyan, </a:t>
            </a:r>
            <a:r>
              <a:rPr lang="tr-TR" sz="1400" dirty="0" err="1" smtClean="0"/>
              <a:t>sutetin</a:t>
            </a:r>
            <a:r>
              <a:rPr lang="tr-TR" sz="1400" dirty="0" smtClean="0"/>
              <a:t> sahibini tanımış olur. </a:t>
            </a:r>
          </a:p>
          <a:p>
            <a:pPr algn="just"/>
            <a:r>
              <a:rPr lang="tr-TR" sz="1400" dirty="0" err="1" smtClean="0"/>
              <a:t>Sûfîlere</a:t>
            </a:r>
            <a:r>
              <a:rPr lang="tr-TR" sz="1400" dirty="0" smtClean="0"/>
              <a:t> göre nefis, </a:t>
            </a:r>
            <a:r>
              <a:rPr lang="tr-TR" sz="1400" dirty="0" err="1" smtClean="0"/>
              <a:t>mücahede</a:t>
            </a:r>
            <a:r>
              <a:rPr lang="tr-TR" sz="1400" dirty="0" smtClean="0"/>
              <a:t> edilmesi ve savaşılması gereken en büyük düşmandır. Bunun için </a:t>
            </a:r>
            <a:r>
              <a:rPr lang="tr-TR" sz="1400" dirty="0" err="1" smtClean="0"/>
              <a:t>nefsile</a:t>
            </a:r>
            <a:r>
              <a:rPr lang="tr-TR" sz="1400" dirty="0" smtClean="0"/>
              <a:t> </a:t>
            </a:r>
            <a:r>
              <a:rPr lang="tr-TR" sz="1400" dirty="0" err="1" smtClean="0"/>
              <a:t>cihad</a:t>
            </a:r>
            <a:r>
              <a:rPr lang="tr-TR" sz="1400" dirty="0" smtClean="0"/>
              <a:t> </a:t>
            </a:r>
            <a:r>
              <a:rPr lang="tr-TR" sz="1400" b="1" dirty="0" smtClean="0"/>
              <a:t>aklen ve </a:t>
            </a:r>
            <a:r>
              <a:rPr lang="tr-TR" sz="1400" b="1" dirty="0" err="1" smtClean="0"/>
              <a:t>şer’an</a:t>
            </a:r>
            <a:r>
              <a:rPr lang="tr-TR" sz="1400" dirty="0" smtClean="0"/>
              <a:t> vaciptir. </a:t>
            </a:r>
            <a:r>
              <a:rPr lang="tr-TR" sz="1400" dirty="0" err="1" smtClean="0"/>
              <a:t>Sûfîler</a:t>
            </a:r>
            <a:r>
              <a:rPr lang="tr-TR" sz="1400" dirty="0" smtClean="0"/>
              <a:t> nefsin kötülüğüne dayanan bu nazariye üzerinde geniş bir </a:t>
            </a:r>
            <a:r>
              <a:rPr lang="tr-TR" sz="1400" dirty="0" err="1" smtClean="0"/>
              <a:t>ahlakî</a:t>
            </a:r>
            <a:r>
              <a:rPr lang="tr-TR" sz="1400" dirty="0" smtClean="0"/>
              <a:t> sistem ortaya koymuşlardır. </a:t>
            </a:r>
          </a:p>
          <a:p>
            <a:pPr algn="just"/>
            <a:r>
              <a:rPr lang="tr-TR" sz="1400" dirty="0" smtClean="0"/>
              <a:t>İnsanda iki nokta vardır ki, bunlar kötülüğün kaynağıdır. Birincisi şehvet, ikincisi </a:t>
            </a:r>
            <a:r>
              <a:rPr lang="tr-TR" sz="1400" dirty="0" err="1" smtClean="0"/>
              <a:t>hevâdır</a:t>
            </a:r>
            <a:r>
              <a:rPr lang="tr-TR" sz="1400" dirty="0" smtClean="0"/>
              <a:t>. </a:t>
            </a:r>
            <a:r>
              <a:rPr lang="tr-TR" sz="1400" b="1" dirty="0" smtClean="0"/>
              <a:t>Şehvet</a:t>
            </a:r>
            <a:r>
              <a:rPr lang="tr-TR" sz="1400" dirty="0" smtClean="0"/>
              <a:t> </a:t>
            </a:r>
            <a:r>
              <a:rPr lang="tr-TR" sz="1400" dirty="0" err="1" smtClean="0"/>
              <a:t>sufilerin</a:t>
            </a:r>
            <a:r>
              <a:rPr lang="tr-TR" sz="1400" dirty="0" smtClean="0"/>
              <a:t> genel olarak, bedenin bütün cüzlerine sirayet etmiş ve sürekli olarak amaçlarını gerçekleştirmek isteyen, </a:t>
            </a:r>
            <a:r>
              <a:rPr lang="tr-TR" sz="1400" b="1" dirty="0" smtClean="0"/>
              <a:t>zevk talebi</a:t>
            </a:r>
            <a:r>
              <a:rPr lang="tr-TR" sz="1400" dirty="0" smtClean="0"/>
              <a:t> kuvvetine verdikleri bir isimdir. </a:t>
            </a:r>
            <a:r>
              <a:rPr lang="tr-TR" sz="1400" b="1" dirty="0" err="1" smtClean="0"/>
              <a:t>Heva</a:t>
            </a:r>
            <a:r>
              <a:rPr lang="tr-TR" sz="1400" dirty="0" smtClean="0"/>
              <a:t> ise arzularını gerçekleştirmek için nefis ve davranışlara hükmeden ve aklın zıddı olan </a:t>
            </a:r>
            <a:r>
              <a:rPr lang="tr-TR" sz="1400" dirty="0" err="1" smtClean="0"/>
              <a:t>meyl</a:t>
            </a:r>
            <a:r>
              <a:rPr lang="tr-TR" sz="1400" dirty="0" smtClean="0"/>
              <a:t>-i tabiîdir. İnsan sürekli olarak her birisi kendi tarafına çekmeye çalışan akıl ve </a:t>
            </a:r>
            <a:r>
              <a:rPr lang="tr-TR" sz="1400" dirty="0" err="1" smtClean="0"/>
              <a:t>hevanın</a:t>
            </a:r>
            <a:r>
              <a:rPr lang="tr-TR" sz="1400" dirty="0" smtClean="0"/>
              <a:t> çatışma alanıdır. </a:t>
            </a:r>
            <a:r>
              <a:rPr lang="tr-TR" sz="1400" dirty="0" err="1" smtClean="0"/>
              <a:t>Heva</a:t>
            </a:r>
            <a:r>
              <a:rPr lang="tr-TR" sz="1400" dirty="0" smtClean="0"/>
              <a:t>, hissî zevk ve keyiflere dönük, </a:t>
            </a:r>
            <a:r>
              <a:rPr lang="tr-TR" sz="1400" dirty="0" err="1" smtClean="0"/>
              <a:t>mücerred</a:t>
            </a:r>
            <a:r>
              <a:rPr lang="tr-TR" sz="1400" dirty="0" smtClean="0"/>
              <a:t> istekten daha geneldir. O, bedenin herhangi bir uzvunda zevkini gerçekleştirme eğilimiyle sınırlı kalmaz. Bilakis, kibir ve gösteriş sevgisi saltanat ve kudret sahibi olmak gibi hissî olmayan başka zevklere de yönelik olabilir. Muhakkak ki kul, günah işlemeden şeytan kalbe giremez. Şeytan </a:t>
            </a:r>
            <a:r>
              <a:rPr lang="tr-TR" sz="1400" dirty="0" err="1" smtClean="0"/>
              <a:t>hevayla</a:t>
            </a:r>
            <a:r>
              <a:rPr lang="tr-TR" sz="1400" dirty="0" smtClean="0"/>
              <a:t> sahibini kalbini tahrik eder ki buna </a:t>
            </a:r>
            <a:r>
              <a:rPr lang="tr-TR" sz="1400" b="1" dirty="0" smtClean="0"/>
              <a:t>vesvese</a:t>
            </a:r>
            <a:r>
              <a:rPr lang="tr-TR" sz="1400" dirty="0" smtClean="0"/>
              <a:t> denir. </a:t>
            </a:r>
          </a:p>
          <a:p>
            <a:pPr algn="just"/>
            <a:r>
              <a:rPr lang="tr-TR" sz="1400" b="1" dirty="0" smtClean="0"/>
              <a:t>Manevî </a:t>
            </a:r>
            <a:r>
              <a:rPr lang="tr-TR" sz="1400" b="1" dirty="0" err="1" smtClean="0"/>
              <a:t>Kemâlât</a:t>
            </a:r>
            <a:r>
              <a:rPr lang="tr-TR" sz="1400" b="1" dirty="0" smtClean="0"/>
              <a:t> Metotlarına Dair Bazı Kavramlar:</a:t>
            </a:r>
            <a:r>
              <a:rPr lang="tr-TR" sz="1400" dirty="0" smtClean="0"/>
              <a:t> Çile-Erbain, İtikaf, Riyazet, Zikir…</a:t>
            </a:r>
            <a:endParaRPr lang="tr-TR" sz="1400" b="1" dirty="0"/>
          </a:p>
        </p:txBody>
      </p:sp>
    </p:spTree>
    <p:extLst>
      <p:ext uri="{BB962C8B-B14F-4D97-AF65-F5344CB8AC3E}">
        <p14:creationId xmlns:p14="http://schemas.microsoft.com/office/powerpoint/2010/main" val="2506282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10.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(06.05.2019)</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Tasavvufta Manevî </a:t>
            </a:r>
            <a:r>
              <a:rPr lang="tr-TR" altLang="tr-TR" sz="1400" cap="none" dirty="0" err="1" smtClean="0"/>
              <a:t>Kemâlât</a:t>
            </a:r>
            <a:r>
              <a:rPr lang="tr-TR" altLang="tr-TR" sz="1400" cap="none" dirty="0" smtClean="0"/>
              <a:t> </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Afifi, </a:t>
            </a:r>
            <a:r>
              <a:rPr lang="tr-TR" altLang="tr-TR" sz="1400" b="1"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a:t>
            </a:r>
            <a:r>
              <a:rPr lang="tr-TR" altLang="tr-TR" sz="1400" b="1" i="1" dirty="0" err="1">
                <a:solidFill>
                  <a:srgbClr val="FF0000"/>
                </a:solidFill>
                <a:latin typeface="Calibri" panose="020F0502020204030204" pitchFamily="34" charset="0"/>
                <a:ea typeface="Times New Roman" panose="02020603050405020304" pitchFamily="18" charset="0"/>
                <a:cs typeface="Calibri" panose="020F0502020204030204" pitchFamily="34" charset="0"/>
              </a:rPr>
              <a:t>İslâmda</a:t>
            </a:r>
            <a:r>
              <a:rPr lang="tr-TR" altLang="tr-TR" sz="1400" b="1"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 Manevî Hayat</a:t>
            </a: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İz yay. Çev. Ekrem Demirli/Abdullah </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Kartal</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DİA Maddeleri: Çile, Erbain, İtikaf, İtiyat,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Mücahede</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Müşahede, Riyazet,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Sülûk</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Tasfiye, Zikir,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Zühd</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Haller ve makamlar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Nefisle </a:t>
            </a: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mücahede</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ve aşamaları</a:t>
            </a:r>
          </a:p>
          <a:p>
            <a:pPr marL="342900" indent="-342900" eaLnBrk="0" fontAlgn="base" hangingPunct="0">
              <a:spcBef>
                <a:spcPct val="0"/>
              </a:spcBef>
              <a:spcAft>
                <a:spcPct val="0"/>
              </a:spcAft>
              <a:buAutoNum type="arabicPeriod"/>
              <a:tabLst>
                <a:tab pos="5754688" algn="r"/>
              </a:tabLst>
            </a:pPr>
            <a:r>
              <a:rPr lang="tr-TR" altLang="tr-TR" sz="2400" b="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Nefisle </a:t>
            </a: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mücahedenin</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nazari temelleri</a:t>
            </a: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Haller ve </a:t>
            </a:r>
            <a:r>
              <a:rPr lang="tr-TR" b="1" u="sng" dirty="0" err="1" smtClean="0">
                <a:solidFill>
                  <a:srgbClr val="C00000"/>
                </a:solidFill>
              </a:rPr>
              <a:t>Makâmlar</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sz="1400" b="1" dirty="0" smtClean="0"/>
              <a:t>Haller ve </a:t>
            </a:r>
            <a:r>
              <a:rPr lang="tr-TR" sz="1400" b="1" dirty="0" err="1" smtClean="0"/>
              <a:t>Makâmlar</a:t>
            </a:r>
            <a:r>
              <a:rPr lang="tr-TR" sz="1400" b="1" dirty="0" smtClean="0"/>
              <a:t>:</a:t>
            </a:r>
            <a:r>
              <a:rPr lang="tr-TR" sz="1400" dirty="0" smtClean="0"/>
              <a:t> İslam’da tasavvufî hayat, </a:t>
            </a:r>
            <a:r>
              <a:rPr lang="tr-TR" sz="1400" b="1" dirty="0" smtClean="0"/>
              <a:t>kendi özel </a:t>
            </a:r>
            <a:r>
              <a:rPr lang="tr-TR" sz="1400" b="1" dirty="0" err="1" smtClean="0"/>
              <a:t>metodlarıyla</a:t>
            </a:r>
            <a:r>
              <a:rPr lang="tr-TR" sz="1400" b="1" dirty="0" smtClean="0"/>
              <a:t> </a:t>
            </a:r>
            <a:r>
              <a:rPr lang="tr-TR" sz="1400" b="1" dirty="0" err="1" smtClean="0"/>
              <a:t>mücahede</a:t>
            </a:r>
            <a:r>
              <a:rPr lang="tr-TR" sz="1400" b="1" dirty="0" smtClean="0"/>
              <a:t> ve ibadetlerle </a:t>
            </a:r>
            <a:r>
              <a:rPr lang="tr-TR" sz="1400" dirty="0" err="1" smtClean="0"/>
              <a:t>sülûke</a:t>
            </a:r>
            <a:r>
              <a:rPr lang="tr-TR" sz="1400" dirty="0" smtClean="0"/>
              <a:t> giren fertlerle başlamıştır. </a:t>
            </a:r>
            <a:r>
              <a:rPr lang="tr-TR" sz="1400" dirty="0" err="1" smtClean="0"/>
              <a:t>Sufilerin</a:t>
            </a:r>
            <a:r>
              <a:rPr lang="tr-TR" sz="1400" dirty="0" smtClean="0"/>
              <a:t> 2. asrın sonuna kadar zaviye ve </a:t>
            </a:r>
            <a:r>
              <a:rPr lang="tr-TR" sz="1400" dirty="0" err="1" smtClean="0"/>
              <a:t>ribatlar</a:t>
            </a:r>
            <a:r>
              <a:rPr lang="tr-TR" sz="1400" dirty="0" smtClean="0"/>
              <a:t> içinde </a:t>
            </a:r>
            <a:r>
              <a:rPr lang="tr-TR" sz="1400" b="1" dirty="0" smtClean="0"/>
              <a:t>düzenli bir hayatları olmamıştır</a:t>
            </a:r>
            <a:r>
              <a:rPr lang="tr-TR" sz="1400" dirty="0" smtClean="0"/>
              <a:t>. Fakat süratli bir şekilde aralarında cemaat fikri gelişti ve vaaz halkalarında şeyhlerin etrafında toplanmaya başladılar. Uzun bir süre geçmeden </a:t>
            </a:r>
            <a:r>
              <a:rPr lang="tr-TR" sz="1400" b="1" dirty="0" err="1" smtClean="0"/>
              <a:t>sûfî</a:t>
            </a:r>
            <a:r>
              <a:rPr lang="tr-TR" sz="1400" b="1" dirty="0" smtClean="0"/>
              <a:t> şeyhleri </a:t>
            </a:r>
            <a:r>
              <a:rPr lang="tr-TR" sz="1400" dirty="0" smtClean="0"/>
              <a:t>düzenli cemaatlerin başına geçti. </a:t>
            </a:r>
            <a:r>
              <a:rPr lang="tr-TR" sz="1400" dirty="0" err="1" smtClean="0"/>
              <a:t>Sâlikler</a:t>
            </a:r>
            <a:r>
              <a:rPr lang="tr-TR" sz="1400" dirty="0" smtClean="0"/>
              <a:t>, cemaat öğreti ve edeplerini </a:t>
            </a:r>
            <a:r>
              <a:rPr lang="tr-TR" sz="1400" b="1" dirty="0" smtClean="0"/>
              <a:t>özel bir tarzda </a:t>
            </a:r>
            <a:r>
              <a:rPr lang="tr-TR" sz="1400" dirty="0" err="1" smtClean="0"/>
              <a:t>sûfî</a:t>
            </a:r>
            <a:r>
              <a:rPr lang="tr-TR" sz="1400" dirty="0" smtClean="0"/>
              <a:t> şeyhlerden almaya başladılar. </a:t>
            </a:r>
          </a:p>
          <a:p>
            <a:pPr algn="just"/>
            <a:r>
              <a:rPr lang="tr-TR" sz="1400" b="1" dirty="0" smtClean="0"/>
              <a:t>Tarikatın manalarından birisi</a:t>
            </a:r>
            <a:r>
              <a:rPr lang="tr-TR" sz="1400" dirty="0" smtClean="0"/>
              <a:t>, salikin </a:t>
            </a:r>
            <a:r>
              <a:rPr lang="tr-TR" sz="1400" dirty="0" err="1" smtClean="0"/>
              <a:t>meşâyıhın</a:t>
            </a:r>
            <a:r>
              <a:rPr lang="tr-TR" sz="1400" dirty="0" smtClean="0"/>
              <a:t> büyüklerinden birisine tabi olan tasavvufî cemaatin öngördüğü tarzda yaşamasıdır. </a:t>
            </a:r>
            <a:r>
              <a:rPr lang="tr-TR" sz="1400" b="1" dirty="0" smtClean="0"/>
              <a:t>Bir başka manası da</a:t>
            </a:r>
            <a:r>
              <a:rPr lang="tr-TR" sz="1400" dirty="0" smtClean="0"/>
              <a:t>, bu cemaatlerden birisine ait öğreti, </a:t>
            </a:r>
            <a:r>
              <a:rPr lang="tr-TR" sz="1400" dirty="0" err="1" smtClean="0"/>
              <a:t>adab</a:t>
            </a:r>
            <a:r>
              <a:rPr lang="tr-TR" sz="1400" dirty="0" smtClean="0"/>
              <a:t> ve merasimlerin bütünüdür. </a:t>
            </a:r>
          </a:p>
          <a:p>
            <a:pPr algn="just"/>
            <a:r>
              <a:rPr lang="tr-TR" sz="1400" dirty="0" smtClean="0"/>
              <a:t>Fakat, tarikat kelimesinin </a:t>
            </a:r>
            <a:r>
              <a:rPr lang="tr-TR" sz="1400" b="1" dirty="0" smtClean="0"/>
              <a:t>daha kapsamlı ve </a:t>
            </a:r>
            <a:r>
              <a:rPr lang="tr-TR" sz="1400" b="1" dirty="0" err="1" smtClean="0"/>
              <a:t>umumîlik</a:t>
            </a:r>
            <a:r>
              <a:rPr lang="tr-TR" sz="1400" b="1" dirty="0" smtClean="0"/>
              <a:t> ifade eden başka bir manası </a:t>
            </a:r>
            <a:r>
              <a:rPr lang="tr-TR" sz="1400" dirty="0" smtClean="0"/>
              <a:t>vardır. Hangi şekilde olursa olsun Allah’a doğru </a:t>
            </a:r>
            <a:r>
              <a:rPr lang="tr-TR" sz="1400" dirty="0" err="1" smtClean="0"/>
              <a:t>sülûk</a:t>
            </a:r>
            <a:r>
              <a:rPr lang="tr-TR" sz="1400" dirty="0" smtClean="0"/>
              <a:t> eden kişini yaşadığı ruhî hayata </a:t>
            </a:r>
            <a:r>
              <a:rPr lang="tr-TR" sz="1400" b="1" dirty="0" smtClean="0"/>
              <a:t>tarikat </a:t>
            </a:r>
            <a:r>
              <a:rPr lang="tr-TR" sz="1400" dirty="0" smtClean="0"/>
              <a:t>denir. Bu </a:t>
            </a:r>
            <a:r>
              <a:rPr lang="tr-TR" sz="1400" dirty="0" err="1" smtClean="0"/>
              <a:t>sâlikin</a:t>
            </a:r>
            <a:r>
              <a:rPr lang="tr-TR" sz="1400" dirty="0" smtClean="0"/>
              <a:t> herhangi bir </a:t>
            </a:r>
            <a:r>
              <a:rPr lang="tr-TR" sz="1400" dirty="0" err="1" smtClean="0"/>
              <a:t>sûfî</a:t>
            </a:r>
            <a:r>
              <a:rPr lang="tr-TR" sz="1400" dirty="0" smtClean="0"/>
              <a:t> tarikatına müntesip veya bir şeyhe tabi olup olmaması mühim değildir. Tarikat bu manasıyla </a:t>
            </a:r>
            <a:r>
              <a:rPr lang="tr-TR" sz="1400" b="1" dirty="0" smtClean="0"/>
              <a:t>tam bir </a:t>
            </a:r>
            <a:r>
              <a:rPr lang="tr-TR" sz="1400" b="1" dirty="0" err="1" smtClean="0"/>
              <a:t>ferdîlik</a:t>
            </a:r>
            <a:r>
              <a:rPr lang="tr-TR" sz="1400" b="1" dirty="0" smtClean="0"/>
              <a:t> </a:t>
            </a:r>
            <a:r>
              <a:rPr lang="tr-TR" sz="1400" dirty="0" smtClean="0"/>
              <a:t>ifade eder. </a:t>
            </a:r>
            <a:r>
              <a:rPr lang="tr-TR" sz="1400" dirty="0" err="1" smtClean="0"/>
              <a:t>Sufiler</a:t>
            </a:r>
            <a:r>
              <a:rPr lang="tr-TR" sz="1400" dirty="0" smtClean="0"/>
              <a:t> tarikatın bu manasını ifade etmek üzere ilk dönemlerden itibaren «</a:t>
            </a:r>
            <a:r>
              <a:rPr lang="tr-TR" sz="1400" i="1" dirty="0" smtClean="0"/>
              <a:t>Allah’a giden yollar </a:t>
            </a:r>
            <a:r>
              <a:rPr lang="tr-TR" sz="1400" i="1" dirty="0" err="1" smtClean="0"/>
              <a:t>sâliklerin</a:t>
            </a:r>
            <a:r>
              <a:rPr lang="tr-TR" sz="1400" i="1" dirty="0" smtClean="0"/>
              <a:t> adedi kadardır.</a:t>
            </a:r>
            <a:r>
              <a:rPr lang="tr-TR" sz="1400" dirty="0" smtClean="0"/>
              <a:t>» demişlerdir. Bu manasıyla tarikat </a:t>
            </a:r>
            <a:r>
              <a:rPr lang="tr-TR" sz="1400" dirty="0" err="1" smtClean="0"/>
              <a:t>sûfîlere</a:t>
            </a:r>
            <a:r>
              <a:rPr lang="tr-TR" sz="1400" dirty="0" smtClean="0"/>
              <a:t> göre </a:t>
            </a:r>
            <a:r>
              <a:rPr lang="tr-TR" sz="1400" b="1" dirty="0" smtClean="0"/>
              <a:t>manevî </a:t>
            </a:r>
            <a:r>
              <a:rPr lang="tr-TR" sz="1400" b="1" dirty="0" err="1" smtClean="0"/>
              <a:t>miracdan</a:t>
            </a:r>
            <a:r>
              <a:rPr lang="tr-TR" sz="1400" b="1" dirty="0" smtClean="0"/>
              <a:t> </a:t>
            </a:r>
            <a:r>
              <a:rPr lang="tr-TR" sz="1400" dirty="0" smtClean="0"/>
              <a:t>başka bir şey değildir. Buna </a:t>
            </a:r>
            <a:r>
              <a:rPr lang="tr-TR" sz="1400" b="1" dirty="0" smtClean="0"/>
              <a:t>sefer, </a:t>
            </a:r>
            <a:r>
              <a:rPr lang="tr-TR" sz="1400" b="1" dirty="0" err="1" smtClean="0"/>
              <a:t>sülûk</a:t>
            </a:r>
            <a:r>
              <a:rPr lang="tr-TR" sz="1400" b="1" dirty="0" smtClean="0"/>
              <a:t> ve </a:t>
            </a:r>
            <a:r>
              <a:rPr lang="tr-TR" sz="1400" b="1" dirty="0" err="1" smtClean="0"/>
              <a:t>mirac</a:t>
            </a:r>
            <a:r>
              <a:rPr lang="tr-TR" sz="1400" dirty="0" smtClean="0"/>
              <a:t> demişlerdir. </a:t>
            </a:r>
          </a:p>
          <a:p>
            <a:pPr algn="just"/>
            <a:r>
              <a:rPr lang="tr-TR" sz="1400" dirty="0" smtClean="0"/>
              <a:t>En eski çağlardan itibaren </a:t>
            </a:r>
            <a:r>
              <a:rPr lang="tr-TR" sz="1400" dirty="0" err="1" smtClean="0"/>
              <a:t>sûfîler</a:t>
            </a:r>
            <a:r>
              <a:rPr lang="tr-TR" sz="1400" dirty="0" smtClean="0"/>
              <a:t>, </a:t>
            </a:r>
            <a:r>
              <a:rPr lang="tr-TR" sz="1400" b="1" dirty="0" smtClean="0"/>
              <a:t>psikolojik</a:t>
            </a:r>
            <a:r>
              <a:rPr lang="tr-TR" sz="1400" dirty="0" smtClean="0"/>
              <a:t> durumlarına ve karşılaştıkları </a:t>
            </a:r>
            <a:r>
              <a:rPr lang="tr-TR" sz="1400" b="1" dirty="0" err="1" smtClean="0"/>
              <a:t>rûhî</a:t>
            </a:r>
            <a:r>
              <a:rPr lang="tr-TR" sz="1400" b="1" dirty="0" smtClean="0"/>
              <a:t> </a:t>
            </a:r>
            <a:r>
              <a:rPr lang="tr-TR" sz="1400" dirty="0" smtClean="0"/>
              <a:t>durumlara </a:t>
            </a:r>
            <a:r>
              <a:rPr lang="tr-TR" sz="1400" b="1" dirty="0" smtClean="0"/>
              <a:t>«hâl»</a:t>
            </a:r>
            <a:r>
              <a:rPr lang="tr-TR" sz="1400" dirty="0" smtClean="0"/>
              <a:t> ismini verdikleri gibi, </a:t>
            </a:r>
            <a:r>
              <a:rPr lang="tr-TR" sz="1400" dirty="0" err="1" smtClean="0"/>
              <a:t>sülûkü</a:t>
            </a:r>
            <a:r>
              <a:rPr lang="tr-TR" sz="1400" dirty="0" smtClean="0"/>
              <a:t> de çeşitli merhale ve mertebelere taksim ederek </a:t>
            </a:r>
            <a:r>
              <a:rPr lang="tr-TR" sz="1400" b="1" dirty="0" smtClean="0"/>
              <a:t>«</a:t>
            </a:r>
            <a:r>
              <a:rPr lang="tr-TR" sz="1400" b="1" dirty="0" err="1" smtClean="0"/>
              <a:t>makâm</a:t>
            </a:r>
            <a:r>
              <a:rPr lang="tr-TR" sz="1400" b="1" dirty="0" smtClean="0"/>
              <a:t>»</a:t>
            </a:r>
            <a:r>
              <a:rPr lang="tr-TR" sz="1400" dirty="0" smtClean="0"/>
              <a:t> diye isimlendirmişlerdir. </a:t>
            </a:r>
            <a:r>
              <a:rPr lang="tr-TR" sz="1400" b="1" dirty="0" smtClean="0"/>
              <a:t>Her bir </a:t>
            </a:r>
            <a:r>
              <a:rPr lang="tr-TR" sz="1400" b="1" dirty="0" err="1" smtClean="0"/>
              <a:t>sâlikin</a:t>
            </a:r>
            <a:r>
              <a:rPr lang="tr-TR" sz="1400" b="1" dirty="0" smtClean="0"/>
              <a:t> bu manevî yolculuğunda karşılaştığı durumlar farklıdır ve biriciktir. </a:t>
            </a:r>
            <a:r>
              <a:rPr lang="tr-TR" sz="1400" dirty="0" smtClean="0"/>
              <a:t>Zaten tasavvuf tariflerinin ve tasavvufî kavramların bu kadar çeşitli olmasının başlıca sebebi bu durumdur. </a:t>
            </a:r>
          </a:p>
          <a:p>
            <a:pPr algn="just"/>
            <a:r>
              <a:rPr lang="tr-TR" sz="1400" dirty="0" err="1" smtClean="0"/>
              <a:t>Sûfîlerin</a:t>
            </a:r>
            <a:r>
              <a:rPr lang="tr-TR" sz="1400" dirty="0" smtClean="0"/>
              <a:t> tartışmasız kabul ettikleri gerçek, nefsin </a:t>
            </a:r>
            <a:r>
              <a:rPr lang="tr-TR" sz="1400" b="1" dirty="0" smtClean="0"/>
              <a:t>beşerî sıfatlarından </a:t>
            </a:r>
            <a:r>
              <a:rPr lang="tr-TR" sz="1400" dirty="0" err="1" smtClean="0"/>
              <a:t>fenâ</a:t>
            </a:r>
            <a:r>
              <a:rPr lang="tr-TR" sz="1400" dirty="0" smtClean="0"/>
              <a:t> bulmadıkça ve </a:t>
            </a:r>
            <a:r>
              <a:rPr lang="tr-TR" sz="1400" b="1" dirty="0" smtClean="0"/>
              <a:t>bağlarından</a:t>
            </a:r>
            <a:r>
              <a:rPr lang="tr-TR" sz="1400" dirty="0" smtClean="0"/>
              <a:t> kurtulmadıkça </a:t>
            </a:r>
            <a:r>
              <a:rPr lang="tr-TR" sz="1400" b="1" dirty="0" smtClean="0"/>
              <a:t>Allah’a </a:t>
            </a:r>
            <a:r>
              <a:rPr lang="tr-TR" sz="1400" b="1" dirty="0" err="1" smtClean="0"/>
              <a:t>vâsıl</a:t>
            </a:r>
            <a:r>
              <a:rPr lang="tr-TR" sz="1400" b="1" dirty="0" smtClean="0"/>
              <a:t> </a:t>
            </a:r>
            <a:r>
              <a:rPr lang="tr-TR" sz="1400" dirty="0" smtClean="0"/>
              <a:t>olamayacağıdır. Bu durum ruhî miracın </a:t>
            </a:r>
            <a:r>
              <a:rPr lang="tr-TR" sz="1400" b="1" dirty="0" smtClean="0"/>
              <a:t>nefsi temizleme</a:t>
            </a:r>
            <a:r>
              <a:rPr lang="tr-TR" sz="1400" dirty="0" smtClean="0"/>
              <a:t>, </a:t>
            </a:r>
            <a:r>
              <a:rPr lang="tr-TR" sz="1400" b="1" dirty="0" err="1" smtClean="0"/>
              <a:t>mücahede</a:t>
            </a:r>
            <a:r>
              <a:rPr lang="tr-TR" sz="1400" b="1" dirty="0" smtClean="0"/>
              <a:t> amelleri </a:t>
            </a:r>
            <a:r>
              <a:rPr lang="tr-TR" sz="1400" dirty="0" smtClean="0"/>
              <a:t>ve </a:t>
            </a:r>
            <a:r>
              <a:rPr lang="tr-TR" sz="1400" b="1" dirty="0" smtClean="0"/>
              <a:t>riyazetin</a:t>
            </a:r>
            <a:r>
              <a:rPr lang="tr-TR" sz="1400" dirty="0" smtClean="0"/>
              <a:t> ürünü olduğunu ortaya koymaktadır. Çünkü nefsi, </a:t>
            </a:r>
            <a:r>
              <a:rPr lang="tr-TR" sz="1400" b="1" dirty="0" smtClean="0"/>
              <a:t>amel ve </a:t>
            </a:r>
            <a:r>
              <a:rPr lang="tr-TR" sz="1400" b="1" dirty="0" err="1" smtClean="0"/>
              <a:t>mücahedeyle</a:t>
            </a:r>
            <a:r>
              <a:rPr lang="tr-TR" sz="1400" b="1" dirty="0" smtClean="0"/>
              <a:t> </a:t>
            </a:r>
            <a:r>
              <a:rPr lang="tr-TR" sz="1400" dirty="0" smtClean="0"/>
              <a:t>tasfiye ve temizleme, kesinlikle </a:t>
            </a:r>
            <a:r>
              <a:rPr lang="tr-TR" sz="1400" b="1" dirty="0" smtClean="0"/>
              <a:t>ruhî yükselişte terakki </a:t>
            </a:r>
            <a:r>
              <a:rPr lang="tr-TR" sz="1400" dirty="0" smtClean="0"/>
              <a:t>meydana getirir. Bu manevî yolculuğunda </a:t>
            </a:r>
            <a:r>
              <a:rPr lang="tr-TR" sz="1400" dirty="0" err="1" smtClean="0"/>
              <a:t>sâlik</a:t>
            </a:r>
            <a:r>
              <a:rPr lang="tr-TR" sz="1400" dirty="0" smtClean="0"/>
              <a:t> </a:t>
            </a:r>
            <a:r>
              <a:rPr lang="tr-TR" sz="1400" b="1" dirty="0" err="1" smtClean="0"/>
              <a:t>makâm</a:t>
            </a:r>
            <a:r>
              <a:rPr lang="tr-TR" sz="1400" dirty="0"/>
              <a:t> </a:t>
            </a:r>
            <a:r>
              <a:rPr lang="tr-TR" sz="1400" dirty="0" smtClean="0"/>
              <a:t>denilen «ruhî </a:t>
            </a:r>
            <a:r>
              <a:rPr lang="tr-TR" sz="1400" dirty="0" err="1" smtClean="0"/>
              <a:t>menzil»lerden</a:t>
            </a:r>
            <a:r>
              <a:rPr lang="tr-TR" sz="1400" dirty="0" smtClean="0"/>
              <a:t> geçer. </a:t>
            </a:r>
            <a:r>
              <a:rPr lang="tr-TR" sz="1400" dirty="0" err="1" smtClean="0"/>
              <a:t>Sâlik</a:t>
            </a:r>
            <a:r>
              <a:rPr lang="tr-TR" sz="1400" dirty="0" smtClean="0"/>
              <a:t> </a:t>
            </a:r>
            <a:r>
              <a:rPr lang="tr-TR" sz="1400" b="1" dirty="0" smtClean="0"/>
              <a:t>makamları</a:t>
            </a:r>
            <a:r>
              <a:rPr lang="tr-TR" sz="1400" dirty="0" smtClean="0"/>
              <a:t> geçerken </a:t>
            </a:r>
            <a:r>
              <a:rPr lang="tr-TR" sz="1400" b="1" dirty="0" smtClean="0"/>
              <a:t>birinci aşamada </a:t>
            </a:r>
            <a:r>
              <a:rPr lang="tr-TR" sz="1400" dirty="0" err="1" smtClean="0"/>
              <a:t>mücahede</a:t>
            </a:r>
            <a:r>
              <a:rPr lang="tr-TR" sz="1400" dirty="0" smtClean="0"/>
              <a:t> ve nefis terbiyesinin devirlerini, </a:t>
            </a:r>
            <a:r>
              <a:rPr lang="tr-TR" sz="1400" b="1" dirty="0" smtClean="0"/>
              <a:t>ikinci aşamada </a:t>
            </a:r>
            <a:r>
              <a:rPr lang="tr-TR" sz="1400" dirty="0" smtClean="0"/>
              <a:t>ise ruhî hayatın ve Allah’a yükselişin mertebelerini kat etmeye çalışır. Yani </a:t>
            </a:r>
            <a:r>
              <a:rPr lang="tr-TR" sz="1400" b="1" dirty="0" smtClean="0"/>
              <a:t>makamlarda </a:t>
            </a:r>
            <a:r>
              <a:rPr lang="tr-TR" sz="1400" dirty="0" smtClean="0"/>
              <a:t>birinci aşama </a:t>
            </a:r>
            <a:r>
              <a:rPr lang="tr-TR" sz="1400" b="1" dirty="0" smtClean="0"/>
              <a:t>nefsaniyetten kurtuluş</a:t>
            </a:r>
            <a:r>
              <a:rPr lang="tr-TR" sz="1400" dirty="0" smtClean="0"/>
              <a:t>, ikinci aşama ise </a:t>
            </a:r>
            <a:r>
              <a:rPr lang="tr-TR" sz="1400" b="1" dirty="0" smtClean="0"/>
              <a:t>ruhî-manevî yükseliştir</a:t>
            </a:r>
            <a:r>
              <a:rPr lang="tr-TR" sz="1400" dirty="0" smtClean="0"/>
              <a:t>. </a:t>
            </a:r>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Haller ve </a:t>
            </a:r>
            <a:r>
              <a:rPr lang="tr-TR" b="1" u="sng" dirty="0" err="1">
                <a:solidFill>
                  <a:srgbClr val="C00000"/>
                </a:solidFill>
              </a:rPr>
              <a:t>Makâmlar</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sz="1400" dirty="0" smtClean="0"/>
              <a:t>Bu </a:t>
            </a:r>
            <a:r>
              <a:rPr lang="tr-TR" sz="1400" b="1" dirty="0" smtClean="0"/>
              <a:t>makamların</a:t>
            </a:r>
            <a:r>
              <a:rPr lang="tr-TR" sz="1400" dirty="0" smtClean="0"/>
              <a:t> sayıları ve özellikleri </a:t>
            </a:r>
            <a:r>
              <a:rPr lang="tr-TR" sz="1400" dirty="0" err="1" smtClean="0"/>
              <a:t>sufilere</a:t>
            </a:r>
            <a:r>
              <a:rPr lang="tr-TR" sz="1400" dirty="0" smtClean="0"/>
              <a:t> göre değişmektedir. Fakat </a:t>
            </a:r>
            <a:r>
              <a:rPr lang="tr-TR" sz="1400" b="1" dirty="0" err="1" smtClean="0"/>
              <a:t>tevbeyle</a:t>
            </a:r>
            <a:r>
              <a:rPr lang="tr-TR" sz="1400" dirty="0"/>
              <a:t> </a:t>
            </a:r>
            <a:r>
              <a:rPr lang="tr-TR" sz="1400" dirty="0" smtClean="0"/>
              <a:t>başlar, </a:t>
            </a:r>
            <a:r>
              <a:rPr lang="tr-TR" sz="1400" b="1" dirty="0" err="1" smtClean="0"/>
              <a:t>müşâhede</a:t>
            </a:r>
            <a:r>
              <a:rPr lang="tr-TR" sz="1400" dirty="0" smtClean="0"/>
              <a:t> ile sona erer. </a:t>
            </a:r>
            <a:r>
              <a:rPr lang="tr-TR" sz="1400" b="1" dirty="0" err="1" smtClean="0"/>
              <a:t>Sûfî</a:t>
            </a:r>
            <a:r>
              <a:rPr lang="tr-TR" sz="1400" b="1" dirty="0" smtClean="0"/>
              <a:t>, diğerine yükselmeden bulunduğu makamın gereklerini yerine getirmelidir. </a:t>
            </a:r>
            <a:r>
              <a:rPr lang="tr-TR" sz="1400" dirty="0" smtClean="0"/>
              <a:t>Bu makamlar birbirleriyle irtibatlı olup birbirlerini desteklemektedir. </a:t>
            </a:r>
          </a:p>
          <a:p>
            <a:pPr algn="just"/>
            <a:r>
              <a:rPr lang="tr-TR" sz="1400" dirty="0" err="1" smtClean="0"/>
              <a:t>Sûfîler</a:t>
            </a:r>
            <a:r>
              <a:rPr lang="tr-TR" sz="1400" dirty="0" smtClean="0"/>
              <a:t> </a:t>
            </a:r>
            <a:r>
              <a:rPr lang="tr-TR" sz="1400" b="1" dirty="0" smtClean="0"/>
              <a:t>hallerden</a:t>
            </a:r>
            <a:r>
              <a:rPr lang="tr-TR" sz="1400" dirty="0" smtClean="0"/>
              <a:t> de bahsetmişlerdir. </a:t>
            </a:r>
            <a:r>
              <a:rPr lang="tr-TR" sz="1400" b="1" dirty="0" smtClean="0"/>
              <a:t>Hâl</a:t>
            </a:r>
            <a:r>
              <a:rPr lang="tr-TR" sz="1400" dirty="0" smtClean="0"/>
              <a:t>, </a:t>
            </a:r>
            <a:r>
              <a:rPr lang="tr-TR" sz="1400" dirty="0" err="1" smtClean="0"/>
              <a:t>kabz-bast</a:t>
            </a:r>
            <a:r>
              <a:rPr lang="tr-TR" sz="1400" dirty="0" smtClean="0"/>
              <a:t>, heybet-</a:t>
            </a:r>
            <a:r>
              <a:rPr lang="tr-TR" sz="1400" dirty="0" err="1" smtClean="0"/>
              <a:t>üns</a:t>
            </a:r>
            <a:r>
              <a:rPr lang="tr-TR" sz="1400" dirty="0" smtClean="0"/>
              <a:t>, şevk-</a:t>
            </a:r>
            <a:r>
              <a:rPr lang="tr-TR" sz="1400" dirty="0" err="1" smtClean="0"/>
              <a:t>inziâc</a:t>
            </a:r>
            <a:r>
              <a:rPr lang="tr-TR" sz="1400" dirty="0" smtClean="0"/>
              <a:t>, cem-fark, </a:t>
            </a:r>
            <a:r>
              <a:rPr lang="tr-TR" sz="1400" dirty="0" err="1" smtClean="0"/>
              <a:t>fenâ-bekâ</a:t>
            </a:r>
            <a:r>
              <a:rPr lang="tr-TR" sz="1400" dirty="0" smtClean="0"/>
              <a:t>, </a:t>
            </a:r>
            <a:r>
              <a:rPr lang="tr-TR" sz="1400" dirty="0" err="1" smtClean="0"/>
              <a:t>gaybet</a:t>
            </a:r>
            <a:r>
              <a:rPr lang="tr-TR" sz="1400" dirty="0" smtClean="0"/>
              <a:t>-huzur gibi </a:t>
            </a:r>
            <a:r>
              <a:rPr lang="tr-TR" sz="1400" dirty="0" err="1" smtClean="0"/>
              <a:t>sûfînin</a:t>
            </a:r>
            <a:r>
              <a:rPr lang="tr-TR" sz="1400" dirty="0" smtClean="0"/>
              <a:t> </a:t>
            </a:r>
            <a:r>
              <a:rPr lang="tr-TR" sz="1400" b="1" dirty="0" smtClean="0"/>
              <a:t>manevî miraç makamlarında </a:t>
            </a:r>
            <a:r>
              <a:rPr lang="tr-TR" sz="1400" dirty="0" smtClean="0"/>
              <a:t>müşahede ettiği ruhî tecrübe ve durumlardır. </a:t>
            </a:r>
            <a:r>
              <a:rPr lang="tr-TR" sz="1400" b="1" dirty="0" smtClean="0"/>
              <a:t>Hâlleri</a:t>
            </a:r>
            <a:r>
              <a:rPr lang="tr-TR" sz="1400" dirty="0" smtClean="0"/>
              <a:t> «iradî ve kesbî olan </a:t>
            </a:r>
            <a:r>
              <a:rPr lang="tr-TR" sz="1400" dirty="0" err="1" smtClean="0"/>
              <a:t>makâmların</a:t>
            </a:r>
            <a:r>
              <a:rPr lang="tr-TR" sz="1400" dirty="0" smtClean="0"/>
              <a:t> aksine, </a:t>
            </a:r>
            <a:r>
              <a:rPr lang="tr-TR" sz="1400" dirty="0" err="1" smtClean="0"/>
              <a:t>sûfînin</a:t>
            </a:r>
            <a:r>
              <a:rPr lang="tr-TR" sz="1400" dirty="0" smtClean="0"/>
              <a:t> katkısı olmaksızın </a:t>
            </a:r>
            <a:r>
              <a:rPr lang="tr-TR" sz="1400" b="1" dirty="0" smtClean="0"/>
              <a:t>kalbine </a:t>
            </a:r>
            <a:r>
              <a:rPr lang="tr-TR" sz="1400" b="1" dirty="0" err="1" smtClean="0"/>
              <a:t>vârid</a:t>
            </a:r>
            <a:r>
              <a:rPr lang="tr-TR" sz="1400" b="1" dirty="0" smtClean="0"/>
              <a:t> </a:t>
            </a:r>
            <a:r>
              <a:rPr lang="tr-TR" sz="1400" dirty="0" smtClean="0"/>
              <a:t>olan şeylerdir» diye tarif etmişledir. Bu manada </a:t>
            </a:r>
            <a:r>
              <a:rPr lang="tr-TR" sz="1400" b="1" dirty="0" smtClean="0"/>
              <a:t>makamlar</a:t>
            </a:r>
            <a:r>
              <a:rPr lang="tr-TR" sz="1400" dirty="0" smtClean="0"/>
              <a:t> maddî seferlerin konaklarına, </a:t>
            </a:r>
            <a:r>
              <a:rPr lang="tr-TR" sz="1400" b="1" dirty="0" smtClean="0"/>
              <a:t>hâller</a:t>
            </a:r>
            <a:r>
              <a:rPr lang="tr-TR" sz="1400" dirty="0" smtClean="0"/>
              <a:t> de sefer boyunca karşılaşılan </a:t>
            </a:r>
            <a:r>
              <a:rPr lang="tr-TR" sz="1400" b="1" dirty="0" smtClean="0"/>
              <a:t>sürprizlere ve risklere </a:t>
            </a:r>
            <a:r>
              <a:rPr lang="tr-TR" sz="1400" dirty="0" smtClean="0"/>
              <a:t>benzemektedir. </a:t>
            </a:r>
            <a:r>
              <a:rPr lang="tr-TR" sz="1400" b="1" dirty="0" smtClean="0"/>
              <a:t>Tasavvufî miracın bu basit tasviri, Allah’a doğru her yükselişteki temel fikri yansıtır. </a:t>
            </a:r>
            <a:r>
              <a:rPr lang="tr-TR" sz="1400" dirty="0" err="1" smtClean="0"/>
              <a:t>Sûfî</a:t>
            </a:r>
            <a:r>
              <a:rPr lang="tr-TR" sz="1400" dirty="0" smtClean="0"/>
              <a:t>, </a:t>
            </a:r>
            <a:r>
              <a:rPr lang="tr-TR" sz="1400" dirty="0" err="1" smtClean="0"/>
              <a:t>seyr</a:t>
            </a:r>
            <a:r>
              <a:rPr lang="tr-TR" sz="1400" dirty="0" smtClean="0"/>
              <a:t> ü </a:t>
            </a:r>
            <a:r>
              <a:rPr lang="tr-TR" sz="1400" dirty="0" err="1" smtClean="0"/>
              <a:t>sülûküne</a:t>
            </a:r>
            <a:r>
              <a:rPr lang="tr-TR" sz="1400" dirty="0" smtClean="0"/>
              <a:t> devam ettikçe bir taraftan </a:t>
            </a:r>
            <a:r>
              <a:rPr lang="tr-TR" sz="1400" dirty="0" err="1" smtClean="0"/>
              <a:t>mücâhedesinin</a:t>
            </a:r>
            <a:r>
              <a:rPr lang="tr-TR" sz="1400" dirty="0" smtClean="0"/>
              <a:t> </a:t>
            </a:r>
            <a:r>
              <a:rPr lang="tr-TR" sz="1400" b="1" dirty="0" smtClean="0"/>
              <a:t>meyvelerini (</a:t>
            </a:r>
            <a:r>
              <a:rPr lang="tr-TR" sz="1400" b="1" dirty="0" err="1" smtClean="0"/>
              <a:t>makâm</a:t>
            </a:r>
            <a:r>
              <a:rPr lang="tr-TR" sz="1400" b="1" dirty="0" smtClean="0"/>
              <a:t>)</a:t>
            </a:r>
            <a:r>
              <a:rPr lang="tr-TR" sz="1400" dirty="0" smtClean="0"/>
              <a:t> diğer taraftan da Allah’ın dilediğine lütfettiği </a:t>
            </a:r>
            <a:r>
              <a:rPr lang="tr-TR" sz="1400" b="1" dirty="0" smtClean="0"/>
              <a:t>ihsanlarını</a:t>
            </a:r>
            <a:r>
              <a:rPr lang="tr-TR" sz="1400" dirty="0" smtClean="0"/>
              <a:t> </a:t>
            </a:r>
            <a:r>
              <a:rPr lang="tr-TR" sz="1400" b="1" dirty="0" smtClean="0"/>
              <a:t>(hâller)</a:t>
            </a:r>
            <a:r>
              <a:rPr lang="tr-TR" sz="1400" dirty="0" smtClean="0"/>
              <a:t> müşahede eder. Kalbe </a:t>
            </a:r>
            <a:r>
              <a:rPr lang="tr-TR" sz="1400" b="1" dirty="0" smtClean="0"/>
              <a:t>nur veya parıltılar </a:t>
            </a:r>
            <a:r>
              <a:rPr lang="tr-TR" sz="1400" dirty="0" smtClean="0"/>
              <a:t>şeklinde doğan veya </a:t>
            </a:r>
            <a:r>
              <a:rPr lang="tr-TR" sz="1400" dirty="0" err="1" smtClean="0"/>
              <a:t>ilkâ</a:t>
            </a:r>
            <a:r>
              <a:rPr lang="tr-TR" sz="1400" dirty="0" smtClean="0"/>
              <a:t> edilen bu </a:t>
            </a:r>
            <a:r>
              <a:rPr lang="tr-TR" sz="1400" b="1" dirty="0" smtClean="0"/>
              <a:t>hâlleri</a:t>
            </a:r>
            <a:r>
              <a:rPr lang="tr-TR" sz="1400" dirty="0" smtClean="0"/>
              <a:t> </a:t>
            </a:r>
            <a:r>
              <a:rPr lang="tr-TR" sz="1400" dirty="0" err="1" smtClean="0"/>
              <a:t>sûfî</a:t>
            </a:r>
            <a:r>
              <a:rPr lang="tr-TR" sz="1400" dirty="0" smtClean="0"/>
              <a:t> ne tabir eder ne de izah edebilir. </a:t>
            </a:r>
          </a:p>
          <a:p>
            <a:pPr algn="just"/>
            <a:r>
              <a:rPr lang="tr-TR" sz="1400" b="1" dirty="0" err="1" smtClean="0"/>
              <a:t>Sûfîler</a:t>
            </a:r>
            <a:r>
              <a:rPr lang="tr-TR" sz="1400" b="1" dirty="0" smtClean="0"/>
              <a:t> ruhî miraçlarını anlatırken nefis görüşünü temel kabul etmişlerdir. </a:t>
            </a:r>
            <a:r>
              <a:rPr lang="tr-TR" sz="1400" dirty="0" smtClean="0"/>
              <a:t>Onlara göre </a:t>
            </a:r>
            <a:r>
              <a:rPr lang="tr-TR" sz="1400" b="1" dirty="0" smtClean="0"/>
              <a:t>bu aleme yabancı bir varlık </a:t>
            </a:r>
            <a:r>
              <a:rPr lang="tr-TR" sz="1400" dirty="0" smtClean="0"/>
              <a:t>olan nefis, </a:t>
            </a:r>
            <a:r>
              <a:rPr lang="tr-TR" sz="1400" b="1" dirty="0" smtClean="0"/>
              <a:t>ulvî</a:t>
            </a:r>
            <a:r>
              <a:rPr lang="tr-TR" sz="1400" dirty="0" smtClean="0"/>
              <a:t> bir alemden bu alem </a:t>
            </a:r>
            <a:r>
              <a:rPr lang="tr-TR" sz="1400" b="1" dirty="0" smtClean="0"/>
              <a:t>düşerek</a:t>
            </a:r>
            <a:r>
              <a:rPr lang="tr-TR" sz="1400" dirty="0" smtClean="0"/>
              <a:t>, bedene misafir olarak yerleşmiştir. </a:t>
            </a:r>
            <a:r>
              <a:rPr lang="tr-TR" sz="1400" b="1" dirty="0" smtClean="0"/>
              <a:t>İnsanın bu aleme gelmesi </a:t>
            </a:r>
            <a:r>
              <a:rPr lang="tr-TR" sz="1400" b="1" dirty="0" err="1" smtClean="0"/>
              <a:t>sûfîler</a:t>
            </a:r>
            <a:r>
              <a:rPr lang="tr-TR" sz="1400" b="1" dirty="0" smtClean="0"/>
              <a:t> için </a:t>
            </a:r>
            <a:r>
              <a:rPr lang="tr-TR" sz="1400" b="1" dirty="0" err="1" smtClean="0"/>
              <a:t>kavs</a:t>
            </a:r>
            <a:r>
              <a:rPr lang="tr-TR" sz="1400" b="1" dirty="0" smtClean="0"/>
              <a:t>-i nüzuldür. </a:t>
            </a:r>
            <a:r>
              <a:rPr lang="tr-TR" sz="1400" dirty="0" smtClean="0"/>
              <a:t>İnsanın </a:t>
            </a:r>
            <a:r>
              <a:rPr lang="tr-TR" sz="1400" dirty="0" err="1" smtClean="0"/>
              <a:t>kemâlâtını</a:t>
            </a:r>
            <a:r>
              <a:rPr lang="tr-TR" sz="1400" dirty="0" smtClean="0"/>
              <a:t> tamamlayabilmesi için </a:t>
            </a:r>
            <a:r>
              <a:rPr lang="tr-TR" sz="1400" b="1" dirty="0" smtClean="0"/>
              <a:t>aslî vatanına dönmesi </a:t>
            </a:r>
            <a:r>
              <a:rPr lang="tr-TR" sz="1400" dirty="0" smtClean="0"/>
              <a:t>yani </a:t>
            </a:r>
            <a:r>
              <a:rPr lang="tr-TR" sz="1400" b="1" dirty="0" smtClean="0"/>
              <a:t>Allah’a </a:t>
            </a:r>
            <a:r>
              <a:rPr lang="tr-TR" sz="1400" b="1" dirty="0" err="1" smtClean="0"/>
              <a:t>uruc</a:t>
            </a:r>
            <a:r>
              <a:rPr lang="tr-TR" sz="1400" b="1" dirty="0" smtClean="0"/>
              <a:t> </a:t>
            </a:r>
            <a:r>
              <a:rPr lang="tr-TR" sz="1400" dirty="0" smtClean="0"/>
              <a:t>etmesi gerekmektedir. </a:t>
            </a:r>
            <a:r>
              <a:rPr lang="tr-TR" sz="1400" b="1" dirty="0" smtClean="0"/>
              <a:t>Bu şekilde daireyi tamamlayarak kâmil insan haline gelebilecektir</a:t>
            </a:r>
            <a:r>
              <a:rPr lang="tr-TR" sz="1400" dirty="0" smtClean="0"/>
              <a:t>. </a:t>
            </a:r>
            <a:r>
              <a:rPr lang="tr-TR" sz="1400" dirty="0" err="1" smtClean="0"/>
              <a:t>Sûfîler</a:t>
            </a:r>
            <a:r>
              <a:rPr lang="tr-TR" sz="1400" dirty="0" smtClean="0"/>
              <a:t> Allah’a dönüş yolculuğunda ilk dönemlerden itibaren </a:t>
            </a:r>
            <a:r>
              <a:rPr lang="tr-TR" sz="1400" b="1" dirty="0" smtClean="0"/>
              <a:t>çeşitli tasniflerle </a:t>
            </a:r>
            <a:r>
              <a:rPr lang="tr-TR" sz="1400" dirty="0" smtClean="0"/>
              <a:t>bu yolculuğun aşamalarını </a:t>
            </a:r>
            <a:r>
              <a:rPr lang="tr-TR" sz="1400" b="1" dirty="0" smtClean="0"/>
              <a:t>(</a:t>
            </a:r>
            <a:r>
              <a:rPr lang="tr-TR" sz="1400" b="1" dirty="0" err="1" smtClean="0"/>
              <a:t>makâmlar</a:t>
            </a:r>
            <a:r>
              <a:rPr lang="tr-TR" sz="1400" b="1" dirty="0" smtClean="0"/>
              <a:t>)</a:t>
            </a:r>
            <a:r>
              <a:rPr lang="tr-TR" sz="1400" dirty="0" smtClean="0"/>
              <a:t> anlatmaya çalışmışlardır. Buna göre </a:t>
            </a:r>
            <a:r>
              <a:rPr lang="tr-TR" sz="1400" b="1" dirty="0" smtClean="0"/>
              <a:t>7’li, 10’lu, 40’lı ve 1000’li </a:t>
            </a:r>
            <a:r>
              <a:rPr lang="tr-TR" sz="1400" dirty="0" smtClean="0"/>
              <a:t>tasnifler yapılmıştır. Edebî yönü kuvvetli olan bazı </a:t>
            </a:r>
            <a:r>
              <a:rPr lang="tr-TR" sz="1400" dirty="0" err="1" smtClean="0"/>
              <a:t>sûfîler</a:t>
            </a:r>
            <a:r>
              <a:rPr lang="tr-TR" sz="1400" dirty="0" smtClean="0"/>
              <a:t> de bu manevî yolculuğu </a:t>
            </a:r>
            <a:r>
              <a:rPr lang="tr-TR" sz="1400" b="1" dirty="0" smtClean="0"/>
              <a:t>bir takım sembollerle </a:t>
            </a:r>
            <a:r>
              <a:rPr lang="tr-TR" sz="1400" dirty="0" smtClean="0"/>
              <a:t>anlatma yoluna gitmişlerdir. Bunun en güzel örneği </a:t>
            </a:r>
            <a:r>
              <a:rPr lang="tr-TR" sz="1400" b="1" dirty="0" err="1" smtClean="0"/>
              <a:t>Ferîdüddîn</a:t>
            </a:r>
            <a:r>
              <a:rPr lang="tr-TR" sz="1400" b="1" dirty="0" smtClean="0"/>
              <a:t> </a:t>
            </a:r>
            <a:r>
              <a:rPr lang="tr-TR" sz="1400" b="1" dirty="0" err="1" smtClean="0"/>
              <a:t>Attâr’ın</a:t>
            </a:r>
            <a:r>
              <a:rPr lang="tr-TR" sz="1400" b="1" dirty="0" smtClean="0"/>
              <a:t> </a:t>
            </a:r>
            <a:r>
              <a:rPr lang="tr-TR" sz="1400" dirty="0" smtClean="0"/>
              <a:t>(v. 618/1221) </a:t>
            </a:r>
            <a:r>
              <a:rPr lang="tr-TR" sz="1400" i="1" dirty="0" err="1" smtClean="0"/>
              <a:t>Mantıku’t-Tayr</a:t>
            </a:r>
            <a:r>
              <a:rPr lang="tr-TR" sz="1400" dirty="0"/>
              <a:t> </a:t>
            </a:r>
            <a:r>
              <a:rPr lang="tr-TR" sz="1400" dirty="0" smtClean="0"/>
              <a:t>isimli eserinde anlattığı </a:t>
            </a:r>
            <a:r>
              <a:rPr lang="tr-TR" sz="1400" b="1" dirty="0" smtClean="0"/>
              <a:t>sembolik manevî yolculuktur. </a:t>
            </a:r>
            <a:r>
              <a:rPr lang="tr-TR" sz="1400" dirty="0" smtClean="0"/>
              <a:t>Buna göre kuşlar </a:t>
            </a:r>
            <a:r>
              <a:rPr lang="tr-TR" sz="1400" b="1" dirty="0" smtClean="0"/>
              <a:t>tüyünden</a:t>
            </a:r>
            <a:r>
              <a:rPr lang="tr-TR" sz="1400" dirty="0" smtClean="0"/>
              <a:t> yaratıldıkları kralları </a:t>
            </a:r>
            <a:r>
              <a:rPr lang="tr-TR" sz="1400" b="1" dirty="0" err="1" smtClean="0"/>
              <a:t>Simurg’u</a:t>
            </a:r>
            <a:r>
              <a:rPr lang="tr-TR" sz="1400" dirty="0" smtClean="0"/>
              <a:t> varmak için Çin semasında uzun ve yorucu bir yolculuk yapmışlardır. </a:t>
            </a:r>
            <a:r>
              <a:rPr lang="tr-TR" sz="1400" dirty="0" err="1" smtClean="0"/>
              <a:t>Hüdhüd</a:t>
            </a:r>
            <a:r>
              <a:rPr lang="tr-TR" sz="1400" dirty="0" smtClean="0"/>
              <a:t> </a:t>
            </a:r>
            <a:r>
              <a:rPr lang="tr-TR" sz="1400" dirty="0" err="1" smtClean="0"/>
              <a:t>kuşununu</a:t>
            </a:r>
            <a:r>
              <a:rPr lang="tr-TR" sz="1400" dirty="0" smtClean="0"/>
              <a:t> öncülüğünde «</a:t>
            </a:r>
            <a:r>
              <a:rPr lang="tr-TR" sz="1400" dirty="0" err="1" smtClean="0"/>
              <a:t>taleb</a:t>
            </a:r>
            <a:r>
              <a:rPr lang="tr-TR" sz="1400" dirty="0" smtClean="0"/>
              <a:t>, aşk, istiğna, </a:t>
            </a:r>
            <a:r>
              <a:rPr lang="tr-TR" sz="1400" dirty="0" err="1" smtClean="0"/>
              <a:t>tevhid</a:t>
            </a:r>
            <a:r>
              <a:rPr lang="tr-TR" sz="1400" dirty="0" smtClean="0"/>
              <a:t>, hayret, </a:t>
            </a:r>
            <a:r>
              <a:rPr lang="tr-TR" sz="1400" dirty="0" err="1" smtClean="0"/>
              <a:t>fakr-gınâ</a:t>
            </a:r>
            <a:r>
              <a:rPr lang="tr-TR" sz="1400" dirty="0" smtClean="0"/>
              <a:t>» vadilerini aşarak </a:t>
            </a:r>
            <a:r>
              <a:rPr lang="tr-TR" sz="1400" b="1" dirty="0" err="1" smtClean="0"/>
              <a:t>Simurg’a</a:t>
            </a:r>
            <a:r>
              <a:rPr lang="tr-TR" sz="1400" dirty="0" smtClean="0"/>
              <a:t> ulaşmışlardır. Bu yolculukta sadece </a:t>
            </a:r>
            <a:r>
              <a:rPr lang="tr-TR" sz="1400" b="1" dirty="0" smtClean="0"/>
              <a:t>30 kuş </a:t>
            </a:r>
            <a:r>
              <a:rPr lang="tr-TR" sz="1400" dirty="0" smtClean="0"/>
              <a:t>başarılı olur. </a:t>
            </a:r>
            <a:r>
              <a:rPr lang="tr-TR" sz="1400" b="1" dirty="0" smtClean="0"/>
              <a:t>Kuşlar beşerî nefislerdir</a:t>
            </a:r>
            <a:r>
              <a:rPr lang="tr-TR" sz="1400" dirty="0" smtClean="0"/>
              <a:t>. </a:t>
            </a:r>
            <a:r>
              <a:rPr lang="tr-TR" sz="1400" dirty="0" err="1" smtClean="0"/>
              <a:t>Simurg</a:t>
            </a:r>
            <a:r>
              <a:rPr lang="tr-TR" sz="1400" dirty="0" smtClean="0"/>
              <a:t> </a:t>
            </a:r>
            <a:r>
              <a:rPr lang="tr-TR" sz="1400" b="1" dirty="0" smtClean="0"/>
              <a:t>Hak’tır</a:t>
            </a:r>
            <a:r>
              <a:rPr lang="tr-TR" sz="1400" dirty="0" smtClean="0"/>
              <a:t>; </a:t>
            </a:r>
            <a:r>
              <a:rPr lang="tr-TR" sz="1400" b="1" dirty="0" smtClean="0"/>
              <a:t>vadiler</a:t>
            </a:r>
            <a:r>
              <a:rPr lang="tr-TR" sz="1400" dirty="0" smtClean="0"/>
              <a:t> ise </a:t>
            </a:r>
            <a:r>
              <a:rPr lang="tr-TR" sz="1400" dirty="0" err="1" smtClean="0"/>
              <a:t>sûfî</a:t>
            </a:r>
            <a:r>
              <a:rPr lang="tr-TR" sz="1400" dirty="0" smtClean="0"/>
              <a:t> yolunun </a:t>
            </a:r>
            <a:r>
              <a:rPr lang="tr-TR" sz="1400" b="1" dirty="0" smtClean="0"/>
              <a:t>makamlarıdır.</a:t>
            </a:r>
            <a:r>
              <a:rPr lang="tr-TR" sz="1400" dirty="0" smtClean="0"/>
              <a:t> Kuşlar </a:t>
            </a:r>
            <a:r>
              <a:rPr lang="tr-TR" sz="1400" b="1" dirty="0" smtClean="0"/>
              <a:t>hissî vadiler veya maddî bir yerden </a:t>
            </a:r>
            <a:r>
              <a:rPr lang="tr-TR" sz="1400" dirty="0" smtClean="0"/>
              <a:t>geçmediler, bilakis yolculukları, </a:t>
            </a:r>
            <a:r>
              <a:rPr lang="tr-TR" sz="1400" b="1" dirty="0" smtClean="0"/>
              <a:t>manevî vadilerde </a:t>
            </a:r>
            <a:r>
              <a:rPr lang="tr-TR" sz="1400" dirty="0" smtClean="0"/>
              <a:t>gerçekleşen «</a:t>
            </a:r>
            <a:r>
              <a:rPr lang="tr-TR" sz="1400" b="1" dirty="0" err="1" smtClean="0"/>
              <a:t>bâtınî</a:t>
            </a:r>
            <a:r>
              <a:rPr lang="tr-TR" sz="1400" b="1" dirty="0" smtClean="0"/>
              <a:t> </a:t>
            </a:r>
            <a:r>
              <a:rPr lang="tr-TR" sz="1400" b="1" dirty="0" err="1" smtClean="0"/>
              <a:t>sefer»den</a:t>
            </a:r>
            <a:r>
              <a:rPr lang="tr-TR" sz="1400" dirty="0" smtClean="0"/>
              <a:t> ibaretti. </a:t>
            </a:r>
            <a:r>
              <a:rPr lang="tr-TR" sz="1400" b="1" dirty="0" smtClean="0"/>
              <a:t>Bu yolculuklarında nefsin garip ve enteresan hallerini karanlık ve nurunu, bu dünyaya ve Allah sevgisine taalluk eden durumlarını müşahede ettiler. </a:t>
            </a:r>
            <a:r>
              <a:rPr lang="tr-TR" sz="1400" dirty="0" smtClean="0"/>
              <a:t>Son vadiye ulaştıklarında, saflaşıp temizlendikleri için </a:t>
            </a:r>
            <a:r>
              <a:rPr lang="tr-TR" sz="1400" b="1" dirty="0" smtClean="0"/>
              <a:t>perdeler kalktı. </a:t>
            </a:r>
            <a:r>
              <a:rPr lang="tr-TR" sz="1400" dirty="0" smtClean="0"/>
              <a:t>Tasavvufî </a:t>
            </a:r>
            <a:r>
              <a:rPr lang="tr-TR" sz="1400" dirty="0" err="1" smtClean="0"/>
              <a:t>mirâcın</a:t>
            </a:r>
            <a:r>
              <a:rPr lang="tr-TR" sz="1400" dirty="0" smtClean="0"/>
              <a:t> bu çok güzel şiirsel tasviri, ilk </a:t>
            </a:r>
            <a:r>
              <a:rPr lang="tr-TR" sz="1400" dirty="0" err="1" smtClean="0"/>
              <a:t>sûfîlerin</a:t>
            </a:r>
            <a:r>
              <a:rPr lang="tr-TR" sz="1400" dirty="0" smtClean="0"/>
              <a:t> tarikatın </a:t>
            </a:r>
            <a:r>
              <a:rPr lang="tr-TR" sz="1400" b="1" dirty="0" err="1" smtClean="0"/>
              <a:t>makâm</a:t>
            </a:r>
            <a:r>
              <a:rPr lang="tr-TR" sz="1400" b="1" dirty="0" smtClean="0"/>
              <a:t> ve hâllerini</a:t>
            </a:r>
            <a:r>
              <a:rPr lang="tr-TR" sz="1400" dirty="0" smtClean="0"/>
              <a:t> tasvirlerinden pek farklı değildir. </a:t>
            </a:r>
          </a:p>
          <a:p>
            <a:pPr algn="just"/>
            <a:endParaRPr lang="tr-TR" sz="1400" dirty="0"/>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Nefisle </a:t>
            </a:r>
            <a:r>
              <a:rPr lang="tr-TR" b="1" u="sng" dirty="0" err="1" smtClean="0">
                <a:solidFill>
                  <a:srgbClr val="C00000"/>
                </a:solidFill>
              </a:rPr>
              <a:t>Mücahede</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dirty="0" smtClean="0"/>
              <a:t>Bazı </a:t>
            </a:r>
            <a:r>
              <a:rPr lang="tr-TR" sz="1400" dirty="0" err="1" smtClean="0"/>
              <a:t>sûfîler</a:t>
            </a:r>
            <a:r>
              <a:rPr lang="tr-TR" sz="1400" dirty="0" smtClean="0"/>
              <a:t> </a:t>
            </a:r>
            <a:r>
              <a:rPr lang="tr-TR" sz="1400" b="1" dirty="0" smtClean="0"/>
              <a:t>ruhî miracı</a:t>
            </a:r>
            <a:r>
              <a:rPr lang="tr-TR" sz="1400" dirty="0" smtClean="0"/>
              <a:t> Hz. </a:t>
            </a:r>
            <a:r>
              <a:rPr lang="tr-TR" sz="1400" b="1" dirty="0" smtClean="0"/>
              <a:t>Peygamber’in miracına </a:t>
            </a:r>
            <a:r>
              <a:rPr lang="tr-TR" sz="1400" dirty="0" smtClean="0"/>
              <a:t>benzer bir tarzda tasvir etmişlerdir. Bunlardan biri </a:t>
            </a:r>
            <a:r>
              <a:rPr lang="tr-TR" sz="1400" b="1" dirty="0" err="1" smtClean="0"/>
              <a:t>İbnü’l</a:t>
            </a:r>
            <a:r>
              <a:rPr lang="tr-TR" sz="1400" b="1" dirty="0" smtClean="0"/>
              <a:t>-Arabî’dir</a:t>
            </a:r>
            <a:r>
              <a:rPr lang="tr-TR" sz="1400" dirty="0" smtClean="0"/>
              <a:t> (v. 638/1240). </a:t>
            </a:r>
            <a:r>
              <a:rPr lang="tr-TR" sz="1400" b="1" i="1" dirty="0" smtClean="0"/>
              <a:t>El-</a:t>
            </a:r>
            <a:r>
              <a:rPr lang="tr-TR" sz="1400" b="1" i="1" dirty="0" err="1" smtClean="0"/>
              <a:t>İsrâ</a:t>
            </a:r>
            <a:r>
              <a:rPr lang="tr-TR" sz="1400" b="1" i="1" dirty="0" smtClean="0"/>
              <a:t> ilâ </a:t>
            </a:r>
            <a:r>
              <a:rPr lang="tr-TR" sz="1400" b="1" i="1" dirty="0" err="1" smtClean="0"/>
              <a:t>Makâmi’l-Esrâ</a:t>
            </a:r>
            <a:r>
              <a:rPr lang="tr-TR" sz="1400" b="1" dirty="0" smtClean="0"/>
              <a:t> </a:t>
            </a:r>
            <a:r>
              <a:rPr lang="tr-TR" sz="1400" dirty="0" smtClean="0"/>
              <a:t>isimli eserinde Hz. Peygamber’in </a:t>
            </a:r>
            <a:r>
              <a:rPr lang="tr-TR" sz="1400" dirty="0" err="1" smtClean="0"/>
              <a:t>miracda</a:t>
            </a:r>
            <a:r>
              <a:rPr lang="tr-TR" sz="1400" dirty="0" smtClean="0"/>
              <a:t> karşılaştığı şeyleri </a:t>
            </a:r>
            <a:r>
              <a:rPr lang="tr-TR" sz="1400" b="1" dirty="0" smtClean="0"/>
              <a:t>sembolize ederek </a:t>
            </a:r>
            <a:r>
              <a:rPr lang="tr-TR" sz="1400" dirty="0" smtClean="0"/>
              <a:t>salikin de manevî miracında buna benzer aşamalar geçirdiğini söylemiştir. </a:t>
            </a:r>
            <a:r>
              <a:rPr lang="tr-TR" sz="1400" b="1" dirty="0" smtClean="0"/>
              <a:t>Ona göre </a:t>
            </a:r>
            <a:r>
              <a:rPr lang="tr-TR" sz="1400" b="1" dirty="0" err="1" smtClean="0"/>
              <a:t>sûfîler</a:t>
            </a:r>
            <a:r>
              <a:rPr lang="tr-TR" sz="1400" b="1" dirty="0" smtClean="0"/>
              <a:t> Hz. Peygamber’in </a:t>
            </a:r>
            <a:r>
              <a:rPr lang="tr-TR" sz="1400" b="1" dirty="0" err="1" smtClean="0"/>
              <a:t>sünnetien</a:t>
            </a:r>
            <a:r>
              <a:rPr lang="tr-TR" sz="1400" b="1" dirty="0" smtClean="0"/>
              <a:t> tam manasıyla tabi oldukları için onun varisleri hükmündedirler. </a:t>
            </a:r>
            <a:r>
              <a:rPr lang="tr-TR" sz="1400" dirty="0" smtClean="0"/>
              <a:t>Dolayısıyla Hz. Peygamber’in miracını </a:t>
            </a:r>
            <a:r>
              <a:rPr lang="tr-TR" sz="1400" dirty="0" err="1" smtClean="0"/>
              <a:t>sûfîler</a:t>
            </a:r>
            <a:r>
              <a:rPr lang="tr-TR" sz="1400" dirty="0" smtClean="0"/>
              <a:t> kendi manevî yolcuklarında </a:t>
            </a:r>
            <a:r>
              <a:rPr lang="tr-TR" sz="1400" b="1" dirty="0" smtClean="0"/>
              <a:t>tevarüs</a:t>
            </a:r>
            <a:r>
              <a:rPr lang="tr-TR" sz="1400" dirty="0" smtClean="0"/>
              <a:t> etmişlerdir. Bu miraç dış alemde olmayıp </a:t>
            </a:r>
            <a:r>
              <a:rPr lang="tr-TR" sz="1400" b="1" dirty="0" smtClean="0"/>
              <a:t>içte, ruhta </a:t>
            </a:r>
            <a:r>
              <a:rPr lang="tr-TR" sz="1400" dirty="0" smtClean="0"/>
              <a:t>gerçekleşen </a:t>
            </a:r>
            <a:r>
              <a:rPr lang="tr-TR" sz="1400" b="1" dirty="0" smtClean="0"/>
              <a:t>manevî bir miraçtır</a:t>
            </a:r>
            <a:r>
              <a:rPr lang="tr-TR" sz="1400" dirty="0" smtClean="0"/>
              <a:t>. Ona </a:t>
            </a:r>
            <a:r>
              <a:rPr lang="tr-TR" sz="1400" dirty="0" err="1" smtClean="0"/>
              <a:t>röre</a:t>
            </a:r>
            <a:r>
              <a:rPr lang="tr-TR" sz="1400" dirty="0" smtClean="0"/>
              <a:t> </a:t>
            </a:r>
            <a:r>
              <a:rPr lang="tr-TR" sz="1400" b="1" dirty="0" err="1" smtClean="0"/>
              <a:t>Burâk</a:t>
            </a:r>
            <a:r>
              <a:rPr lang="tr-TR" sz="1400" dirty="0" smtClean="0"/>
              <a:t> ilahî aşkı, </a:t>
            </a:r>
            <a:r>
              <a:rPr lang="tr-TR" sz="1400" b="1" dirty="0" err="1" smtClean="0"/>
              <a:t>Mescid</a:t>
            </a:r>
            <a:r>
              <a:rPr lang="tr-TR" sz="1400" b="1" dirty="0" smtClean="0"/>
              <a:t>-i Aksa </a:t>
            </a:r>
            <a:r>
              <a:rPr lang="tr-TR" sz="1400" dirty="0" smtClean="0"/>
              <a:t>nur ve Hakk’ı, </a:t>
            </a:r>
            <a:r>
              <a:rPr lang="tr-TR" sz="1400" b="1" dirty="0" err="1" smtClean="0"/>
              <a:t>Mescid</a:t>
            </a:r>
            <a:r>
              <a:rPr lang="tr-TR" sz="1400" b="1" dirty="0" smtClean="0"/>
              <a:t>-i </a:t>
            </a:r>
            <a:r>
              <a:rPr lang="tr-TR" sz="1400" b="1" dirty="0" err="1" smtClean="0"/>
              <a:t>Aksâ’da</a:t>
            </a:r>
            <a:r>
              <a:rPr lang="tr-TR" sz="1400" b="1" dirty="0" smtClean="0"/>
              <a:t> peygamberlerin durduğu duvar </a:t>
            </a:r>
            <a:r>
              <a:rPr lang="tr-TR" sz="1400" dirty="0" smtClean="0"/>
              <a:t>kalbin </a:t>
            </a:r>
            <a:r>
              <a:rPr lang="tr-TR" sz="1400" dirty="0" err="1" smtClean="0"/>
              <a:t>safasını</a:t>
            </a:r>
            <a:r>
              <a:rPr lang="tr-TR" sz="1400" dirty="0" smtClean="0"/>
              <a:t>, </a:t>
            </a:r>
            <a:r>
              <a:rPr lang="tr-TR" sz="1400" b="1" dirty="0" smtClean="0"/>
              <a:t>süt</a:t>
            </a:r>
            <a:r>
              <a:rPr lang="tr-TR" sz="1400" dirty="0" smtClean="0"/>
              <a:t> </a:t>
            </a:r>
            <a:r>
              <a:rPr lang="tr-TR" sz="1400" dirty="0" err="1" smtClean="0"/>
              <a:t>zevkî</a:t>
            </a:r>
            <a:r>
              <a:rPr lang="tr-TR" sz="1400" dirty="0" smtClean="0"/>
              <a:t> ilmi (</a:t>
            </a:r>
            <a:r>
              <a:rPr lang="tr-TR" sz="1400" dirty="0" err="1" smtClean="0"/>
              <a:t>keşf</a:t>
            </a:r>
            <a:r>
              <a:rPr lang="tr-TR" sz="1400" dirty="0" smtClean="0"/>
              <a:t> ve ilham),  </a:t>
            </a:r>
            <a:r>
              <a:rPr lang="tr-TR" sz="1400" b="1" dirty="0" smtClean="0"/>
              <a:t>gök kapılarından girmek </a:t>
            </a:r>
            <a:r>
              <a:rPr lang="tr-TR" sz="1400" dirty="0" smtClean="0"/>
              <a:t>nefisle </a:t>
            </a:r>
            <a:r>
              <a:rPr lang="tr-TR" sz="1400" dirty="0" err="1" smtClean="0"/>
              <a:t>mücahedeyi</a:t>
            </a:r>
            <a:r>
              <a:rPr lang="tr-TR" sz="1400" dirty="0" smtClean="0"/>
              <a:t>, </a:t>
            </a:r>
            <a:r>
              <a:rPr lang="tr-TR" sz="1400" b="1" dirty="0" err="1" smtClean="0"/>
              <a:t>müntehâ</a:t>
            </a:r>
            <a:r>
              <a:rPr lang="tr-TR" sz="1400" b="1" dirty="0" smtClean="0"/>
              <a:t> ağacı </a:t>
            </a:r>
            <a:r>
              <a:rPr lang="tr-TR" sz="1400" dirty="0" smtClean="0"/>
              <a:t>imanı, </a:t>
            </a:r>
            <a:r>
              <a:rPr lang="tr-TR" sz="1400" b="1" dirty="0" smtClean="0"/>
              <a:t>ateş</a:t>
            </a:r>
            <a:r>
              <a:rPr lang="tr-TR" sz="1400" dirty="0" smtClean="0"/>
              <a:t> ise şehveti </a:t>
            </a:r>
            <a:r>
              <a:rPr lang="tr-TR" sz="1400" b="1" dirty="0" smtClean="0"/>
              <a:t>sembolize eder</a:t>
            </a:r>
            <a:r>
              <a:rPr lang="tr-TR" sz="1400" dirty="0" smtClean="0"/>
              <a:t>. Ayrıca </a:t>
            </a:r>
            <a:r>
              <a:rPr lang="tr-TR" sz="1400" b="1" dirty="0" err="1" smtClean="0"/>
              <a:t>İbnü’l</a:t>
            </a:r>
            <a:r>
              <a:rPr lang="tr-TR" sz="1400" b="1" dirty="0" smtClean="0"/>
              <a:t>-Arabî</a:t>
            </a:r>
            <a:r>
              <a:rPr lang="tr-TR" sz="1400" dirty="0" smtClean="0"/>
              <a:t> </a:t>
            </a:r>
            <a:r>
              <a:rPr lang="tr-TR" sz="1400" i="1" dirty="0" err="1" smtClean="0"/>
              <a:t>Fütuhât</a:t>
            </a:r>
            <a:r>
              <a:rPr lang="tr-TR" sz="1400" dirty="0" smtClean="0"/>
              <a:t> isimli eserinin </a:t>
            </a:r>
            <a:r>
              <a:rPr lang="tr-TR" sz="1400" i="1" dirty="0" err="1" smtClean="0"/>
              <a:t>Kimyâ</a:t>
            </a:r>
            <a:r>
              <a:rPr lang="tr-TR" sz="1400" i="1" dirty="0" smtClean="0"/>
              <a:t>-i Saadet</a:t>
            </a:r>
            <a:r>
              <a:rPr lang="tr-TR" sz="1400" dirty="0" smtClean="0"/>
              <a:t> isimli bölümünde </a:t>
            </a:r>
            <a:r>
              <a:rPr lang="tr-TR" sz="1400" b="1" dirty="0" err="1" smtClean="0"/>
              <a:t>sûfînin</a:t>
            </a:r>
            <a:r>
              <a:rPr lang="tr-TR" sz="1400" b="1" dirty="0" smtClean="0"/>
              <a:t> manevi yolculuğunu </a:t>
            </a:r>
            <a:r>
              <a:rPr lang="tr-TR" sz="1400" dirty="0" smtClean="0"/>
              <a:t>anlatır. Bu babı «</a:t>
            </a:r>
            <a:r>
              <a:rPr lang="tr-TR" sz="1400" b="1" dirty="0" smtClean="0"/>
              <a:t>kimya-ı saadet</a:t>
            </a:r>
            <a:r>
              <a:rPr lang="tr-TR" sz="1400" dirty="0" smtClean="0"/>
              <a:t>» olarak isimlendirmesinin sebebi, psikolojik hayattaki değişimlerin, fizikî alemde, düşük değerdeki unsurların </a:t>
            </a:r>
            <a:r>
              <a:rPr lang="tr-TR" sz="1400" dirty="0" err="1" smtClean="0"/>
              <a:t>ilm</a:t>
            </a:r>
            <a:r>
              <a:rPr lang="tr-TR" sz="1400" dirty="0" smtClean="0"/>
              <a:t>-i simya ile altına dönüştürülmesinden hareketledir. Ona göre </a:t>
            </a:r>
            <a:r>
              <a:rPr lang="tr-TR" sz="1400" b="1" dirty="0" smtClean="0"/>
              <a:t>Kimya-i Saadet</a:t>
            </a:r>
            <a:r>
              <a:rPr lang="tr-TR" sz="1400" dirty="0" smtClean="0"/>
              <a:t> beşerî nefsin unsurlarını </a:t>
            </a:r>
            <a:r>
              <a:rPr lang="tr-TR" sz="1400" b="1" dirty="0" smtClean="0"/>
              <a:t>saf ruhî iksire </a:t>
            </a:r>
            <a:r>
              <a:rPr lang="tr-TR" sz="1400" dirty="0" smtClean="0"/>
              <a:t>dönüştürme çabasının ilmidir. </a:t>
            </a:r>
          </a:p>
          <a:p>
            <a:pPr algn="just"/>
            <a:r>
              <a:rPr lang="tr-TR" sz="1400" b="1" dirty="0" smtClean="0"/>
              <a:t>Nefisle </a:t>
            </a:r>
            <a:r>
              <a:rPr lang="tr-TR" sz="1400" b="1" dirty="0" err="1" smtClean="0"/>
              <a:t>Mücahede</a:t>
            </a:r>
            <a:r>
              <a:rPr lang="tr-TR" sz="1400" b="1" dirty="0" smtClean="0"/>
              <a:t>:</a:t>
            </a:r>
            <a:r>
              <a:rPr lang="tr-TR" sz="1400" dirty="0" smtClean="0"/>
              <a:t> </a:t>
            </a:r>
            <a:r>
              <a:rPr lang="tr-TR" sz="1400" dirty="0" err="1" smtClean="0"/>
              <a:t>Sûfîleri</a:t>
            </a:r>
            <a:r>
              <a:rPr lang="tr-TR" sz="1400" dirty="0" smtClean="0"/>
              <a:t> </a:t>
            </a:r>
            <a:r>
              <a:rPr lang="tr-TR" sz="1400" dirty="0" err="1" smtClean="0"/>
              <a:t>zahidlerden</a:t>
            </a:r>
            <a:r>
              <a:rPr lang="tr-TR" sz="1400" dirty="0" smtClean="0"/>
              <a:t> ayıran en temel unsur onların </a:t>
            </a:r>
            <a:r>
              <a:rPr lang="tr-TR" sz="1400" b="1" dirty="0" err="1" smtClean="0"/>
              <a:t>zühd</a:t>
            </a:r>
            <a:r>
              <a:rPr lang="tr-TR" sz="1400" b="1" dirty="0" smtClean="0"/>
              <a:t>, </a:t>
            </a:r>
            <a:r>
              <a:rPr lang="tr-TR" sz="1400" b="1" dirty="0" err="1" smtClean="0"/>
              <a:t>mücahede</a:t>
            </a:r>
            <a:r>
              <a:rPr lang="tr-TR" sz="1400" b="1" dirty="0"/>
              <a:t> </a:t>
            </a:r>
            <a:r>
              <a:rPr lang="tr-TR" sz="1400" b="1" dirty="0" smtClean="0"/>
              <a:t>ve takva-</a:t>
            </a:r>
            <a:r>
              <a:rPr lang="tr-TR" sz="1400" b="1" dirty="0" err="1" smtClean="0"/>
              <a:t>verâ</a:t>
            </a:r>
            <a:r>
              <a:rPr lang="tr-TR" sz="1400" b="1" dirty="0" smtClean="0"/>
              <a:t> </a:t>
            </a:r>
            <a:r>
              <a:rPr lang="tr-TR" sz="1400" dirty="0" smtClean="0"/>
              <a:t>endeksli bir hayatı yaşamaları sonucunda kendi ruh dünyalarında meydana gelen </a:t>
            </a:r>
            <a:r>
              <a:rPr lang="tr-TR" sz="1400" b="1" dirty="0" smtClean="0"/>
              <a:t>değişim ve dönüşümün farkında</a:t>
            </a:r>
            <a:r>
              <a:rPr lang="tr-TR" sz="1400" dirty="0" smtClean="0"/>
              <a:t> olmaları ve bunlarla ilgili </a:t>
            </a:r>
            <a:r>
              <a:rPr lang="tr-TR" sz="1400" b="1" dirty="0" smtClean="0"/>
              <a:t>konuşmalarıdır</a:t>
            </a:r>
            <a:r>
              <a:rPr lang="tr-TR" sz="1400" dirty="0" smtClean="0"/>
              <a:t>. Dolayısıyla ihlasla manevî </a:t>
            </a:r>
            <a:r>
              <a:rPr lang="tr-TR" sz="1400" dirty="0" err="1" smtClean="0"/>
              <a:t>sülûk</a:t>
            </a:r>
            <a:r>
              <a:rPr lang="tr-TR" sz="1400" dirty="0" smtClean="0"/>
              <a:t> esnasında ve tamamlandığında </a:t>
            </a:r>
            <a:r>
              <a:rPr lang="tr-TR" sz="1400" b="1" dirty="0" err="1" smtClean="0"/>
              <a:t>keşf</a:t>
            </a:r>
            <a:r>
              <a:rPr lang="tr-TR" sz="1400" b="1" dirty="0" smtClean="0"/>
              <a:t> ve ilham </a:t>
            </a:r>
            <a:r>
              <a:rPr lang="tr-TR" sz="1400" dirty="0" smtClean="0"/>
              <a:t>dedikleri özel bir bilgi türünü elde ettiklerini söylüyorlar. Her ne kadar bu tür bilgilerin asıl olmadığını, asıl olanın istikamet olduğunu söyleseler de burada özellikle </a:t>
            </a:r>
            <a:r>
              <a:rPr lang="tr-TR" sz="1400" b="1" dirty="0" smtClean="0"/>
              <a:t>keramete karşı bir tavır </a:t>
            </a:r>
            <a:r>
              <a:rPr lang="tr-TR" sz="1400" dirty="0" smtClean="0"/>
              <a:t>alış söz konusudur. </a:t>
            </a:r>
            <a:r>
              <a:rPr lang="tr-TR" sz="1400" b="1" dirty="0" smtClean="0"/>
              <a:t>İlhama dayalı bilgi kalpte meydana gelen aydınlanma sonucudur. </a:t>
            </a:r>
            <a:r>
              <a:rPr lang="tr-TR" sz="1400" dirty="0" smtClean="0"/>
              <a:t>Bu aydınlanmanın meydana gelmesi için </a:t>
            </a:r>
            <a:r>
              <a:rPr lang="tr-TR" sz="1400" b="1" dirty="0" err="1" smtClean="0"/>
              <a:t>mücadehde</a:t>
            </a:r>
            <a:r>
              <a:rPr lang="tr-TR" sz="1400" b="1" dirty="0" smtClean="0"/>
              <a:t>, tezkiye, tasfiye </a:t>
            </a:r>
            <a:r>
              <a:rPr lang="tr-TR" sz="1400" dirty="0" smtClean="0"/>
              <a:t>gibi özel </a:t>
            </a:r>
            <a:r>
              <a:rPr lang="tr-TR" sz="1400" b="1" dirty="0" smtClean="0"/>
              <a:t>manevî gelişim metotlarının </a:t>
            </a:r>
            <a:r>
              <a:rPr lang="tr-TR" sz="1400" dirty="0" smtClean="0"/>
              <a:t>uygulanması gerektiğini söylüyorlar. </a:t>
            </a:r>
            <a:r>
              <a:rPr lang="tr-TR" sz="1400" b="1" dirty="0" smtClean="0"/>
              <a:t>B. </a:t>
            </a:r>
            <a:r>
              <a:rPr lang="tr-TR" sz="1400" b="1" dirty="0" err="1" smtClean="0"/>
              <a:t>Bistâmî’nin</a:t>
            </a:r>
            <a:r>
              <a:rPr lang="tr-TR" sz="1400" b="1" dirty="0" smtClean="0"/>
              <a:t> </a:t>
            </a:r>
            <a:r>
              <a:rPr lang="tr-TR" sz="1400" dirty="0" smtClean="0"/>
              <a:t>buna yönelik sözleri dikkat çekicidir: «</a:t>
            </a:r>
            <a:r>
              <a:rPr lang="tr-TR" sz="1400" i="1" dirty="0" smtClean="0"/>
              <a:t>On iki sene nefsimin </a:t>
            </a:r>
            <a:r>
              <a:rPr lang="tr-TR" sz="1400" i="1" dirty="0" err="1" smtClean="0"/>
              <a:t>haddadı</a:t>
            </a:r>
            <a:r>
              <a:rPr lang="tr-TR" sz="1400" i="1" dirty="0" smtClean="0"/>
              <a:t> oldum. Beş sene kalbime ayna oldum. Bir sene de ikisi arasında bir şeye bakıyordum. Ortasında bir </a:t>
            </a:r>
            <a:r>
              <a:rPr lang="tr-TR" sz="1400" i="1" dirty="0" err="1" smtClean="0"/>
              <a:t>zünnar</a:t>
            </a:r>
            <a:r>
              <a:rPr lang="tr-TR" sz="1400" i="1" dirty="0" smtClean="0"/>
              <a:t> gördüm. On iki sene bunu kesmek için uğraştım. Sonra baktığımda, bâtınımda bir </a:t>
            </a:r>
            <a:r>
              <a:rPr lang="tr-TR" sz="1400" i="1" dirty="0" err="1" smtClean="0"/>
              <a:t>zünnar</a:t>
            </a:r>
            <a:r>
              <a:rPr lang="tr-TR" sz="1400" i="1" dirty="0" smtClean="0"/>
              <a:t> gördüm. Beş sene de, onu kesmek için uğraştım. Onu nasıl keseceğimi düşündüğümde bana </a:t>
            </a:r>
            <a:r>
              <a:rPr lang="tr-TR" sz="1400" i="1" dirty="0" err="1" smtClean="0"/>
              <a:t>münkeşif</a:t>
            </a:r>
            <a:r>
              <a:rPr lang="tr-TR" sz="1400" i="1" dirty="0" smtClean="0"/>
              <a:t> oldu. İnsanlara baktığımda hepsini ölü gördüm.</a:t>
            </a:r>
            <a:r>
              <a:rPr lang="tr-TR" sz="1400" dirty="0" smtClean="0"/>
              <a:t>»</a:t>
            </a:r>
            <a:endParaRPr lang="tr-TR" sz="1400" b="1" dirty="0"/>
          </a:p>
        </p:txBody>
      </p:sp>
    </p:spTree>
    <p:extLst>
      <p:ext uri="{BB962C8B-B14F-4D97-AF65-F5344CB8AC3E}">
        <p14:creationId xmlns:p14="http://schemas.microsoft.com/office/powerpoint/2010/main" val="218538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Nefisle </a:t>
            </a:r>
            <a:r>
              <a:rPr lang="tr-TR" b="1" u="sng" dirty="0" err="1">
                <a:solidFill>
                  <a:srgbClr val="C00000"/>
                </a:solidFill>
              </a:rPr>
              <a:t>Mücahede</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sz="1400" b="1" dirty="0" err="1" smtClean="0"/>
              <a:t>Mücâhde</a:t>
            </a:r>
            <a:r>
              <a:rPr lang="tr-TR" sz="1400" dirty="0" smtClean="0"/>
              <a:t> </a:t>
            </a:r>
            <a:r>
              <a:rPr lang="tr-TR" sz="1400" dirty="0" err="1" smtClean="0"/>
              <a:t>sûfî</a:t>
            </a:r>
            <a:r>
              <a:rPr lang="tr-TR" sz="1400" dirty="0" smtClean="0"/>
              <a:t> hayatın amelî ya da </a:t>
            </a:r>
            <a:r>
              <a:rPr lang="tr-TR" sz="1400" b="1" dirty="0" smtClean="0"/>
              <a:t>dinî ve ahlâkî </a:t>
            </a:r>
            <a:r>
              <a:rPr lang="tr-TR" sz="1400" dirty="0" smtClean="0"/>
              <a:t>yönüdür. Tasavvuf özü itibariyle, </a:t>
            </a:r>
            <a:r>
              <a:rPr lang="tr-TR" sz="1400" dirty="0" err="1" smtClean="0"/>
              <a:t>sâlikin</a:t>
            </a:r>
            <a:r>
              <a:rPr lang="tr-TR" sz="1400" dirty="0" smtClean="0"/>
              <a:t> </a:t>
            </a:r>
            <a:r>
              <a:rPr lang="tr-TR" sz="1400" b="1" dirty="0" smtClean="0"/>
              <a:t>samimiyet, azim ve kararlılıkla </a:t>
            </a:r>
            <a:r>
              <a:rPr lang="tr-TR" sz="1400" dirty="0" smtClean="0"/>
              <a:t>bağlandığı, dinî ve ahlâkî bir sistemdir. </a:t>
            </a:r>
            <a:r>
              <a:rPr lang="tr-TR" sz="1400" b="1" dirty="0" smtClean="0"/>
              <a:t>Mihverini</a:t>
            </a:r>
            <a:r>
              <a:rPr lang="tr-TR" sz="1400" dirty="0" smtClean="0"/>
              <a:t> benliğin kurban edilmesi ve </a:t>
            </a:r>
            <a:r>
              <a:rPr lang="tr-TR" sz="1400" dirty="0" err="1" smtClean="0"/>
              <a:t>nefsânî</a:t>
            </a:r>
            <a:r>
              <a:rPr lang="tr-TR" sz="1400" dirty="0" smtClean="0"/>
              <a:t> şeyleri Allah yoluna </a:t>
            </a:r>
            <a:r>
              <a:rPr lang="tr-TR" sz="1400" b="1" dirty="0" smtClean="0"/>
              <a:t>fedanın</a:t>
            </a:r>
            <a:r>
              <a:rPr lang="tr-TR" sz="1400" dirty="0" smtClean="0"/>
              <a:t> teşkil ettiği </a:t>
            </a:r>
            <a:r>
              <a:rPr lang="tr-TR" sz="1400" b="1" dirty="0" smtClean="0"/>
              <a:t>bir</a:t>
            </a:r>
            <a:r>
              <a:rPr lang="tr-TR" sz="1400" dirty="0" smtClean="0"/>
              <a:t> </a:t>
            </a:r>
            <a:r>
              <a:rPr lang="tr-TR" sz="1400" b="1" dirty="0" smtClean="0"/>
              <a:t>sistem</a:t>
            </a:r>
            <a:r>
              <a:rPr lang="tr-TR" sz="1400" dirty="0" smtClean="0"/>
              <a:t> olan tasavvuf, </a:t>
            </a:r>
            <a:r>
              <a:rPr lang="tr-TR" sz="1400" b="1" dirty="0" err="1" smtClean="0"/>
              <a:t>nefsânî</a:t>
            </a:r>
            <a:r>
              <a:rPr lang="tr-TR" sz="1400" b="1" dirty="0" smtClean="0"/>
              <a:t> ve dünyevî arzulara karşı bir tavır olduğu için</a:t>
            </a:r>
            <a:r>
              <a:rPr lang="tr-TR" sz="1400" dirty="0" smtClean="0"/>
              <a:t>, </a:t>
            </a:r>
            <a:r>
              <a:rPr lang="tr-TR" sz="1400" b="1" dirty="0" smtClean="0"/>
              <a:t>azîm ve samimiyet sahibi olmayan</a:t>
            </a:r>
            <a:r>
              <a:rPr lang="tr-TR" sz="1400" dirty="0" smtClean="0"/>
              <a:t>, ona tahammül edemez. Tasavvufun ahlak sistemi, </a:t>
            </a:r>
            <a:r>
              <a:rPr lang="tr-TR" sz="1400" b="1" dirty="0" smtClean="0"/>
              <a:t>kendisine fedakarlığı ilham eden Allah’a </a:t>
            </a:r>
            <a:r>
              <a:rPr lang="tr-TR" sz="1400" dirty="0" smtClean="0"/>
              <a:t>ibadet etme duygusuyla kaim olduğu için, diğer ahlak sistemlerinde ayrışarak sahasının </a:t>
            </a:r>
            <a:r>
              <a:rPr lang="tr-TR" sz="1400" b="1" dirty="0" err="1" smtClean="0"/>
              <a:t>ferîdi</a:t>
            </a:r>
            <a:r>
              <a:rPr lang="tr-TR" sz="1400" dirty="0" smtClean="0"/>
              <a:t> olmuştur. </a:t>
            </a:r>
          </a:p>
          <a:p>
            <a:pPr algn="just"/>
            <a:r>
              <a:rPr lang="tr-TR" sz="1400" dirty="0" smtClean="0"/>
              <a:t>Her ne kadar, ilk dönem </a:t>
            </a:r>
            <a:r>
              <a:rPr lang="tr-TR" sz="1400" dirty="0" err="1" smtClean="0"/>
              <a:t>sûfî</a:t>
            </a:r>
            <a:r>
              <a:rPr lang="tr-TR" sz="1400" dirty="0"/>
              <a:t> </a:t>
            </a:r>
            <a:r>
              <a:rPr lang="tr-TR" sz="1400" dirty="0" smtClean="0"/>
              <a:t>büyükleri arasında </a:t>
            </a:r>
            <a:r>
              <a:rPr lang="tr-TR" sz="1400" b="1" dirty="0" smtClean="0"/>
              <a:t>Hristiyan ruhbanlığı </a:t>
            </a:r>
            <a:r>
              <a:rPr lang="tr-TR" sz="1400" dirty="0" smtClean="0"/>
              <a:t>gibi usulleri benimseyenlere ait bazı menkıbeler rivayet edilmişse de, İslam Tasavvufunda, Hristiyanlıkta olduğu gibi </a:t>
            </a:r>
            <a:r>
              <a:rPr lang="tr-TR" sz="1400" b="1" dirty="0" smtClean="0"/>
              <a:t>dünyayla bütünüyle ilişkiyi kesmek, acı ve mahrumiyeti </a:t>
            </a:r>
            <a:r>
              <a:rPr lang="tr-TR" sz="1400" dirty="0" smtClean="0"/>
              <a:t>çeşitli şekilleriyle bedeni cezalandırmak gibi </a:t>
            </a:r>
            <a:r>
              <a:rPr lang="tr-TR" sz="1400" dirty="0" err="1" smtClean="0"/>
              <a:t>mücahede</a:t>
            </a:r>
            <a:r>
              <a:rPr lang="tr-TR" sz="1400" dirty="0" smtClean="0"/>
              <a:t> ve riyazet metotları </a:t>
            </a:r>
            <a:r>
              <a:rPr lang="tr-TR" sz="1400" b="1" dirty="0" smtClean="0"/>
              <a:t>bulunmaz</a:t>
            </a:r>
            <a:r>
              <a:rPr lang="tr-TR" sz="1400" dirty="0" smtClean="0"/>
              <a:t>. Bu azınlık, </a:t>
            </a:r>
            <a:r>
              <a:rPr lang="tr-TR" sz="1400" b="1" dirty="0" smtClean="0"/>
              <a:t>dikkate alınmaması </a:t>
            </a:r>
            <a:r>
              <a:rPr lang="tr-TR" sz="1400" dirty="0" smtClean="0"/>
              <a:t>gereken bir sayıdadır. Tasavvufî </a:t>
            </a:r>
            <a:r>
              <a:rPr lang="tr-TR" sz="1400" dirty="0" err="1" smtClean="0"/>
              <a:t>mücahede</a:t>
            </a:r>
            <a:r>
              <a:rPr lang="tr-TR" sz="1400" dirty="0" smtClean="0"/>
              <a:t> bedenî olmaktan ziyade </a:t>
            </a:r>
            <a:r>
              <a:rPr lang="tr-TR" sz="1400" dirty="0" err="1" smtClean="0"/>
              <a:t>nefsîdir</a:t>
            </a:r>
            <a:r>
              <a:rPr lang="tr-TR" sz="1400" dirty="0" smtClean="0"/>
              <a:t>. </a:t>
            </a:r>
          </a:p>
          <a:p>
            <a:pPr algn="just"/>
            <a:r>
              <a:rPr lang="tr-TR" sz="1400" dirty="0" smtClean="0"/>
              <a:t>Aslında Allah yolunda gayret etmek ve O’nun düşmanlarına karşı savaşmaktan ibaret olan </a:t>
            </a:r>
            <a:r>
              <a:rPr lang="tr-TR" sz="1400" b="1" dirty="0" err="1" smtClean="0"/>
              <a:t>cihâd</a:t>
            </a:r>
            <a:r>
              <a:rPr lang="tr-TR" sz="1400" b="1" dirty="0" smtClean="0"/>
              <a:t> ve </a:t>
            </a:r>
            <a:r>
              <a:rPr lang="tr-TR" sz="1400" b="1" dirty="0" err="1" smtClean="0"/>
              <a:t>mücâhede</a:t>
            </a:r>
            <a:r>
              <a:rPr lang="tr-TR" sz="1400" dirty="0" smtClean="0"/>
              <a:t> sonradan tasavvufta, insanın helâke sürükleyen ve dininden koparan </a:t>
            </a:r>
            <a:r>
              <a:rPr lang="tr-TR" sz="1400" b="1" dirty="0" smtClean="0"/>
              <a:t>birinci düşman nefse karşı </a:t>
            </a:r>
            <a:r>
              <a:rPr lang="tr-TR" sz="1400" dirty="0" smtClean="0"/>
              <a:t>ve ona </a:t>
            </a:r>
            <a:r>
              <a:rPr lang="tr-TR" sz="1400" b="1" dirty="0" smtClean="0"/>
              <a:t>muhalefet</a:t>
            </a:r>
            <a:r>
              <a:rPr lang="tr-TR" sz="1400" dirty="0" smtClean="0"/>
              <a:t> anlamında kullanılmıştır. </a:t>
            </a:r>
            <a:r>
              <a:rPr lang="tr-TR" sz="1400" b="1" dirty="0" smtClean="0"/>
              <a:t>«Nefsinden memnun olandan, dini hoşnut kalmaz», «en büyük düşmanın içinde bulunan nefsindir» </a:t>
            </a:r>
            <a:r>
              <a:rPr lang="tr-TR" sz="1400" dirty="0" smtClean="0"/>
              <a:t>gibi sözle </a:t>
            </a:r>
            <a:r>
              <a:rPr lang="tr-TR" sz="1400" dirty="0" err="1" smtClean="0"/>
              <a:t>sûfîler</a:t>
            </a:r>
            <a:r>
              <a:rPr lang="tr-TR" sz="1400" dirty="0" smtClean="0"/>
              <a:t> arasında </a:t>
            </a:r>
            <a:r>
              <a:rPr lang="tr-TR" sz="1400" b="1" dirty="0" err="1" smtClean="0"/>
              <a:t>mücahedenin</a:t>
            </a:r>
            <a:r>
              <a:rPr lang="tr-TR" sz="1400" dirty="0" smtClean="0"/>
              <a:t> büyüğünün nefse karşı yapılması gerektiğini göstermektedir. Onlara göre nefis, insanın bütünü veya ruhunun müradifi bir isim değil, kötülük ve şerrin kaynağı, şehvet ve arzunun merkezi olan </a:t>
            </a:r>
            <a:r>
              <a:rPr lang="tr-TR" sz="1400" dirty="0" err="1" smtClean="0"/>
              <a:t>hayvânî</a:t>
            </a:r>
            <a:r>
              <a:rPr lang="tr-TR" sz="1400" dirty="0" smtClean="0"/>
              <a:t> melekedir. </a:t>
            </a:r>
          </a:p>
          <a:p>
            <a:pPr algn="just"/>
            <a:r>
              <a:rPr lang="tr-TR" sz="1400" dirty="0" smtClean="0"/>
              <a:t>Nefsin kötülükleri </a:t>
            </a:r>
            <a:r>
              <a:rPr lang="tr-TR" sz="1400" b="1" dirty="0" smtClean="0"/>
              <a:t>1.</a:t>
            </a:r>
            <a:r>
              <a:rPr lang="tr-TR" sz="1400" dirty="0" smtClean="0"/>
              <a:t> adam öldürme, gıybet </a:t>
            </a:r>
            <a:r>
              <a:rPr lang="tr-TR" sz="1400" dirty="0" err="1" smtClean="0"/>
              <a:t>vb</a:t>
            </a:r>
            <a:r>
              <a:rPr lang="tr-TR" sz="1400" dirty="0" smtClean="0"/>
              <a:t> </a:t>
            </a:r>
            <a:r>
              <a:rPr lang="tr-TR" sz="1400" b="1" dirty="0" smtClean="0"/>
              <a:t>dış günahlar 2. </a:t>
            </a:r>
            <a:r>
              <a:rPr lang="tr-TR" sz="1400" dirty="0" smtClean="0"/>
              <a:t>riya, kibir, </a:t>
            </a:r>
            <a:r>
              <a:rPr lang="tr-TR" sz="1400" dirty="0" err="1" smtClean="0"/>
              <a:t>hased</a:t>
            </a:r>
            <a:r>
              <a:rPr lang="tr-TR" sz="1400" dirty="0" smtClean="0"/>
              <a:t>, </a:t>
            </a:r>
            <a:r>
              <a:rPr lang="tr-TR" sz="1400" dirty="0" err="1" smtClean="0"/>
              <a:t>gazab</a:t>
            </a:r>
            <a:r>
              <a:rPr lang="tr-TR" sz="1400" dirty="0" smtClean="0"/>
              <a:t>, bencillik gibi </a:t>
            </a:r>
            <a:r>
              <a:rPr lang="tr-TR" sz="1400" b="1" dirty="0" err="1" smtClean="0"/>
              <a:t>batınî</a:t>
            </a:r>
            <a:r>
              <a:rPr lang="tr-TR" sz="1400" b="1" dirty="0" smtClean="0"/>
              <a:t> günahlardır</a:t>
            </a:r>
            <a:r>
              <a:rPr lang="tr-TR" sz="1400" dirty="0" smtClean="0"/>
              <a:t>. </a:t>
            </a:r>
            <a:r>
              <a:rPr lang="tr-TR" sz="1400" dirty="0" err="1" smtClean="0"/>
              <a:t>Sûfîler</a:t>
            </a:r>
            <a:r>
              <a:rPr lang="tr-TR" sz="1400" dirty="0" smtClean="0"/>
              <a:t> özellikle </a:t>
            </a:r>
            <a:r>
              <a:rPr lang="tr-TR" sz="1400" b="1" dirty="0" smtClean="0"/>
              <a:t>ikinci tür günahlar </a:t>
            </a:r>
            <a:r>
              <a:rPr lang="tr-TR" sz="1400" dirty="0" smtClean="0"/>
              <a:t>üzerinde durmuşlar ve açıktan olmadıkları için bu günahların insanlarda meydana getirdiği psikolojik-manevî tahribatların </a:t>
            </a:r>
            <a:r>
              <a:rPr lang="tr-TR" sz="1400" dirty="0"/>
              <a:t>derinlemesine </a:t>
            </a:r>
            <a:r>
              <a:rPr lang="tr-TR" sz="1400" dirty="0" smtClean="0"/>
              <a:t>tahliller yaparak üzerinde durmuşlardır. </a:t>
            </a:r>
          </a:p>
          <a:p>
            <a:pPr algn="just"/>
            <a:r>
              <a:rPr lang="tr-TR" sz="1400" dirty="0" err="1" smtClean="0"/>
              <a:t>Sûfîler</a:t>
            </a:r>
            <a:r>
              <a:rPr lang="tr-TR" sz="1400" dirty="0" smtClean="0"/>
              <a:t>, nefsin eğilim ve afetlerini tefekkür ve murakabeyle tanıma sahasında, bu konulardaki uzmanlık, derin tefekkür ve parlak gözlemlerine şahitlik eden, zengin bir ahlâkî ve sosyal miras bırakmışlardır. Muhasibi, </a:t>
            </a:r>
            <a:r>
              <a:rPr lang="tr-TR" sz="1400" dirty="0" err="1" smtClean="0"/>
              <a:t>Serrac</a:t>
            </a:r>
            <a:r>
              <a:rPr lang="tr-TR" sz="1400" dirty="0" smtClean="0"/>
              <a:t>, </a:t>
            </a:r>
            <a:r>
              <a:rPr lang="tr-TR" sz="1400" dirty="0" err="1" smtClean="0"/>
              <a:t>Kuşeyri</a:t>
            </a:r>
            <a:r>
              <a:rPr lang="tr-TR" sz="1400" dirty="0" smtClean="0"/>
              <a:t> ve </a:t>
            </a:r>
            <a:r>
              <a:rPr lang="tr-TR" sz="1400" dirty="0" err="1" smtClean="0"/>
              <a:t>Gazzâlî’nin</a:t>
            </a:r>
            <a:r>
              <a:rPr lang="tr-TR" sz="1400" dirty="0" smtClean="0"/>
              <a:t> eserlerinde bu durumu açık bir şekilde görünmektedir. </a:t>
            </a:r>
          </a:p>
        </p:txBody>
      </p:sp>
    </p:spTree>
    <p:extLst>
      <p:ext uri="{BB962C8B-B14F-4D97-AF65-F5344CB8AC3E}">
        <p14:creationId xmlns:p14="http://schemas.microsoft.com/office/powerpoint/2010/main" val="1834609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Nefisle </a:t>
            </a:r>
            <a:r>
              <a:rPr lang="tr-TR" b="1" u="sng" dirty="0" err="1" smtClean="0">
                <a:solidFill>
                  <a:srgbClr val="C00000"/>
                </a:solidFill>
              </a:rPr>
              <a:t>Mücahedenin</a:t>
            </a:r>
            <a:r>
              <a:rPr lang="tr-TR" b="1" u="sng" dirty="0" smtClean="0">
                <a:solidFill>
                  <a:srgbClr val="C00000"/>
                </a:solidFill>
              </a:rPr>
              <a:t> Aşamaları</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smtClean="0"/>
              <a:t>Nefisle </a:t>
            </a:r>
            <a:r>
              <a:rPr lang="tr-TR" sz="1400" b="1" dirty="0" err="1" smtClean="0"/>
              <a:t>Mücahedenin</a:t>
            </a:r>
            <a:r>
              <a:rPr lang="tr-TR" sz="1400" b="1" dirty="0" smtClean="0"/>
              <a:t> Aşamaları:</a:t>
            </a:r>
            <a:r>
              <a:rPr lang="tr-TR" sz="1400" dirty="0" smtClean="0"/>
              <a:t> </a:t>
            </a:r>
            <a:r>
              <a:rPr lang="tr-TR" sz="1400" dirty="0" err="1" smtClean="0"/>
              <a:t>Mücahde</a:t>
            </a:r>
            <a:r>
              <a:rPr lang="tr-TR" sz="1400" dirty="0" smtClean="0"/>
              <a:t> zor ve uzun bir yoldur. Tehlike ve nahoş şeylerle kuşatılmıştır. Yunus Emre’nin dediği gibi «</a:t>
            </a:r>
            <a:r>
              <a:rPr lang="tr-TR" sz="1400" i="1" dirty="0" smtClean="0"/>
              <a:t>Bu yol uzaktır menzili çoktur/Geçidi yoktur derin sular var</a:t>
            </a:r>
            <a:r>
              <a:rPr lang="tr-TR" sz="1400" dirty="0" smtClean="0"/>
              <a:t>». Kapısı </a:t>
            </a:r>
            <a:r>
              <a:rPr lang="tr-TR" sz="1400" dirty="0" err="1" smtClean="0"/>
              <a:t>tevbedir</a:t>
            </a:r>
            <a:r>
              <a:rPr lang="tr-TR" sz="1400" dirty="0" smtClean="0"/>
              <a:t>. </a:t>
            </a:r>
            <a:r>
              <a:rPr lang="tr-TR" sz="1400" dirty="0" err="1" smtClean="0"/>
              <a:t>Tevbe</a:t>
            </a:r>
            <a:r>
              <a:rPr lang="tr-TR" sz="1400" dirty="0" smtClean="0"/>
              <a:t>, derin bir ruhî inkılaptır. Bu kapıdan selamete geçtikten sonra </a:t>
            </a:r>
            <a:r>
              <a:rPr lang="tr-TR" sz="1400" dirty="0" err="1" smtClean="0"/>
              <a:t>sâlik</a:t>
            </a:r>
            <a:r>
              <a:rPr lang="tr-TR" sz="1400" dirty="0" smtClean="0"/>
              <a:t>, yolun diğer zorluklarını aşmaya koyulur. </a:t>
            </a:r>
          </a:p>
          <a:p>
            <a:pPr algn="just"/>
            <a:r>
              <a:rPr lang="tr-TR" sz="1400" dirty="0" err="1" smtClean="0"/>
              <a:t>Mücahedenin</a:t>
            </a:r>
            <a:r>
              <a:rPr lang="tr-TR" sz="1400" dirty="0" smtClean="0"/>
              <a:t> aslı ve dayanağı, nefsi alışkanlıklarından kurtarmak olduğu için, </a:t>
            </a:r>
            <a:r>
              <a:rPr lang="tr-TR" sz="1400" dirty="0" err="1" smtClean="0"/>
              <a:t>sâlikin</a:t>
            </a:r>
            <a:r>
              <a:rPr lang="tr-TR" sz="1400" dirty="0" smtClean="0"/>
              <a:t> öncelikle insanlardan </a:t>
            </a:r>
            <a:r>
              <a:rPr lang="tr-TR" sz="1400" b="1" dirty="0" smtClean="0"/>
              <a:t>uzlet</a:t>
            </a:r>
            <a:r>
              <a:rPr lang="tr-TR" sz="1400" dirty="0" smtClean="0"/>
              <a:t> etmesi gerekmektedir. Çünkü insanın hemcinsiyle haşir neşir olması, nefsi isteklerine alıştırır ve fıtrî temayülleri ortaya çıkarır. Yeri gelince bulunulan ortama uyulur ve bu durum da haramlara kadar götürebilir. Yalnızlıkta ise, insanlardan uzaklaşmak ve Allah’la ünsiyet kurmak vardır. Fakat </a:t>
            </a:r>
            <a:r>
              <a:rPr lang="tr-TR" sz="1400" dirty="0" err="1" smtClean="0"/>
              <a:t>sûfîlerin</a:t>
            </a:r>
            <a:r>
              <a:rPr lang="tr-TR" sz="1400" dirty="0" smtClean="0"/>
              <a:t> çoğunluğu, </a:t>
            </a:r>
            <a:r>
              <a:rPr lang="tr-TR" sz="1400" b="1" dirty="0" smtClean="0"/>
              <a:t>halvet ve uzlette</a:t>
            </a:r>
            <a:r>
              <a:rPr lang="tr-TR" sz="1400" dirty="0" smtClean="0"/>
              <a:t> Hint ve Hristiyan mistikleri aşırılığa sapmamışlardır. Manastır ve ibadethanelere kapanarak veya çöllere, dağ başlarına kaçarak sosyal hayatı bütünüyle terk etmemişlerdir. İnsanların genelinin standardında , hayattan nasiplerini almışlar, geçimlerini temine yönelmişler, çalışmayı bırakarak asla dilenmemişlerdir. </a:t>
            </a:r>
            <a:r>
              <a:rPr lang="tr-TR" sz="1400" dirty="0" err="1" smtClean="0"/>
              <a:t>Sûfîler</a:t>
            </a:r>
            <a:r>
              <a:rPr lang="tr-TR" sz="1400" dirty="0" smtClean="0"/>
              <a:t> </a:t>
            </a:r>
            <a:r>
              <a:rPr lang="tr-TR" sz="1400" b="1" dirty="0" smtClean="0"/>
              <a:t>gerçek uzleti</a:t>
            </a:r>
            <a:r>
              <a:rPr lang="tr-TR" sz="1400" dirty="0" smtClean="0"/>
              <a:t> sosyal hayatı ve vatanlarını değil, kötü sıfatlarını terk etmekte görmüşlerdir. Onlardan birisi şöyle demektedir: «</a:t>
            </a:r>
            <a:r>
              <a:rPr lang="tr-TR" sz="1400" dirty="0" err="1" smtClean="0"/>
              <a:t>Sufî</a:t>
            </a:r>
            <a:r>
              <a:rPr lang="tr-TR" sz="1400" dirty="0" smtClean="0"/>
              <a:t> kâin ve </a:t>
            </a:r>
            <a:r>
              <a:rPr lang="tr-TR" sz="1400" dirty="0" err="1" smtClean="0"/>
              <a:t>bâindir</a:t>
            </a:r>
            <a:r>
              <a:rPr lang="tr-TR" sz="1400" dirty="0" smtClean="0"/>
              <a:t>» yani bedeniyle halkla olmasına rağmen, ruhu ve sırrıyla onlardan uzaktır. </a:t>
            </a:r>
            <a:r>
              <a:rPr lang="tr-TR" sz="1400" dirty="0" err="1" smtClean="0"/>
              <a:t>Kuşeyrî’nin</a:t>
            </a:r>
            <a:r>
              <a:rPr lang="tr-TR" sz="1400" dirty="0" smtClean="0"/>
              <a:t> hocası kendisine «</a:t>
            </a:r>
            <a:r>
              <a:rPr lang="tr-TR" sz="1400" i="1" dirty="0" smtClean="0"/>
              <a:t>İnsanların giydiğini giy, yediklerinden ye. Sırrınla onlardan ayrıl</a:t>
            </a:r>
            <a:r>
              <a:rPr lang="tr-TR" sz="1400" dirty="0" smtClean="0"/>
              <a:t>» demektedir. Yani «gerçek </a:t>
            </a:r>
            <a:r>
              <a:rPr lang="tr-TR" sz="1400" b="1" dirty="0" smtClean="0"/>
              <a:t>uzlet</a:t>
            </a:r>
            <a:r>
              <a:rPr lang="tr-TR" sz="1400" dirty="0" smtClean="0"/>
              <a:t> insanlardan uzaklaşmak değil, Allah’la kalmaktır» demektir. Genellikle </a:t>
            </a:r>
            <a:r>
              <a:rPr lang="tr-TR" sz="1400" dirty="0" err="1" smtClean="0"/>
              <a:t>sûfîler</a:t>
            </a:r>
            <a:r>
              <a:rPr lang="tr-TR" sz="1400" dirty="0" smtClean="0"/>
              <a:t> </a:t>
            </a:r>
            <a:r>
              <a:rPr lang="tr-TR" sz="1400" b="1" dirty="0" smtClean="0"/>
              <a:t>uzleti</a:t>
            </a:r>
            <a:r>
              <a:rPr lang="tr-TR" sz="1400" dirty="0" smtClean="0"/>
              <a:t> bir manevî eğitim metodu olarak kullanmışlar, hayatlarının merkezine yerleştirmemişlerdir. Ama sürekli insanlarla olmayı de geneli hoş görmemiştir. Zaruret miktarınca beraberliği </a:t>
            </a:r>
            <a:r>
              <a:rPr lang="tr-TR" sz="1400" dirty="0" err="1" smtClean="0"/>
              <a:t>tasvib</a:t>
            </a:r>
            <a:r>
              <a:rPr lang="tr-TR" sz="1400" dirty="0" smtClean="0"/>
              <a:t> etmişlerdir. </a:t>
            </a:r>
          </a:p>
          <a:p>
            <a:pPr algn="just"/>
            <a:r>
              <a:rPr lang="tr-TR" sz="1400" dirty="0" err="1" smtClean="0"/>
              <a:t>Mücahedenin</a:t>
            </a:r>
            <a:r>
              <a:rPr lang="tr-TR" sz="1400" dirty="0" smtClean="0"/>
              <a:t> metotlarından biri de </a:t>
            </a:r>
            <a:r>
              <a:rPr lang="tr-TR" sz="1400" b="1" dirty="0" smtClean="0"/>
              <a:t>susmaktır (</a:t>
            </a:r>
            <a:r>
              <a:rPr lang="tr-TR" sz="1400" b="1" dirty="0" err="1" smtClean="0"/>
              <a:t>samt</a:t>
            </a:r>
            <a:r>
              <a:rPr lang="tr-TR" sz="1400" b="1" dirty="0" smtClean="0"/>
              <a:t>)</a:t>
            </a:r>
            <a:r>
              <a:rPr lang="tr-TR" sz="1400" dirty="0" smtClean="0"/>
              <a:t>. </a:t>
            </a:r>
            <a:r>
              <a:rPr lang="tr-TR" sz="1400" b="1" dirty="0" smtClean="0"/>
              <a:t>Susmak</a:t>
            </a:r>
            <a:r>
              <a:rPr lang="tr-TR" sz="1400" dirty="0" smtClean="0"/>
              <a:t>, mutlak anlamda veya Hristiyan mistiklerde olduğu gibi belirli periyotlar halinde değil, konuşmada dikkat, demagoji yapmamak veya içindekini söylemekle sınırlıdır. Bunun dışında </a:t>
            </a:r>
            <a:r>
              <a:rPr lang="tr-TR" sz="1400" dirty="0" err="1" smtClean="0"/>
              <a:t>sûfîler</a:t>
            </a:r>
            <a:r>
              <a:rPr lang="tr-TR" sz="1400" dirty="0" smtClean="0"/>
              <a:t>, zaruret dışında </a:t>
            </a:r>
            <a:r>
              <a:rPr lang="tr-TR" sz="1400" b="1" dirty="0" smtClean="0"/>
              <a:t>sükûtu</a:t>
            </a:r>
            <a:r>
              <a:rPr lang="tr-TR" sz="1400" dirty="0" smtClean="0"/>
              <a:t> tercih etmişleri, konuşma yerine hakîmlerin yolu olan tefekkürü ve teemmülü yerleştirmişlerdir. Aslında yerli yerinde hikmetle konuşmak, boş ve haram konuşmamak dinin bir emridir. </a:t>
            </a:r>
            <a:r>
              <a:rPr lang="tr-TR" sz="1400" dirty="0" err="1" smtClean="0"/>
              <a:t>Sûfîler</a:t>
            </a:r>
            <a:r>
              <a:rPr lang="tr-TR" sz="1400" dirty="0" smtClean="0"/>
              <a:t> ise manevî tekâmülde bir metot olarak kullanmışlardır. Çünkü konuşmak doğru olursa, insanların ilgisini ve methini </a:t>
            </a:r>
            <a:r>
              <a:rPr lang="tr-TR" sz="1400" dirty="0" err="1" smtClean="0"/>
              <a:t>celbeder</a:t>
            </a:r>
            <a:r>
              <a:rPr lang="tr-TR" sz="1400" dirty="0" smtClean="0"/>
              <a:t>; </a:t>
            </a:r>
            <a:r>
              <a:rPr lang="tr-TR" sz="1400" dirty="0" err="1" smtClean="0"/>
              <a:t>sûfîler</a:t>
            </a:r>
            <a:r>
              <a:rPr lang="tr-TR" sz="1400" dirty="0" smtClean="0"/>
              <a:t> niyetlerine riya karıştıran </a:t>
            </a:r>
            <a:r>
              <a:rPr lang="tr-TR" sz="1400" dirty="0" err="1" smtClean="0"/>
              <a:t>medih</a:t>
            </a:r>
            <a:r>
              <a:rPr lang="tr-TR" sz="1400" dirty="0" smtClean="0"/>
              <a:t> ve ilgiyi hoş görmezler. Bâtıl konuşmayı ise din kesin olarak yasaklamıştır. </a:t>
            </a:r>
          </a:p>
          <a:p>
            <a:pPr marL="0" indent="0" algn="just">
              <a:buNone/>
            </a:pPr>
            <a:endParaRPr lang="tr-TR" sz="1400" dirty="0"/>
          </a:p>
        </p:txBody>
      </p:sp>
    </p:spTree>
    <p:extLst>
      <p:ext uri="{BB962C8B-B14F-4D97-AF65-F5344CB8AC3E}">
        <p14:creationId xmlns:p14="http://schemas.microsoft.com/office/powerpoint/2010/main" val="247521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Nefisle </a:t>
            </a:r>
            <a:r>
              <a:rPr lang="tr-TR" b="1" u="sng" dirty="0" err="1">
                <a:solidFill>
                  <a:srgbClr val="C00000"/>
                </a:solidFill>
              </a:rPr>
              <a:t>Mücahedenin</a:t>
            </a:r>
            <a:r>
              <a:rPr lang="tr-TR" b="1" u="sng" dirty="0">
                <a:solidFill>
                  <a:srgbClr val="C00000"/>
                </a:solidFill>
              </a:rPr>
              <a:t> Aşamaları</a:t>
            </a: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sz="1400" b="1" dirty="0" smtClean="0"/>
              <a:t>Susmak</a:t>
            </a:r>
            <a:r>
              <a:rPr lang="tr-TR" sz="1400" dirty="0" smtClean="0"/>
              <a:t> dille sınırlı değildir. Bilakis kalbin ve diğer organların sükûtu olduğu gibi, kalbin de lisan gibi konuşması vardır. Kalbin konuşması kendine gelen hatıralar ve ona </a:t>
            </a:r>
            <a:r>
              <a:rPr lang="tr-TR" sz="1400" dirty="0" err="1" smtClean="0"/>
              <a:t>münkeşif</a:t>
            </a:r>
            <a:r>
              <a:rPr lang="tr-TR" sz="1400" dirty="0" smtClean="0"/>
              <a:t> olan sırlardır. </a:t>
            </a:r>
            <a:r>
              <a:rPr lang="tr-TR" sz="1400" dirty="0" err="1" smtClean="0"/>
              <a:t>Sûfî</a:t>
            </a:r>
            <a:r>
              <a:rPr lang="tr-TR" sz="1400" dirty="0" smtClean="0"/>
              <a:t> sırlarına sahip çıkar ve </a:t>
            </a:r>
            <a:r>
              <a:rPr lang="tr-TR" sz="1400" dirty="0" err="1" smtClean="0"/>
              <a:t>kensiyle</a:t>
            </a:r>
            <a:r>
              <a:rPr lang="tr-TR" sz="1400" dirty="0" smtClean="0"/>
              <a:t> Rabbi arasında olan sırlara başkasının muttali olmasını istemez. Dilin </a:t>
            </a:r>
            <a:r>
              <a:rPr lang="tr-TR" sz="1400" b="1" dirty="0" smtClean="0"/>
              <a:t>sükûtu</a:t>
            </a:r>
            <a:r>
              <a:rPr lang="tr-TR" sz="1400" dirty="0" smtClean="0"/>
              <a:t> avamın, kalbin </a:t>
            </a:r>
            <a:r>
              <a:rPr lang="tr-TR" sz="1400" b="1" dirty="0" smtClean="0"/>
              <a:t>sükûtu</a:t>
            </a:r>
            <a:r>
              <a:rPr lang="tr-TR" sz="1400" dirty="0" smtClean="0"/>
              <a:t> ariflerin sükutu olarak tanımlanmıştır. </a:t>
            </a:r>
          </a:p>
          <a:p>
            <a:pPr algn="just"/>
            <a:r>
              <a:rPr lang="tr-TR" sz="1400" dirty="0" err="1" smtClean="0"/>
              <a:t>Mücahedenin</a:t>
            </a:r>
            <a:r>
              <a:rPr lang="tr-TR" sz="1400" dirty="0" smtClean="0"/>
              <a:t> ve nefse muhalefetin metotlarından birisi de </a:t>
            </a:r>
            <a:r>
              <a:rPr lang="tr-TR" sz="1400" b="1" dirty="0" err="1" smtClean="0"/>
              <a:t>zühddür</a:t>
            </a:r>
            <a:r>
              <a:rPr lang="tr-TR" sz="1400" b="1" dirty="0" smtClean="0"/>
              <a:t>. </a:t>
            </a:r>
            <a:r>
              <a:rPr lang="tr-TR" sz="1400" b="1" dirty="0" err="1" smtClean="0"/>
              <a:t>Zühd</a:t>
            </a:r>
            <a:r>
              <a:rPr lang="tr-TR" sz="1400" dirty="0" smtClean="0"/>
              <a:t> </a:t>
            </a:r>
            <a:r>
              <a:rPr lang="tr-TR" sz="1400" b="1" dirty="0" smtClean="0"/>
              <a:t>1. </a:t>
            </a:r>
            <a:r>
              <a:rPr lang="tr-TR" sz="1400" dirty="0" smtClean="0"/>
              <a:t>dünya ve geçiciliklerine, </a:t>
            </a:r>
            <a:r>
              <a:rPr lang="tr-TR" sz="1400" b="1" dirty="0" smtClean="0"/>
              <a:t>2. </a:t>
            </a:r>
            <a:r>
              <a:rPr lang="tr-TR" sz="1400" dirty="0" smtClean="0"/>
              <a:t>dinin helal ve haramlarına ve </a:t>
            </a:r>
            <a:r>
              <a:rPr lang="tr-TR" sz="1400" b="1" dirty="0" smtClean="0"/>
              <a:t>3. </a:t>
            </a:r>
            <a:r>
              <a:rPr lang="tr-TR" sz="1400" dirty="0" smtClean="0"/>
              <a:t>Allah’a karşı özel bir tavrın adıdır. </a:t>
            </a:r>
            <a:r>
              <a:rPr lang="tr-TR" sz="1400" dirty="0" err="1" smtClean="0"/>
              <a:t>Zâhidin</a:t>
            </a:r>
            <a:r>
              <a:rPr lang="tr-TR" sz="1400" dirty="0" smtClean="0"/>
              <a:t> dünya ve Allah’la olan ilişkisi ters orantılıdır. «</a:t>
            </a:r>
            <a:r>
              <a:rPr lang="tr-TR" sz="1400" dirty="0" err="1" smtClean="0"/>
              <a:t>Zühd</a:t>
            </a:r>
            <a:r>
              <a:rPr lang="tr-TR" sz="1400" dirty="0" smtClean="0"/>
              <a:t> Allah’tan meşgul eden her şeyi terk etmektir» şeklinde tarif edilmiştir. </a:t>
            </a:r>
            <a:r>
              <a:rPr lang="tr-TR" sz="1400" dirty="0" err="1" smtClean="0"/>
              <a:t>Sûfîler</a:t>
            </a:r>
            <a:r>
              <a:rPr lang="tr-TR" sz="1400" dirty="0" smtClean="0"/>
              <a:t> arasında genel tavır dünyanın kalben terkedilmesidir. Hatta Mevlana’ya göre eğer dünyevî şeyler kalben insanı Allah’tan uzaklaştırmıyorsa ve insan her daim kalben Rabbiyle olabiliyorsa dünyalıklar zararlı değil faydalı bile olabilir. «</a:t>
            </a:r>
            <a:r>
              <a:rPr lang="tr-TR" sz="1400" dirty="0" err="1" smtClean="0"/>
              <a:t>Zühd</a:t>
            </a:r>
            <a:r>
              <a:rPr lang="tr-TR" sz="1400" dirty="0" smtClean="0"/>
              <a:t> üç çeşittir. Avamın zühdü, haramları terk; havassın zühdü, helallerin fazlasını terk; Ariflerin zühdü de, kalbi Allah’tan meşgul edecek şeyleri terktir» denilmektedir. </a:t>
            </a:r>
            <a:r>
              <a:rPr lang="tr-TR" sz="1400" b="1" dirty="0" err="1" smtClean="0"/>
              <a:t>Zühd</a:t>
            </a:r>
            <a:r>
              <a:rPr lang="tr-TR" sz="1400" b="1" dirty="0" smtClean="0"/>
              <a:t>,</a:t>
            </a:r>
            <a:r>
              <a:rPr lang="tr-TR" sz="1400" dirty="0" smtClean="0"/>
              <a:t> tasavvufta </a:t>
            </a:r>
            <a:r>
              <a:rPr lang="tr-TR" sz="1400" dirty="0" err="1" smtClean="0"/>
              <a:t>mücahedenin</a:t>
            </a:r>
            <a:r>
              <a:rPr lang="tr-TR" sz="1400" dirty="0" smtClean="0"/>
              <a:t> dayandığı temeldir. </a:t>
            </a:r>
            <a:r>
              <a:rPr lang="tr-TR" sz="1400" dirty="0" err="1" smtClean="0"/>
              <a:t>Sûfî</a:t>
            </a:r>
            <a:r>
              <a:rPr lang="tr-TR" sz="1400" dirty="0" smtClean="0"/>
              <a:t> </a:t>
            </a:r>
            <a:r>
              <a:rPr lang="tr-TR" sz="1400" b="1" dirty="0" smtClean="0"/>
              <a:t>zühde</a:t>
            </a:r>
            <a:r>
              <a:rPr lang="tr-TR" sz="1400" dirty="0" smtClean="0"/>
              <a:t> devam ettikçe nefsi temizlenir, kötü unsurları güzel hasletlere dönüşür. Bunlar tevekkül, </a:t>
            </a:r>
            <a:r>
              <a:rPr lang="tr-TR" sz="1400" dirty="0" err="1" smtClean="0"/>
              <a:t>rızâ</a:t>
            </a:r>
            <a:r>
              <a:rPr lang="tr-TR" sz="1400" dirty="0" smtClean="0"/>
              <a:t>, kanaat, sabır, şükür, </a:t>
            </a:r>
            <a:r>
              <a:rPr lang="tr-TR" sz="1400" dirty="0" err="1" smtClean="0"/>
              <a:t>fakr</a:t>
            </a:r>
            <a:r>
              <a:rPr lang="tr-TR" sz="1400" dirty="0" smtClean="0"/>
              <a:t> ve bunların üzerinde takva, </a:t>
            </a:r>
            <a:r>
              <a:rPr lang="tr-TR" sz="1400" dirty="0" err="1" smtClean="0"/>
              <a:t>verâ</a:t>
            </a:r>
            <a:r>
              <a:rPr lang="tr-TR" sz="1400" dirty="0"/>
              <a:t> </a:t>
            </a:r>
            <a:r>
              <a:rPr lang="tr-TR" sz="1400" dirty="0" smtClean="0"/>
              <a:t>ve </a:t>
            </a:r>
            <a:r>
              <a:rPr lang="tr-TR" sz="1400" dirty="0" err="1" smtClean="0"/>
              <a:t>muhabet</a:t>
            </a:r>
            <a:r>
              <a:rPr lang="tr-TR" sz="1400" dirty="0" smtClean="0"/>
              <a:t>-i </a:t>
            </a:r>
            <a:r>
              <a:rPr lang="tr-TR" sz="1400" dirty="0" err="1" smtClean="0"/>
              <a:t>ilahiyye</a:t>
            </a:r>
            <a:r>
              <a:rPr lang="tr-TR" sz="1400" dirty="0" smtClean="0"/>
              <a:t> gibi vasıflardır. </a:t>
            </a:r>
          </a:p>
          <a:p>
            <a:pPr algn="just"/>
            <a:r>
              <a:rPr lang="tr-TR" sz="1400" dirty="0" err="1" smtClean="0"/>
              <a:t>Mücahedenin</a:t>
            </a:r>
            <a:r>
              <a:rPr lang="tr-TR" sz="1400" dirty="0" smtClean="0"/>
              <a:t> en temel unsurlarından biri </a:t>
            </a:r>
            <a:r>
              <a:rPr lang="tr-TR" sz="1400" b="1" dirty="0" smtClean="0"/>
              <a:t>oruç, namaz </a:t>
            </a:r>
            <a:r>
              <a:rPr lang="tr-TR" sz="1400" dirty="0" smtClean="0"/>
              <a:t>gibi ibadetlerdir. Burada salt ibadeti yapmak esas değildir. Esas olan husus, </a:t>
            </a:r>
            <a:r>
              <a:rPr lang="tr-TR" sz="1400" dirty="0" err="1" smtClean="0"/>
              <a:t>sûfîlerin</a:t>
            </a:r>
            <a:r>
              <a:rPr lang="tr-TR" sz="1400" dirty="0" smtClean="0"/>
              <a:t> ibadette </a:t>
            </a:r>
            <a:r>
              <a:rPr lang="tr-TR" sz="1400" dirty="0" err="1" smtClean="0"/>
              <a:t>mücahede</a:t>
            </a:r>
            <a:r>
              <a:rPr lang="tr-TR" sz="1400" dirty="0" smtClean="0"/>
              <a:t> manası bulunmadığında, başta nefse muhalefet olmak üzere, kulu kul yapan, </a:t>
            </a:r>
            <a:r>
              <a:rPr lang="tr-TR" sz="1400" dirty="0" err="1" smtClean="0"/>
              <a:t>Rabbı</a:t>
            </a:r>
            <a:r>
              <a:rPr lang="tr-TR" sz="1400" dirty="0" smtClean="0"/>
              <a:t> da </a:t>
            </a:r>
            <a:r>
              <a:rPr lang="tr-TR" sz="1400" dirty="0" err="1" smtClean="0"/>
              <a:t>Rabb</a:t>
            </a:r>
            <a:r>
              <a:rPr lang="tr-TR" sz="1400" dirty="0" smtClean="0"/>
              <a:t> olarak gösteren bir </a:t>
            </a:r>
            <a:r>
              <a:rPr lang="tr-TR" sz="1400" b="1" dirty="0" smtClean="0"/>
              <a:t>marifeti</a:t>
            </a:r>
            <a:r>
              <a:rPr lang="tr-TR" sz="1400" dirty="0" smtClean="0"/>
              <a:t> temin edecek «</a:t>
            </a:r>
            <a:r>
              <a:rPr lang="tr-TR" sz="1400" b="1" dirty="0" smtClean="0"/>
              <a:t>cem-i himmetle Allah’a yönelmek</a:t>
            </a:r>
            <a:r>
              <a:rPr lang="tr-TR" sz="1400" dirty="0" smtClean="0"/>
              <a:t>» duygusu ibadete yerleşmeden, </a:t>
            </a:r>
            <a:r>
              <a:rPr lang="tr-TR" sz="1400" b="1" dirty="0" smtClean="0"/>
              <a:t>sıdk ve ihlasın</a:t>
            </a:r>
            <a:r>
              <a:rPr lang="tr-TR" sz="1400" dirty="0" smtClean="0"/>
              <a:t> tahakkuk edemeyeceğine olan inançlarıdır. </a:t>
            </a:r>
          </a:p>
          <a:p>
            <a:pPr algn="just"/>
            <a:r>
              <a:rPr lang="tr-TR" sz="1400" b="1" dirty="0" err="1" smtClean="0"/>
              <a:t>Sûfîlere</a:t>
            </a:r>
            <a:r>
              <a:rPr lang="tr-TR" sz="1400" b="1" dirty="0" smtClean="0"/>
              <a:t> göre nefisle yapılan </a:t>
            </a:r>
            <a:r>
              <a:rPr lang="tr-TR" sz="1400" b="1" dirty="0" err="1" smtClean="0"/>
              <a:t>cihad</a:t>
            </a:r>
            <a:r>
              <a:rPr lang="tr-TR" sz="1400" b="1" dirty="0" smtClean="0"/>
              <a:t> din için yapılan </a:t>
            </a:r>
            <a:r>
              <a:rPr lang="tr-TR" sz="1400" b="1" dirty="0" err="1" smtClean="0"/>
              <a:t>cihaddan</a:t>
            </a:r>
            <a:r>
              <a:rPr lang="tr-TR" sz="1400" b="1" dirty="0" smtClean="0"/>
              <a:t> daha önemlidir</a:t>
            </a:r>
            <a:r>
              <a:rPr lang="tr-TR" sz="1400" dirty="0" smtClean="0"/>
              <a:t>. Zira savaş manası ifade eden </a:t>
            </a:r>
            <a:r>
              <a:rPr lang="tr-TR" sz="1400" dirty="0" err="1" smtClean="0"/>
              <a:t>cihad</a:t>
            </a:r>
            <a:r>
              <a:rPr lang="tr-TR" sz="1400" dirty="0" smtClean="0"/>
              <a:t> devamlı değildir. Ama nefisle olan </a:t>
            </a:r>
            <a:r>
              <a:rPr lang="tr-TR" sz="1400" dirty="0" err="1" smtClean="0"/>
              <a:t>cihad</a:t>
            </a:r>
            <a:r>
              <a:rPr lang="tr-TR" sz="1400" dirty="0" smtClean="0"/>
              <a:t> ruh bedenden ayrılana kadar devam edecektir. Ondan dolayı nefisle olan cihadı «</a:t>
            </a:r>
            <a:r>
              <a:rPr lang="tr-TR" sz="1400" b="1" dirty="0" smtClean="0"/>
              <a:t>sulhu olmayan savaş</a:t>
            </a:r>
            <a:r>
              <a:rPr lang="tr-TR" sz="1400" dirty="0" smtClean="0"/>
              <a:t>» olarak isimlendirmişlerdir. </a:t>
            </a:r>
            <a:r>
              <a:rPr lang="tr-TR" sz="1400" dirty="0" err="1" smtClean="0"/>
              <a:t>Sûfîler</a:t>
            </a:r>
            <a:r>
              <a:rPr lang="tr-TR" sz="1400" dirty="0" smtClean="0"/>
              <a:t> «bizim yolumuzda </a:t>
            </a:r>
            <a:r>
              <a:rPr lang="tr-TR" sz="1400" dirty="0" err="1" smtClean="0"/>
              <a:t>mücahede</a:t>
            </a:r>
            <a:r>
              <a:rPr lang="tr-TR" sz="1400" dirty="0" smtClean="0"/>
              <a:t> edenleri hidayete erdireceğiz (</a:t>
            </a:r>
            <a:r>
              <a:rPr lang="tr-TR" sz="1400" dirty="0" err="1" smtClean="0"/>
              <a:t>Ankebut</a:t>
            </a:r>
            <a:r>
              <a:rPr lang="tr-TR" sz="1400" dirty="0" smtClean="0"/>
              <a:t> 29/69)» ayetinden hareketle </a:t>
            </a:r>
            <a:r>
              <a:rPr lang="tr-TR" sz="1400" b="1" dirty="0" err="1" smtClean="0"/>
              <a:t>cihadla</a:t>
            </a:r>
            <a:r>
              <a:rPr lang="tr-TR" sz="1400" b="1" dirty="0" smtClean="0"/>
              <a:t> hidayetin doğrudan bir irtibatının </a:t>
            </a:r>
            <a:r>
              <a:rPr lang="tr-TR" sz="1400" dirty="0" smtClean="0"/>
              <a:t>olduğunu söylemişlerdir. İki </a:t>
            </a:r>
            <a:r>
              <a:rPr lang="tr-TR" sz="1400" dirty="0" err="1" smtClean="0"/>
              <a:t>cihad</a:t>
            </a:r>
            <a:r>
              <a:rPr lang="tr-TR" sz="1400" dirty="0" smtClean="0"/>
              <a:t> da </a:t>
            </a:r>
            <a:r>
              <a:rPr lang="tr-TR" sz="1400" b="1" dirty="0" smtClean="0"/>
              <a:t>özellikle nefisle olan </a:t>
            </a:r>
            <a:r>
              <a:rPr lang="tr-TR" sz="1400" b="1" dirty="0" err="1" smtClean="0"/>
              <a:t>cihad</a:t>
            </a:r>
            <a:r>
              <a:rPr lang="tr-TR" sz="1400" b="1" dirty="0" smtClean="0"/>
              <a:t> hidayete </a:t>
            </a:r>
            <a:r>
              <a:rPr lang="tr-TR" sz="1400" dirty="0" smtClean="0"/>
              <a:t>götürecektir. Bu hidayet nefisle yapılan cihadın </a:t>
            </a:r>
            <a:r>
              <a:rPr lang="tr-TR" sz="1400" b="1" dirty="0" smtClean="0"/>
              <a:t>meyvesi</a:t>
            </a:r>
            <a:r>
              <a:rPr lang="tr-TR" sz="1400" dirty="0" smtClean="0"/>
              <a:t> olmaktadır. </a:t>
            </a:r>
            <a:r>
              <a:rPr lang="tr-TR" sz="1400" dirty="0" err="1" smtClean="0"/>
              <a:t>Tüsterî’ye</a:t>
            </a:r>
            <a:r>
              <a:rPr lang="tr-TR" sz="1400" dirty="0" smtClean="0"/>
              <a:t> göre </a:t>
            </a:r>
            <a:r>
              <a:rPr lang="tr-TR" sz="1400" dirty="0" err="1" smtClean="0"/>
              <a:t>mücahede</a:t>
            </a:r>
            <a:r>
              <a:rPr lang="tr-TR" sz="1400" dirty="0" smtClean="0"/>
              <a:t> doğrudan Hakk’ın müşahedesine götüren bir şey olduğunu ve </a:t>
            </a:r>
            <a:r>
              <a:rPr lang="tr-TR" sz="1400" b="1" dirty="0" smtClean="0"/>
              <a:t>müşahede, </a:t>
            </a:r>
            <a:r>
              <a:rPr lang="tr-TR" sz="1400" b="1" dirty="0" err="1" smtClean="0"/>
              <a:t>kurbiyet</a:t>
            </a:r>
            <a:r>
              <a:rPr lang="tr-TR" sz="1400" b="1" dirty="0" smtClean="0"/>
              <a:t>, vuslat ve hidayet </a:t>
            </a:r>
            <a:r>
              <a:rPr lang="tr-TR" sz="1400" dirty="0" smtClean="0"/>
              <a:t>kelimesi altına giren her şeyin mezkur ayette ifade edildiği gibi </a:t>
            </a:r>
            <a:r>
              <a:rPr lang="tr-TR" sz="1400" dirty="0" err="1" smtClean="0"/>
              <a:t>mücahedenin</a:t>
            </a:r>
            <a:r>
              <a:rPr lang="tr-TR" sz="1400" dirty="0" smtClean="0"/>
              <a:t> </a:t>
            </a:r>
            <a:r>
              <a:rPr lang="tr-TR" sz="1400" b="1" dirty="0" smtClean="0"/>
              <a:t>meyveleri</a:t>
            </a:r>
            <a:r>
              <a:rPr lang="tr-TR" sz="1400" dirty="0" smtClean="0"/>
              <a:t> olduğunu söylemektedir. </a:t>
            </a:r>
            <a:endParaRPr lang="tr-TR" sz="1400" dirty="0"/>
          </a:p>
        </p:txBody>
      </p:sp>
    </p:spTree>
    <p:extLst>
      <p:ext uri="{BB962C8B-B14F-4D97-AF65-F5344CB8AC3E}">
        <p14:creationId xmlns:p14="http://schemas.microsoft.com/office/powerpoint/2010/main" val="276278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Mücahedenin</a:t>
            </a:r>
            <a:r>
              <a:rPr lang="tr-TR" b="1" u="sng" dirty="0" smtClean="0">
                <a:solidFill>
                  <a:srgbClr val="C00000"/>
                </a:solidFill>
              </a:rPr>
              <a:t> Nazari Esasları</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fontScale="92500"/>
          </a:bodyPr>
          <a:lstStyle/>
          <a:p>
            <a:pPr algn="just"/>
            <a:r>
              <a:rPr lang="tr-TR" sz="1400" b="1" dirty="0" err="1" smtClean="0"/>
              <a:t>Mücahede</a:t>
            </a:r>
            <a:r>
              <a:rPr lang="tr-TR" sz="1400" b="1" dirty="0" smtClean="0"/>
              <a:t> konusunda bazı </a:t>
            </a:r>
            <a:r>
              <a:rPr lang="tr-TR" sz="1400" b="1" dirty="0" err="1" smtClean="0"/>
              <a:t>sûfîler</a:t>
            </a:r>
            <a:r>
              <a:rPr lang="tr-TR" sz="1400" b="1" dirty="0" smtClean="0"/>
              <a:t> farklı kanaatlerde olmuşlardır. </a:t>
            </a:r>
            <a:r>
              <a:rPr lang="tr-TR" sz="1400" dirty="0" smtClean="0"/>
              <a:t>Onlara göre amelle bir şey elde edilemeyeceğini, hidayetin amelin, </a:t>
            </a:r>
            <a:r>
              <a:rPr lang="tr-TR" sz="1400" dirty="0" err="1" smtClean="0"/>
              <a:t>mücahedenin</a:t>
            </a:r>
            <a:r>
              <a:rPr lang="tr-TR" sz="1400" dirty="0" smtClean="0"/>
              <a:t> karşılığı değil tamamıyla </a:t>
            </a:r>
            <a:r>
              <a:rPr lang="tr-TR" sz="1400" b="1" dirty="0" smtClean="0"/>
              <a:t>Allah’ı lütfu </a:t>
            </a:r>
            <a:r>
              <a:rPr lang="tr-TR" sz="1400" dirty="0" smtClean="0"/>
              <a:t>olduğunu söylemişlerdir. Burada aslında </a:t>
            </a:r>
            <a:r>
              <a:rPr lang="tr-TR" sz="1400" b="1" dirty="0" err="1" smtClean="0"/>
              <a:t>Mutezile’nin</a:t>
            </a:r>
            <a:r>
              <a:rPr lang="tr-TR" sz="1400" dirty="0" smtClean="0"/>
              <a:t> yaptığı gibi </a:t>
            </a:r>
            <a:r>
              <a:rPr lang="tr-TR" sz="1400" dirty="0" err="1" smtClean="0"/>
              <a:t>taat</a:t>
            </a:r>
            <a:r>
              <a:rPr lang="tr-TR" sz="1400" dirty="0" smtClean="0"/>
              <a:t> fiilleri Allah’ı </a:t>
            </a:r>
            <a:r>
              <a:rPr lang="tr-TR" sz="1400" b="1" dirty="0" smtClean="0"/>
              <a:t>mükafat vermeye mecbur eden </a:t>
            </a:r>
            <a:r>
              <a:rPr lang="tr-TR" sz="1400" dirty="0" smtClean="0"/>
              <a:t>davranışlar gibi görmemeleridir. Aslında bu düşüncede olmaları onları </a:t>
            </a:r>
            <a:r>
              <a:rPr lang="tr-TR" sz="1400" dirty="0" err="1" smtClean="0"/>
              <a:t>mücahede</a:t>
            </a:r>
            <a:r>
              <a:rPr lang="tr-TR" sz="1400" dirty="0" smtClean="0"/>
              <a:t> ve nefisle olan mücadeleden uzaklaştığı manası çıkarılmamalıdır. </a:t>
            </a:r>
            <a:r>
              <a:rPr lang="tr-TR" sz="1400" b="1" dirty="0" smtClean="0"/>
              <a:t>Onlara göre en nihayetinde biz ne yaparsak yapalım hidayet Allah’ın lütfuyla olur. </a:t>
            </a:r>
            <a:r>
              <a:rPr lang="tr-TR" sz="1400" dirty="0" smtClean="0"/>
              <a:t>Amelin karşılığında olmaz demektedirler. </a:t>
            </a:r>
            <a:r>
              <a:rPr lang="tr-TR" sz="1400" b="1" dirty="0" smtClean="0"/>
              <a:t>Bu durum köle ile efendisi arasındaki ilişkisi gibidir. </a:t>
            </a:r>
            <a:r>
              <a:rPr lang="tr-TR" sz="1400" dirty="0" smtClean="0"/>
              <a:t>Efendisi kendisine bir şey emrettiğinde köle onu yerine getirir ve efendisi de onu mükafatlandırır. Burada </a:t>
            </a:r>
            <a:r>
              <a:rPr lang="tr-TR" sz="1400" b="1" dirty="0" smtClean="0"/>
              <a:t>«mükafat kölenin çalışmasının karşılığıdır» </a:t>
            </a:r>
            <a:r>
              <a:rPr lang="tr-TR" sz="1400" dirty="0" smtClean="0"/>
              <a:t>denilemez. Çünkü efendisi ödüllendirsin veya ödüllendirmesin, köle </a:t>
            </a:r>
            <a:r>
              <a:rPr lang="tr-TR" sz="1400" b="1" dirty="0" smtClean="0"/>
              <a:t>her halükarda itaatle </a:t>
            </a:r>
            <a:r>
              <a:rPr lang="tr-TR" sz="1400" dirty="0" smtClean="0"/>
              <a:t>sorumludur. </a:t>
            </a:r>
            <a:r>
              <a:rPr lang="tr-TR" sz="1400" dirty="0" err="1" smtClean="0"/>
              <a:t>Hücvirî</a:t>
            </a:r>
            <a:r>
              <a:rPr lang="tr-TR" sz="1400" dirty="0" smtClean="0"/>
              <a:t> buradaki tartışmanın, yorumun zahirinde olduğunu hakikatte ikisinin de aynı şey olduğunu söylemektedir. Bir grup «çalışan bulur» derken, bir grup «bulan çalışır» demektedir. Hakikatte ise, bulmak çalışmanın olduğu kadar, çalışmak da bulmanın sebebidir. Şu halde «çalışmak hidayetin sebebidir» demekle «hidayet, Allah için </a:t>
            </a:r>
            <a:r>
              <a:rPr lang="tr-TR" sz="1400" dirty="0" err="1" smtClean="0"/>
              <a:t>mücahedenin</a:t>
            </a:r>
            <a:r>
              <a:rPr lang="tr-TR" sz="1400" dirty="0" smtClean="0"/>
              <a:t> sebebidir» demek aynı şeydir. Aynı şekilde «Tevfik-i ilahi kulun itaatinin sebebidir» demekle «kulun itaati Tevfik-i </a:t>
            </a:r>
            <a:r>
              <a:rPr lang="tr-TR" sz="1400" dirty="0" err="1" smtClean="0"/>
              <a:t>ilahiyyenin</a:t>
            </a:r>
            <a:r>
              <a:rPr lang="tr-TR" sz="1400" dirty="0" smtClean="0"/>
              <a:t> sebebidir» demek müsavidir. </a:t>
            </a:r>
          </a:p>
          <a:p>
            <a:pPr algn="just"/>
            <a:r>
              <a:rPr lang="tr-TR" sz="1400" b="1" dirty="0" err="1" smtClean="0"/>
              <a:t>Mücahedenin</a:t>
            </a:r>
            <a:r>
              <a:rPr lang="tr-TR" sz="1400" b="1" dirty="0" smtClean="0"/>
              <a:t> Nazarî Esasları</a:t>
            </a:r>
            <a:r>
              <a:rPr lang="tr-TR" sz="1400" dirty="0" smtClean="0"/>
              <a:t>: </a:t>
            </a:r>
            <a:r>
              <a:rPr lang="tr-TR" sz="1400" dirty="0" err="1" smtClean="0"/>
              <a:t>Sufiler</a:t>
            </a:r>
            <a:r>
              <a:rPr lang="tr-TR" sz="1400" dirty="0" smtClean="0"/>
              <a:t> nefisle </a:t>
            </a:r>
            <a:r>
              <a:rPr lang="tr-TR" sz="1400" dirty="0" err="1" smtClean="0"/>
              <a:t>mücahede</a:t>
            </a:r>
            <a:r>
              <a:rPr lang="tr-TR" sz="1400" dirty="0" smtClean="0"/>
              <a:t> nazariyelerini başta </a:t>
            </a:r>
            <a:r>
              <a:rPr lang="tr-TR" sz="1400" dirty="0" err="1" smtClean="0"/>
              <a:t>Kur’ân</a:t>
            </a:r>
            <a:r>
              <a:rPr lang="tr-TR" sz="1400" dirty="0" smtClean="0"/>
              <a:t> ve Sünnete dayandırmışlardır. Bazı unsurlarda da Yunan Felsefesinden yararlanarak «insan tabiatı» nazariyelerine dayandırmışlardır. İlk dönem </a:t>
            </a:r>
            <a:r>
              <a:rPr lang="tr-TR" sz="1400" dirty="0" err="1" smtClean="0"/>
              <a:t>sûfîlerden</a:t>
            </a:r>
            <a:r>
              <a:rPr lang="tr-TR" sz="1400" dirty="0" smtClean="0"/>
              <a:t> itibaren dinî </a:t>
            </a:r>
            <a:r>
              <a:rPr lang="tr-TR" sz="1400" dirty="0" err="1" smtClean="0"/>
              <a:t>sülûke</a:t>
            </a:r>
            <a:r>
              <a:rPr lang="tr-TR" sz="1400" dirty="0" smtClean="0"/>
              <a:t> katkı sağlayan insan tabiatının zıt kuvvetlerinden bahsedilmiştir. </a:t>
            </a:r>
            <a:r>
              <a:rPr lang="tr-TR" sz="1400" dirty="0" err="1" smtClean="0"/>
              <a:t>Sûfîler</a:t>
            </a:r>
            <a:r>
              <a:rPr lang="tr-TR" sz="1400" dirty="0" smtClean="0"/>
              <a:t> nefsin mahiyetinden bahsetmişler ve insanda iki zıt tabiatın bulunduğunu, birisinin insanı erdeme çıkarırken, diğerinin </a:t>
            </a:r>
            <a:r>
              <a:rPr lang="tr-TR" sz="1400" dirty="0" err="1" smtClean="0"/>
              <a:t>süliyata</a:t>
            </a:r>
            <a:r>
              <a:rPr lang="tr-TR" sz="1400" dirty="0" smtClean="0"/>
              <a:t> zorladığını kabul etmişlerdir. Birinci kuvvet insanı hayra zorlayıp onu melekler seviyesine çıkarabilir, ikincisi ise şerre sevk ederek hayvanlar derekesine indirir. Salikin tabiatına hakim olan bu iki yönünü çok iyi bilmesi gerekmektedir. Yani insan </a:t>
            </a:r>
            <a:r>
              <a:rPr lang="tr-TR" sz="1400" dirty="0" err="1" smtClean="0"/>
              <a:t>kemalata</a:t>
            </a:r>
            <a:r>
              <a:rPr lang="tr-TR" sz="1400" dirty="0" smtClean="0"/>
              <a:t> ermek istiyorsa aydınlık yönlerine vakıf olması gerektiği karanlık yönlerine de vakıf olmalıdır. Bu şekilde bir marifet Allah’ı tanımaya götürür. Karanlık taraflarımıza vakıf olamadığımızda onunla </a:t>
            </a:r>
            <a:r>
              <a:rPr lang="tr-TR" sz="1400" dirty="0" err="1" smtClean="0"/>
              <a:t>mücahede</a:t>
            </a:r>
            <a:r>
              <a:rPr lang="tr-TR" sz="1400" dirty="0" smtClean="0"/>
              <a:t> etmek mümkün değildir. Bundan dolayı </a:t>
            </a:r>
            <a:r>
              <a:rPr lang="tr-TR" sz="1400" dirty="0" err="1" smtClean="0"/>
              <a:t>sufiler</a:t>
            </a:r>
            <a:r>
              <a:rPr lang="tr-TR" sz="1400" dirty="0" smtClean="0"/>
              <a:t> insanın karanlık taraflarını göstermek için insanın içi dünyasını derinlikli bir şekilde tahlil etme yoluna gitmişlerdir. Bu şekilde yaklaşımları çok erken dönemlere kadar gidebilmektedir. Muhasibi bu durumun çok güzel bir örneğidir. Zaten </a:t>
            </a:r>
            <a:r>
              <a:rPr lang="tr-TR" sz="1400" dirty="0" err="1" smtClean="0"/>
              <a:t>sufileri</a:t>
            </a:r>
            <a:r>
              <a:rPr lang="tr-TR" sz="1400" dirty="0" smtClean="0"/>
              <a:t> </a:t>
            </a:r>
            <a:r>
              <a:rPr lang="tr-TR" sz="1400" dirty="0" err="1" smtClean="0"/>
              <a:t>zahidlerden</a:t>
            </a:r>
            <a:r>
              <a:rPr lang="tr-TR" sz="1400" dirty="0" smtClean="0"/>
              <a:t> ayıran en önemleri nefsi tanımaya, insanın karanlık taraflarını tanıyıp onları aydınlatmaya yönelik çabalarıdır. </a:t>
            </a:r>
            <a:endParaRPr lang="tr-TR" sz="1400" b="1" dirty="0"/>
          </a:p>
        </p:txBody>
      </p:sp>
    </p:spTree>
    <p:extLst>
      <p:ext uri="{BB962C8B-B14F-4D97-AF65-F5344CB8AC3E}">
        <p14:creationId xmlns:p14="http://schemas.microsoft.com/office/powerpoint/2010/main" val="3536192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1941</TotalTime>
  <Words>3086</Words>
  <Application>Microsoft Office PowerPoint</Application>
  <PresentationFormat>Geniş ekran</PresentationFormat>
  <Paragraphs>47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Times New Roman</vt:lpstr>
      <vt:lpstr>Wingdings 3</vt:lpstr>
      <vt:lpstr>İyon Toplantı Odası</vt:lpstr>
      <vt:lpstr>TASAVVUF I  VI. YARIYIL BAHAR DÖNEMİ</vt:lpstr>
      <vt:lpstr>10. HAFTA (06.05.2019) - Tasavvufta Manevî Kemâlât - KAYNAKÇA - Afifi, Tasavvuf İslâmda Manevî Hayat, İz yay. Çev. Ekrem Demirli/Abdullah Kartal - DİA Maddeleri: Çile, Erbain, İtikaf, İtiyat, Mücahede, Müşahede, Riyazet, Sülûk, Tasfiye, Zikir, Zühd   </vt:lpstr>
      <vt:lpstr>Haller ve Makâmlar</vt:lpstr>
      <vt:lpstr>Haller ve Makâmlar</vt:lpstr>
      <vt:lpstr>Nefisle Mücahede</vt:lpstr>
      <vt:lpstr>Nefisle Mücahede</vt:lpstr>
      <vt:lpstr>Nefisle Mücahedenin Aşamaları</vt:lpstr>
      <vt:lpstr>Nefisle Mücahedenin Aşamaları</vt:lpstr>
      <vt:lpstr>Mücahedenin Nazari Esasları</vt:lpstr>
      <vt:lpstr>Mücahedenin Nazari Esasları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user</cp:lastModifiedBy>
  <cp:revision>161</cp:revision>
  <cp:lastPrinted>2019-02-25T11:11:47Z</cp:lastPrinted>
  <dcterms:created xsi:type="dcterms:W3CDTF">2017-02-20T05:50:03Z</dcterms:created>
  <dcterms:modified xsi:type="dcterms:W3CDTF">2019-07-03T09:26:09Z</dcterms:modified>
</cp:coreProperties>
</file>