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459" r:id="rId2"/>
    <p:sldId id="327" r:id="rId3"/>
    <p:sldId id="324" r:id="rId4"/>
    <p:sldId id="314" r:id="rId5"/>
    <p:sldId id="316" r:id="rId6"/>
    <p:sldId id="317" r:id="rId7"/>
    <p:sldId id="318" r:id="rId8"/>
    <p:sldId id="319" r:id="rId9"/>
    <p:sldId id="321" r:id="rId10"/>
    <p:sldId id="320" r:id="rId11"/>
    <p:sldId id="329" r:id="rId12"/>
    <p:sldId id="322" r:id="rId13"/>
    <p:sldId id="257" r:id="rId14"/>
    <p:sldId id="460" r:id="rId15"/>
    <p:sldId id="304" r:id="rId16"/>
    <p:sldId id="258" r:id="rId17"/>
    <p:sldId id="325" r:id="rId18"/>
    <p:sldId id="259" r:id="rId19"/>
    <p:sldId id="326" r:id="rId20"/>
    <p:sldId id="461" r:id="rId21"/>
    <p:sldId id="462" r:id="rId22"/>
    <p:sldId id="421" r:id="rId23"/>
    <p:sldId id="262" r:id="rId24"/>
    <p:sldId id="263" r:id="rId25"/>
    <p:sldId id="323" r:id="rId26"/>
    <p:sldId id="330" r:id="rId27"/>
    <p:sldId id="264" r:id="rId28"/>
    <p:sldId id="463" r:id="rId29"/>
    <p:sldId id="266" r:id="rId30"/>
    <p:sldId id="267" r:id="rId31"/>
    <p:sldId id="268" r:id="rId32"/>
    <p:sldId id="273" r:id="rId33"/>
    <p:sldId id="275" r:id="rId34"/>
    <p:sldId id="276" r:id="rId35"/>
    <p:sldId id="278" r:id="rId36"/>
    <p:sldId id="279" r:id="rId37"/>
    <p:sldId id="383" r:id="rId38"/>
    <p:sldId id="280" r:id="rId39"/>
    <p:sldId id="282" r:id="rId40"/>
    <p:sldId id="283" r:id="rId41"/>
    <p:sldId id="310" r:id="rId42"/>
    <p:sldId id="382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331" r:id="rId52"/>
    <p:sldId id="464" r:id="rId53"/>
    <p:sldId id="465" r:id="rId54"/>
    <p:sldId id="466" r:id="rId55"/>
    <p:sldId id="467" r:id="rId56"/>
    <p:sldId id="468" r:id="rId57"/>
    <p:sldId id="469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0445" autoAdjust="0"/>
  </p:normalViewPr>
  <p:slideViewPr>
    <p:cSldViewPr>
      <p:cViewPr varScale="1">
        <p:scale>
          <a:sx n="60" d="100"/>
          <a:sy n="60" d="100"/>
        </p:scale>
        <p:origin x="14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621F59-89D1-4818-9118-C0992D543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5AA1EF-4CE5-4B57-B048-7B9A38F63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8A146E-4AF7-469E-9DDD-FE2E89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CB299C-E499-4CE2-BA60-36EB50E9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587ABD-1285-4929-9052-44128C6D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C246A-7B73-45ED-B684-7C2DBE7F1EF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81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5FA5D0-0D41-4E2E-820B-DD08B556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F60A612-4B76-4F58-AF31-08797B020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ADD27E-C2FA-4BB1-9053-4025C940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2D7C09-EDE7-47B0-9787-283854B3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27DF8B-D71B-4A1E-BA99-73314B54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8BB9-7D64-4130-9EEF-967603CF27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3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CE5A52-0DB6-4E59-98B7-2F2FCC159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F338D7-28E1-47D3-94C1-1FDA03308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1BB77A-80CE-4ADB-94F2-9C95EF2C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60D22E-38B1-4EBA-936C-073AC20F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F8082-9D49-4903-9882-8AC95632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8401-08BE-4C3E-AF8D-E2DCA755A1F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09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50C9CA-B31A-4B32-9D5F-5B77FFC9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81320-88F6-49C3-9C99-9B867491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A8154B-9EE9-4515-AEF8-243CD9B4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1CFCF5-BF86-452C-AAF8-F15A9D0B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3A40E4-FC1E-4804-BA7D-E1D9B4DF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E8D3A-CDCD-43FE-9EEA-67C86F8E73A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23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E758F-D658-4A28-A9F2-F490A0A5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EE9113-FFAD-4D7C-B323-F860BEFBF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428363-121E-4232-BE56-E5C26946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4EBF5C-BF99-41EB-B8CB-95DE5C80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FFE162-43C8-44FD-9810-E5E95D0E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8BB9-7D64-4130-9EEF-967603CF27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34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35FCC7-BB9A-45AB-A58E-C0DA61C7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D27C42-7167-4FF0-B674-311E28680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1CE77B-91A2-47B6-9D83-0FFE8766F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248A01-9E70-4B37-83AA-171CD543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84C38D-6CDD-4B3B-A72A-443EACBC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A5BD32-5C65-4779-93C2-B1021F59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C0DEB-FD54-4D6D-BB99-997DA300135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15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61F03C-6639-4D45-8D27-0C7E06A5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585A84-9754-4341-BF46-B7D681D1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607917-9CAB-4D6E-9A02-77B5F6454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E50C503-C4C4-4542-BA7C-A378CD3D3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5716AE0-B091-49CC-BCFC-F2CB42AE2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E2296A7-5975-4497-9E11-CFC4596A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DCFDC52-7DF9-48AF-8ADA-7108D0D3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CECD5C9-4193-4345-B0F2-2C013DDD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D1323-8CB2-4AF4-B270-C5765C06FAB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20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8085CB-498F-4C88-A9A6-67CF51AF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2F7A1D5-3C92-4E38-9926-BFC6F9B1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B6F3B5A-2F6D-49A1-8629-8C92D272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173942-D855-4056-858F-DEBFC9C7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115A-1163-430D-904E-E5393E5BC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92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0CD8380-C6C9-49CC-8575-0B6D4020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AE1FE1E-51BC-43B3-A77C-1B129AE6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AE10189-5B04-4291-A766-A0022C6E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B5CD1-7A49-426E-B809-C7FDDB1418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76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D05EA2-0E8B-4E28-B928-5CE7E255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7B8592-E15B-46B1-8B07-084A033B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7CDE4FE-7B9B-4A3E-9C4A-3FC4C84F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CFFBBD-6CF8-4F98-A559-68BAAE12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250170-258D-4D34-9C37-A1B1F1C4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6CCCCCF-04F8-42D4-9483-94322853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C025F-2874-4ABB-B514-B28049189CD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9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7958B-BCCE-4A7A-8F2C-351DD1FA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F2D5BB2-8CAA-4ECF-B6F2-A246CEBA4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325DA9-1B0B-42A2-A3B3-85B9DF2CF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37A110-9D88-4CDD-B5D8-53B5002E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998DF1-3BBF-41F2-BC8F-2A81C1BC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F31D29-ADD6-49BC-8C19-768A7433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B754E-6814-44AC-B31D-B147E8ED580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2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8F65F1D-6298-4AF6-B6E7-FBC0797B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96799E-6ED2-4991-883F-C981A01F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523F91-A0DE-4690-BB17-9DC17469A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606F2D-BF83-4AE9-8208-8C693A906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B0271D-C8C3-42D9-B60B-F14776070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178BB9-7D64-4130-9EEF-967603CF27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3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tr.wikipedia.org/wiki/Kapsaisi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340769"/>
            <a:ext cx="7200800" cy="19442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800" b="1" dirty="0"/>
              <a:t>ORGANİK MADDELER</a:t>
            </a:r>
            <a:br>
              <a:rPr lang="tr-TR" sz="4800" dirty="0"/>
            </a:br>
            <a:br>
              <a:rPr lang="tr-TR" sz="4800" dirty="0"/>
            </a:br>
            <a:endParaRPr lang="tr-TR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040"/>
            <a:ext cx="6400800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/>
              <a:t>Prof. Dr. Ayhan </a:t>
            </a:r>
            <a:r>
              <a:rPr lang="tr-TR" sz="3200" dirty="0" err="1"/>
              <a:t>Filazi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3766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5247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 err="1"/>
              <a:t>Metilalkol</a:t>
            </a:r>
            <a:endParaRPr lang="tr-TR" sz="40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686800" cy="504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dirty="0"/>
              <a:t>Sağaltım</a:t>
            </a:r>
            <a:endParaRPr lang="tr-TR" sz="2800" dirty="0"/>
          </a:p>
          <a:p>
            <a:pPr eaLnBrk="1" hangingPunct="1"/>
            <a:r>
              <a:rPr lang="tr-TR" sz="2400" dirty="0"/>
              <a:t>Primatlarda Etilalkol veya 4-metilpirazol (Fomepizole) kullanılarak alkol </a:t>
            </a:r>
            <a:r>
              <a:rPr lang="tr-TR" sz="2400" dirty="0" err="1"/>
              <a:t>dehidrojenazın</a:t>
            </a:r>
            <a:r>
              <a:rPr lang="tr-TR" sz="2400" dirty="0"/>
              <a:t> etkinliği engellenir.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488" y="4086032"/>
            <a:ext cx="2466975" cy="18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2459038"/>
            <a:ext cx="2934544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492375"/>
            <a:ext cx="5472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600" b="1" dirty="0" err="1"/>
              <a:t>Metilalkol</a:t>
            </a:r>
            <a:r>
              <a:rPr lang="tr-TR" sz="3600" b="1" dirty="0"/>
              <a:t>-Sağaltım</a:t>
            </a:r>
          </a:p>
        </p:txBody>
      </p:sp>
      <p:sp>
        <p:nvSpPr>
          <p:cNvPr id="14339" name="İçerik Yer Tutucusu 2"/>
          <p:cNvSpPr>
            <a:spLocks noGrp="1"/>
          </p:cNvSpPr>
          <p:nvPr>
            <p:ph idx="1"/>
          </p:nvPr>
        </p:nvSpPr>
        <p:spPr>
          <a:xfrm>
            <a:off x="395536" y="1690689"/>
            <a:ext cx="8119814" cy="4486274"/>
          </a:xfrm>
        </p:spPr>
        <p:txBody>
          <a:bodyPr/>
          <a:lstStyle/>
          <a:p>
            <a:r>
              <a:rPr lang="tr-TR" sz="3600" dirty="0"/>
              <a:t>Formik </a:t>
            </a:r>
            <a:r>
              <a:rPr lang="tr-TR" sz="3600" dirty="0" err="1"/>
              <a:t>asitin</a:t>
            </a:r>
            <a:r>
              <a:rPr lang="tr-TR" sz="3600" dirty="0"/>
              <a:t> metabolizmasını artırmak için Dİ yolla </a:t>
            </a:r>
            <a:r>
              <a:rPr lang="tr-TR" sz="3600" dirty="0" err="1"/>
              <a:t>Folik</a:t>
            </a:r>
            <a:r>
              <a:rPr lang="tr-TR" sz="3600" dirty="0"/>
              <a:t> asit (vit-B9) verilebilir. </a:t>
            </a:r>
          </a:p>
          <a:p>
            <a:r>
              <a:rPr lang="tr-TR" sz="3600" dirty="0"/>
              <a:t>Primat olmayanlarda etanol verilmesi önerilmez. Çünkü etanol </a:t>
            </a:r>
            <a:r>
              <a:rPr lang="tr-TR" sz="3600" dirty="0" err="1"/>
              <a:t>sedasyona</a:t>
            </a:r>
            <a:r>
              <a:rPr lang="tr-TR" sz="3600" dirty="0"/>
              <a:t> neden olur ve </a:t>
            </a:r>
            <a:r>
              <a:rPr lang="tr-TR" sz="3600" dirty="0" err="1"/>
              <a:t>metanolün</a:t>
            </a:r>
            <a:r>
              <a:rPr lang="tr-TR" sz="3600" dirty="0"/>
              <a:t> </a:t>
            </a:r>
            <a:r>
              <a:rPr lang="tr-TR" sz="3600" dirty="0" err="1"/>
              <a:t>metabolitleri</a:t>
            </a:r>
            <a:r>
              <a:rPr lang="tr-TR" sz="3600" dirty="0"/>
              <a:t> primatlardaki gibi köpeklerde körlüğe neden olmaz.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79450"/>
          </a:xfrm>
        </p:spPr>
        <p:txBody>
          <a:bodyPr/>
          <a:lstStyle/>
          <a:p>
            <a:pPr eaLnBrk="1" hangingPunct="1"/>
            <a:r>
              <a:rPr lang="tr-TR" sz="4000" b="1">
                <a:effectLst/>
              </a:rPr>
              <a:t>İzopropanol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050"/>
            <a:ext cx="8964488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/>
              <a:t>Evcil hayvanlarda zehirlenmeler nadirdir.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Etil alkolden 2 kat daha zehirlidir.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Sindirim kanalından hızla emilir ve yaklaşık </a:t>
            </a:r>
            <a:r>
              <a:rPr lang="tr-TR" sz="2800" u="sng" dirty="0"/>
              <a:t>%80 oranında asetona </a:t>
            </a:r>
            <a:r>
              <a:rPr lang="tr-TR" sz="2800" dirty="0" err="1"/>
              <a:t>metabolize</a:t>
            </a:r>
            <a:r>
              <a:rPr lang="tr-TR" sz="2800" dirty="0"/>
              <a:t> olur ve </a:t>
            </a:r>
            <a:r>
              <a:rPr lang="tr-TR" sz="2800" dirty="0" err="1"/>
              <a:t>MSS’ni</a:t>
            </a:r>
            <a:r>
              <a:rPr lang="tr-TR" sz="2800" dirty="0"/>
              <a:t> </a:t>
            </a:r>
            <a:r>
              <a:rPr lang="tr-TR" sz="2800" dirty="0" err="1"/>
              <a:t>deprese</a:t>
            </a:r>
            <a:r>
              <a:rPr lang="tr-TR" sz="2800" dirty="0"/>
              <a:t> eder.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Asetonun yarı ömrü (16-20 saat) alkolden daha uzundur.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u="sng" dirty="0"/>
              <a:t>Zehirlenen hayvanların nefesi aseton kokuludur.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Tedavide 4-metilpirazol verilmesi </a:t>
            </a:r>
            <a:r>
              <a:rPr lang="tr-TR" sz="2800" dirty="0" err="1"/>
              <a:t>izopropanolün</a:t>
            </a:r>
            <a:r>
              <a:rPr lang="tr-TR" sz="2800" dirty="0"/>
              <a:t> asetona </a:t>
            </a:r>
            <a:r>
              <a:rPr lang="tr-TR" sz="2800" dirty="0" err="1"/>
              <a:t>metabolize</a:t>
            </a:r>
            <a:r>
              <a:rPr lang="tr-TR" sz="2800" dirty="0"/>
              <a:t> olmasını önler. </a:t>
            </a:r>
          </a:p>
          <a:p>
            <a:pPr eaLnBrk="1" hangingPunct="1">
              <a:lnSpc>
                <a:spcPct val="9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/>
              <a:t>Etilen glikol</a:t>
            </a:r>
            <a:r>
              <a:rPr lang="tr-TR" sz="3600"/>
              <a:t> (Antifriz, pas giderici)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600" dirty="0"/>
              <a:t>Tatlı lezzetli ve suya benzer bir maddedir; hayvanlar tarafından isteyerek içilebilir. </a:t>
            </a:r>
          </a:p>
          <a:p>
            <a:pPr eaLnBrk="1" hangingPunct="1"/>
            <a:r>
              <a:rPr lang="tr-TR" sz="3600" dirty="0"/>
              <a:t>Motorlarda soğutma sisteminin kışın donmasının engellenmesi, hidrolik fren yağı, boyalar ve mürekkep imalatında kullanılır.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4039" y="116632"/>
            <a:ext cx="222885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ED0F8F-5D01-4897-BBF1-A4E679AB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tr-TR" b="1" dirty="0"/>
              <a:t>Etilen glikol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4F4129-143C-462C-86B0-D101FB72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263830" cy="4908203"/>
          </a:xfrm>
        </p:spPr>
        <p:txBody>
          <a:bodyPr>
            <a:normAutofit/>
          </a:bodyPr>
          <a:lstStyle/>
          <a:p>
            <a:r>
              <a:rPr lang="tr-TR" sz="2400" dirty="0"/>
              <a:t>Tüm hayvanlar etilen glikol </a:t>
            </a:r>
            <a:r>
              <a:rPr lang="tr-TR" sz="2400" dirty="0" err="1"/>
              <a:t>toksikozuna</a:t>
            </a:r>
            <a:r>
              <a:rPr lang="tr-TR" sz="2400" dirty="0"/>
              <a:t> duyarlıdır; ancak en sık köpekler ve kediler etkilenir. </a:t>
            </a:r>
          </a:p>
          <a:p>
            <a:r>
              <a:rPr lang="tr-TR" sz="2400" dirty="0"/>
              <a:t>2012 yılından beri antifriz üreticileri, gönüllü yutmayı caydırmak için ürünlerine acı bir madde eklemiştir; ancak ürünler hala bazı hayvanlar için lezzetli olabilir. </a:t>
            </a:r>
          </a:p>
          <a:p>
            <a:r>
              <a:rPr lang="tr-TR" sz="2400" dirty="0"/>
              <a:t>Diğer etilen glikol kaynakları; güneş kolektörlerinde kullanılan ısı değişim sıvıları, buz pisti dondurma ekipmanları ve  fren ve şanzıman sıvıları yer almaktadır. </a:t>
            </a:r>
          </a:p>
          <a:p>
            <a:r>
              <a:rPr lang="tr-TR" sz="2400" dirty="0"/>
              <a:t>Etilen glikol içeren </a:t>
            </a:r>
            <a:r>
              <a:rPr lang="tr-TR" sz="2400" dirty="0" err="1"/>
              <a:t>topikal</a:t>
            </a:r>
            <a:r>
              <a:rPr lang="tr-TR" sz="2400" dirty="0"/>
              <a:t> ürünlerden deri yoluyla da emilim olabilir (kedilerde)</a:t>
            </a:r>
          </a:p>
        </p:txBody>
      </p:sp>
    </p:spTree>
    <p:extLst>
      <p:ext uri="{BB962C8B-B14F-4D97-AF65-F5344CB8AC3E}">
        <p14:creationId xmlns:p14="http://schemas.microsoft.com/office/powerpoint/2010/main" val="26198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Etilen glikol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/>
              <a:t>Saf </a:t>
            </a:r>
            <a:r>
              <a:rPr lang="tr-TR" sz="2800" dirty="0" err="1"/>
              <a:t>EG’un</a:t>
            </a:r>
            <a:r>
              <a:rPr lang="tr-TR" sz="2800" dirty="0"/>
              <a:t> m</a:t>
            </a:r>
            <a:r>
              <a:rPr lang="en-US" sz="2800" dirty="0" err="1"/>
              <a:t>inimum</a:t>
            </a:r>
            <a:r>
              <a:rPr lang="en-US" sz="2800" dirty="0"/>
              <a:t> </a:t>
            </a:r>
            <a:r>
              <a:rPr lang="en-US" sz="2800" dirty="0" err="1"/>
              <a:t>letal</a:t>
            </a:r>
            <a:r>
              <a:rPr lang="en-US" sz="2800" dirty="0"/>
              <a:t> do</a:t>
            </a:r>
            <a:r>
              <a:rPr lang="tr-TR" sz="2800" dirty="0" err="1"/>
              <a:t>zu</a:t>
            </a:r>
            <a:r>
              <a:rPr lang="tr-TR" sz="2800" dirty="0"/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Kedi; </a:t>
            </a:r>
            <a:r>
              <a:rPr lang="en-US" sz="2800" dirty="0"/>
              <a:t>1.4 mL/kg</a:t>
            </a:r>
            <a:r>
              <a:rPr lang="tr-TR" sz="2800" dirty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Köpek: </a:t>
            </a:r>
            <a:r>
              <a:rPr lang="en-US" sz="2800" dirty="0"/>
              <a:t>4.4 mL/kg</a:t>
            </a:r>
            <a:r>
              <a:rPr lang="tr-TR" sz="2800" dirty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Kanatlı: </a:t>
            </a:r>
            <a:r>
              <a:rPr lang="en-US" sz="2800" dirty="0"/>
              <a:t>7–8 mL/kg</a:t>
            </a:r>
            <a:r>
              <a:rPr lang="tr-TR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Sığır: </a:t>
            </a:r>
            <a:r>
              <a:rPr lang="en-US" sz="2800" dirty="0"/>
              <a:t>2–10 mL/kg</a:t>
            </a:r>
            <a:r>
              <a:rPr lang="tr-TR" sz="28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Gençler daha duyarlıdır. </a:t>
            </a:r>
          </a:p>
          <a:p>
            <a:pPr eaLnBrk="1" hangingPunct="1">
              <a:lnSpc>
                <a:spcPct val="90000"/>
              </a:lnSpc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482239"/>
            <a:ext cx="2918098" cy="18935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2588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Etilen glikol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8964613" cy="56610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dirty="0"/>
              <a:t>EG, önce </a:t>
            </a:r>
            <a:r>
              <a:rPr lang="tr-TR" sz="3200" i="1" dirty="0"/>
              <a:t>alkol </a:t>
            </a:r>
            <a:r>
              <a:rPr lang="tr-TR" sz="3200" i="1" dirty="0" err="1"/>
              <a:t>dehidrojenaz</a:t>
            </a:r>
            <a:r>
              <a:rPr lang="tr-TR" sz="3200" i="1" dirty="0"/>
              <a:t> </a:t>
            </a:r>
            <a:r>
              <a:rPr lang="tr-TR" sz="3200" dirty="0"/>
              <a:t>enzimiyle </a:t>
            </a:r>
            <a:r>
              <a:rPr lang="tr-TR" sz="3200" u="sng" dirty="0" err="1"/>
              <a:t>glikoaldehid</a:t>
            </a:r>
            <a:r>
              <a:rPr lang="tr-TR" sz="3200" dirty="0" err="1"/>
              <a:t>e</a:t>
            </a:r>
            <a:r>
              <a:rPr lang="tr-TR" sz="3200" dirty="0"/>
              <a:t> oksitlenir. </a:t>
            </a:r>
            <a:r>
              <a:rPr lang="tr-TR" sz="3200" dirty="0" err="1"/>
              <a:t>Glikoaldehid</a:t>
            </a:r>
            <a:r>
              <a:rPr lang="tr-TR" sz="3200" dirty="0"/>
              <a:t> sonra </a:t>
            </a:r>
            <a:r>
              <a:rPr lang="tr-TR" sz="3200" u="sng" dirty="0" err="1"/>
              <a:t>glikolik</a:t>
            </a:r>
            <a:r>
              <a:rPr lang="tr-TR" sz="3200" u="sng" dirty="0"/>
              <a:t> asid</a:t>
            </a:r>
            <a:r>
              <a:rPr lang="tr-TR" sz="3200" dirty="0"/>
              <a:t>e ve bu da </a:t>
            </a:r>
            <a:r>
              <a:rPr lang="tr-TR" sz="3200" u="sng" dirty="0" err="1"/>
              <a:t>glioksilik</a:t>
            </a:r>
            <a:r>
              <a:rPr lang="tr-TR" sz="3200" u="sng" dirty="0"/>
              <a:t> asid</a:t>
            </a:r>
            <a:r>
              <a:rPr lang="tr-TR" sz="3200" dirty="0"/>
              <a:t>e yükseltgenir. </a:t>
            </a:r>
          </a:p>
          <a:p>
            <a:pPr eaLnBrk="1" hangingPunct="1"/>
            <a:r>
              <a:rPr lang="tr-TR" sz="3200" dirty="0" err="1"/>
              <a:t>Glioksilik</a:t>
            </a:r>
            <a:r>
              <a:rPr lang="tr-TR" sz="3200" dirty="0"/>
              <a:t> asit en fazla </a:t>
            </a:r>
            <a:r>
              <a:rPr lang="tr-TR" sz="3200" u="sng" dirty="0" err="1"/>
              <a:t>okzalik</a:t>
            </a:r>
            <a:r>
              <a:rPr lang="tr-TR" sz="3200" u="sng" dirty="0"/>
              <a:t> asid</a:t>
            </a:r>
            <a:r>
              <a:rPr lang="tr-TR" sz="3200" dirty="0"/>
              <a:t>e çevrilir ama başka </a:t>
            </a:r>
            <a:r>
              <a:rPr lang="tr-TR" sz="3200" dirty="0" err="1"/>
              <a:t>metabolitler</a:t>
            </a:r>
            <a:r>
              <a:rPr lang="tr-TR" sz="3200" dirty="0"/>
              <a:t> de oluşur. Son ürünler; </a:t>
            </a:r>
            <a:r>
              <a:rPr lang="tr-TR" sz="3200" u="sng" dirty="0" err="1"/>
              <a:t>glisin</a:t>
            </a:r>
            <a:r>
              <a:rPr lang="tr-TR" sz="3200" dirty="0"/>
              <a:t>, </a:t>
            </a:r>
            <a:r>
              <a:rPr lang="tr-TR" sz="3200" u="sng" dirty="0"/>
              <a:t>formik asit</a:t>
            </a:r>
            <a:r>
              <a:rPr lang="tr-TR" sz="3200" dirty="0"/>
              <a:t>, </a:t>
            </a:r>
            <a:r>
              <a:rPr lang="tr-TR" sz="3200" u="sng" dirty="0" err="1"/>
              <a:t>hippurik</a:t>
            </a:r>
            <a:r>
              <a:rPr lang="tr-TR" sz="3200" u="sng" dirty="0"/>
              <a:t> asit</a:t>
            </a:r>
            <a:r>
              <a:rPr lang="tr-TR" sz="3200" dirty="0"/>
              <a:t>, </a:t>
            </a:r>
            <a:r>
              <a:rPr lang="tr-TR" sz="3200" u="sng" dirty="0" err="1"/>
              <a:t>oksalomalik</a:t>
            </a:r>
            <a:r>
              <a:rPr lang="tr-TR" sz="3200" u="sng" dirty="0"/>
              <a:t> asit </a:t>
            </a:r>
            <a:r>
              <a:rPr lang="tr-TR" sz="3200" dirty="0"/>
              <a:t>ve </a:t>
            </a:r>
            <a:r>
              <a:rPr lang="tr-TR" sz="3200" u="sng" dirty="0" err="1"/>
              <a:t>benzoik</a:t>
            </a:r>
            <a:r>
              <a:rPr lang="tr-TR" sz="3200" u="sng" dirty="0"/>
              <a:t> asit</a:t>
            </a:r>
            <a:r>
              <a:rPr lang="tr-TR" sz="3200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Etilen glikol</a:t>
            </a:r>
            <a:endParaRPr lang="tr-TR" dirty="0"/>
          </a:p>
        </p:txBody>
      </p:sp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>
          <a:xfrm>
            <a:off x="395536" y="1484784"/>
            <a:ext cx="8119814" cy="4692179"/>
          </a:xfrm>
        </p:spPr>
        <p:txBody>
          <a:bodyPr/>
          <a:lstStyle/>
          <a:p>
            <a:pPr eaLnBrk="1" hangingPunct="1">
              <a:buClr>
                <a:srgbClr val="E3E3FF"/>
              </a:buClr>
            </a:pPr>
            <a:r>
              <a:rPr lang="tr-TR" sz="3200" dirty="0"/>
              <a:t>Kalsiyum, </a:t>
            </a:r>
            <a:r>
              <a:rPr lang="tr-TR" sz="3200" dirty="0" err="1"/>
              <a:t>okzalik</a:t>
            </a:r>
            <a:r>
              <a:rPr lang="tr-TR" sz="3200" dirty="0"/>
              <a:t> aside bağlanarak </a:t>
            </a:r>
            <a:r>
              <a:rPr lang="tr-TR" sz="3200" u="sng" dirty="0"/>
              <a:t>kalsiyum </a:t>
            </a:r>
            <a:r>
              <a:rPr lang="tr-TR" sz="3200" u="sng" dirty="0" err="1"/>
              <a:t>okzalat</a:t>
            </a:r>
            <a:r>
              <a:rPr lang="tr-TR" sz="3200" u="sng" dirty="0"/>
              <a:t> </a:t>
            </a:r>
            <a:r>
              <a:rPr lang="tr-TR" sz="3200" dirty="0"/>
              <a:t>kristallerinin oluşumuna neden olur. Bunlar en çok böbreklerde birikerek idrarda </a:t>
            </a:r>
            <a:r>
              <a:rPr lang="tr-TR" sz="3200" u="sng" dirty="0" err="1"/>
              <a:t>kristaluri</a:t>
            </a:r>
            <a:r>
              <a:rPr lang="tr-TR" sz="3200" dirty="0" err="1"/>
              <a:t>ye</a:t>
            </a:r>
            <a:r>
              <a:rPr lang="tr-TR" sz="3200" dirty="0"/>
              <a:t> neden olurlar. </a:t>
            </a:r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039694" cy="75961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Etilen glikol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91512" cy="4754562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/>
              <a:t>Asidik </a:t>
            </a:r>
            <a:r>
              <a:rPr lang="tr-TR" sz="2800" dirty="0" err="1"/>
              <a:t>metabolitleri</a:t>
            </a:r>
            <a:r>
              <a:rPr lang="tr-TR" sz="2800" dirty="0"/>
              <a:t> </a:t>
            </a:r>
            <a:r>
              <a:rPr lang="tr-TR" sz="2800" u="sng" dirty="0" err="1"/>
              <a:t>metabolik</a:t>
            </a:r>
            <a:r>
              <a:rPr lang="tr-TR" sz="2800" u="sng" dirty="0"/>
              <a:t> </a:t>
            </a:r>
            <a:r>
              <a:rPr lang="tr-TR" sz="2800" u="sng" dirty="0" err="1"/>
              <a:t>asidoza</a:t>
            </a:r>
            <a:r>
              <a:rPr lang="tr-TR" sz="2800" u="sng" dirty="0"/>
              <a:t> </a:t>
            </a:r>
            <a:r>
              <a:rPr lang="tr-TR" sz="2800" dirty="0"/>
              <a:t>sebep olur. </a:t>
            </a:r>
            <a:r>
              <a:rPr lang="tr-TR" sz="2800" u="sng" dirty="0" err="1"/>
              <a:t>Glikolik</a:t>
            </a:r>
            <a:r>
              <a:rPr lang="tr-TR" sz="2800" u="sng" dirty="0"/>
              <a:t> asit </a:t>
            </a:r>
            <a:r>
              <a:rPr lang="tr-TR" sz="2800" u="sng" dirty="0" err="1"/>
              <a:t>asidozun</a:t>
            </a:r>
            <a:r>
              <a:rPr lang="tr-TR" sz="2800" u="sng" dirty="0"/>
              <a:t> ana sebebidir</a:t>
            </a:r>
            <a:r>
              <a:rPr lang="tr-TR" sz="2800" dirty="0"/>
              <a:t>. Bunlar ayrıca </a:t>
            </a:r>
            <a:r>
              <a:rPr lang="tr-TR" sz="2800" dirty="0" err="1"/>
              <a:t>trikarboksilik</a:t>
            </a:r>
            <a:r>
              <a:rPr lang="tr-TR" sz="2800" dirty="0"/>
              <a:t> asit </a:t>
            </a:r>
            <a:r>
              <a:rPr lang="tr-TR" sz="2800" dirty="0" err="1"/>
              <a:t>siklusu</a:t>
            </a:r>
            <a:r>
              <a:rPr lang="tr-TR" sz="2800" dirty="0"/>
              <a:t> enzimlerini </a:t>
            </a:r>
            <a:r>
              <a:rPr lang="tr-TR" sz="2800" dirty="0" err="1"/>
              <a:t>inhibe</a:t>
            </a:r>
            <a:r>
              <a:rPr lang="tr-TR" sz="2800" dirty="0"/>
              <a:t> ederler. </a:t>
            </a:r>
          </a:p>
          <a:p>
            <a:pPr eaLnBrk="1" hangingPunct="1"/>
            <a:r>
              <a:rPr lang="tr-TR" sz="2800" dirty="0"/>
              <a:t>Kanda oksijen basıncı önce yükselir sonra düşer, vücut ısısı düşer, kanda potasyum, üre ve </a:t>
            </a:r>
            <a:r>
              <a:rPr lang="tr-TR" sz="2800" dirty="0" err="1"/>
              <a:t>kreatinin</a:t>
            </a:r>
            <a:r>
              <a:rPr lang="tr-TR" sz="2800" dirty="0"/>
              <a:t> düzeyi artar.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7041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6938"/>
          </a:xfrm>
        </p:spPr>
        <p:txBody>
          <a:bodyPr/>
          <a:lstStyle/>
          <a:p>
            <a:pPr>
              <a:defRPr/>
            </a:pPr>
            <a:r>
              <a:rPr lang="tr-TR" sz="3200" b="1" dirty="0"/>
              <a:t>ALKOLLER VE GLİKOLLER</a:t>
            </a:r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>
          <a:xfrm>
            <a:off x="395288" y="1268413"/>
            <a:ext cx="8291512" cy="4827587"/>
          </a:xfrm>
        </p:spPr>
        <p:txBody>
          <a:bodyPr/>
          <a:lstStyle/>
          <a:p>
            <a:r>
              <a:rPr lang="tr-TR" sz="3600" dirty="0"/>
              <a:t>En çok </a:t>
            </a:r>
            <a:r>
              <a:rPr lang="tr-TR" sz="3600" u="sng" dirty="0"/>
              <a:t>alkol</a:t>
            </a:r>
            <a:r>
              <a:rPr lang="tr-TR" sz="3600" dirty="0"/>
              <a:t> zehirlenmesine neden olan 3 alkol çeşidi  </a:t>
            </a:r>
            <a:r>
              <a:rPr lang="tr-TR" sz="3600" u="sng" dirty="0" err="1"/>
              <a:t>metanol</a:t>
            </a:r>
            <a:r>
              <a:rPr lang="tr-TR" sz="3600" dirty="0"/>
              <a:t>, </a:t>
            </a:r>
            <a:r>
              <a:rPr lang="tr-TR" sz="3600" u="sng" dirty="0"/>
              <a:t>etanol</a:t>
            </a:r>
            <a:r>
              <a:rPr lang="tr-TR" sz="3600" dirty="0"/>
              <a:t> (</a:t>
            </a:r>
            <a:r>
              <a:rPr lang="tr-TR" sz="3600" dirty="0" err="1"/>
              <a:t>primer</a:t>
            </a:r>
            <a:r>
              <a:rPr lang="tr-TR" sz="3600" dirty="0"/>
              <a:t> alkoller) ve </a:t>
            </a:r>
            <a:r>
              <a:rPr lang="tr-TR" sz="3600" u="sng" dirty="0" err="1"/>
              <a:t>izopropanol</a:t>
            </a:r>
            <a:r>
              <a:rPr lang="tr-TR" sz="3600" dirty="0"/>
              <a:t> (</a:t>
            </a:r>
            <a:r>
              <a:rPr lang="tr-TR" sz="3600" dirty="0" err="1"/>
              <a:t>sekonder</a:t>
            </a:r>
            <a:r>
              <a:rPr lang="tr-TR" sz="3600" dirty="0"/>
              <a:t> alkol) </a:t>
            </a:r>
            <a:r>
              <a:rPr lang="tr-TR" sz="3600" dirty="0" err="1"/>
              <a:t>monohidriktir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C10F5F-C0F9-4EBE-B7D7-D5457DDE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tr-TR" dirty="0"/>
              <a:t>Etilen glikol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BCE06B-AE31-47F8-AC55-9C1AF403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191822" cy="4836195"/>
          </a:xfrm>
        </p:spPr>
        <p:txBody>
          <a:bodyPr/>
          <a:lstStyle/>
          <a:p>
            <a:r>
              <a:rPr lang="tr-TR" sz="2400" dirty="0"/>
              <a:t>Klinik belirtiler doza ve zamana bağlıdır ve </a:t>
            </a:r>
            <a:r>
              <a:rPr lang="tr-TR" sz="2400" dirty="0" err="1"/>
              <a:t>metabolize</a:t>
            </a:r>
            <a:r>
              <a:rPr lang="tr-TR" sz="2400" dirty="0"/>
              <a:t> olmamış etilen glikolün neden olduğu ve </a:t>
            </a:r>
            <a:r>
              <a:rPr lang="tr-TR" sz="2400" dirty="0" err="1"/>
              <a:t>toksik</a:t>
            </a:r>
            <a:r>
              <a:rPr lang="tr-TR" sz="2400" dirty="0"/>
              <a:t> </a:t>
            </a:r>
            <a:r>
              <a:rPr lang="tr-TR" sz="2400" dirty="0" err="1"/>
              <a:t>metabolitlerinin</a:t>
            </a:r>
            <a:r>
              <a:rPr lang="tr-TR" sz="2400" dirty="0"/>
              <a:t> neden olduğu belirtiler olarak ikiye ayrılabilir.</a:t>
            </a:r>
          </a:p>
          <a:p>
            <a:pPr marL="0" indent="0">
              <a:buNone/>
            </a:pPr>
            <a:r>
              <a:rPr lang="tr-TR" sz="2400" u="sng" dirty="0"/>
              <a:t>Kediler ve köpekler, alımdan 30 </a:t>
            </a:r>
            <a:r>
              <a:rPr lang="tr-TR" sz="2400" u="sng" dirty="0" err="1"/>
              <a:t>dk</a:t>
            </a:r>
            <a:r>
              <a:rPr lang="tr-TR" sz="2400" u="sng" dirty="0"/>
              <a:t> ila 12 saat sonra</a:t>
            </a:r>
          </a:p>
          <a:p>
            <a:r>
              <a:rPr lang="tr-TR" sz="2400" dirty="0" err="1"/>
              <a:t>Gastrointestinal</a:t>
            </a:r>
            <a:r>
              <a:rPr lang="tr-TR" sz="2400" dirty="0"/>
              <a:t> belirtiler: </a:t>
            </a:r>
            <a:r>
              <a:rPr lang="tr-TR" sz="2400" u="sng" dirty="0"/>
              <a:t>kusma</a:t>
            </a:r>
          </a:p>
          <a:p>
            <a:r>
              <a:rPr lang="tr-TR" sz="2400" dirty="0" err="1"/>
              <a:t>Polidipsi</a:t>
            </a:r>
            <a:r>
              <a:rPr lang="tr-TR" sz="2400" dirty="0"/>
              <a:t>, </a:t>
            </a:r>
            <a:r>
              <a:rPr lang="tr-TR" sz="2400" dirty="0" err="1"/>
              <a:t>poliüri</a:t>
            </a:r>
            <a:endParaRPr lang="tr-TR" sz="2400" dirty="0"/>
          </a:p>
          <a:p>
            <a:r>
              <a:rPr lang="tr-TR" sz="2400" u="sng" dirty="0"/>
              <a:t>MSS belirtileri</a:t>
            </a:r>
            <a:r>
              <a:rPr lang="tr-TR" sz="2400" dirty="0"/>
              <a:t>: depresyon, uyuşukluk, </a:t>
            </a:r>
            <a:r>
              <a:rPr lang="tr-TR" sz="2400" dirty="0" err="1"/>
              <a:t>ataksi</a:t>
            </a:r>
            <a:r>
              <a:rPr lang="tr-TR" sz="2400" dirty="0"/>
              <a:t>, yürümede bozukluk, kas koordinasyon bozukluğu</a:t>
            </a:r>
          </a:p>
          <a:p>
            <a:r>
              <a:rPr lang="tr-TR" sz="2400" dirty="0"/>
              <a:t>Yutulduktan yaklaşık 12 saat sonra kısa süreli iyileşme görülebilir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239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D9F28F-CF1E-4C68-9736-2B375393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Etilen glikol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CC5E40-A08B-4921-A694-E8C822EF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047806" cy="4764187"/>
          </a:xfrm>
        </p:spPr>
        <p:txBody>
          <a:bodyPr/>
          <a:lstStyle/>
          <a:p>
            <a:pPr marL="0" indent="0">
              <a:buNone/>
            </a:pPr>
            <a:r>
              <a:rPr lang="tr-TR" sz="2400" u="sng" dirty="0"/>
              <a:t>Kedilerde alındıktan 12 ila 24 saat sonra, köpeklerde alındıktan 36-72 saat sonra:</a:t>
            </a:r>
          </a:p>
          <a:p>
            <a:r>
              <a:rPr lang="tr-TR" sz="2400" dirty="0"/>
              <a:t> </a:t>
            </a:r>
            <a:r>
              <a:rPr lang="tr-TR" sz="2400" dirty="0" err="1"/>
              <a:t>Oligürik</a:t>
            </a:r>
            <a:r>
              <a:rPr lang="tr-TR" sz="2400" dirty="0"/>
              <a:t> akut böbrek yetmezliği anüriden önce gelir</a:t>
            </a:r>
          </a:p>
          <a:p>
            <a:r>
              <a:rPr lang="tr-TR" sz="2400" u="sng" dirty="0"/>
              <a:t>Karın</a:t>
            </a:r>
            <a:r>
              <a:rPr lang="tr-TR" sz="2400" dirty="0"/>
              <a:t>: ağrılı ve büyümüş böbrekler</a:t>
            </a:r>
          </a:p>
          <a:p>
            <a:r>
              <a:rPr lang="tr-TR" sz="2400" u="sng" dirty="0" err="1"/>
              <a:t>Kardiyopulmoner</a:t>
            </a:r>
            <a:r>
              <a:rPr lang="tr-TR" sz="2400" u="sng" dirty="0"/>
              <a:t> bulgular</a:t>
            </a:r>
            <a:r>
              <a:rPr lang="tr-TR" sz="2400" dirty="0"/>
              <a:t>: taşikardi, </a:t>
            </a:r>
            <a:r>
              <a:rPr lang="tr-TR" sz="2400" dirty="0" err="1"/>
              <a:t>taşipne</a:t>
            </a:r>
            <a:endParaRPr lang="tr-TR" sz="2400" dirty="0"/>
          </a:p>
          <a:p>
            <a:r>
              <a:rPr lang="tr-TR" sz="2400" u="sng" dirty="0" err="1"/>
              <a:t>Gastrointestinal</a:t>
            </a:r>
            <a:r>
              <a:rPr lang="tr-TR" sz="2400" u="sng" dirty="0"/>
              <a:t> belirtiler</a:t>
            </a:r>
            <a:r>
              <a:rPr lang="tr-TR" sz="2400" dirty="0"/>
              <a:t>: iştahsızlık, kusma, </a:t>
            </a:r>
            <a:r>
              <a:rPr lang="tr-TR" sz="2400" dirty="0" err="1"/>
              <a:t>diyare</a:t>
            </a:r>
            <a:r>
              <a:rPr lang="tr-TR" sz="2400" dirty="0"/>
              <a:t>, oral ülser, </a:t>
            </a:r>
            <a:r>
              <a:rPr lang="tr-TR" sz="2400" dirty="0" err="1"/>
              <a:t>salivasyon</a:t>
            </a:r>
            <a:endParaRPr lang="tr-TR" sz="2400" dirty="0"/>
          </a:p>
          <a:p>
            <a:r>
              <a:rPr lang="tr-TR" sz="2400" u="sng" dirty="0"/>
              <a:t>MSS belirtileri</a:t>
            </a:r>
            <a:r>
              <a:rPr lang="tr-TR" sz="2400" dirty="0"/>
              <a:t>: letarji, olası nöbetler, koma, ölüm</a:t>
            </a:r>
          </a:p>
          <a:p>
            <a:r>
              <a:rPr lang="tr-TR" sz="2400" dirty="0" err="1"/>
              <a:t>Dehidrasyon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32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76" y="548680"/>
            <a:ext cx="8838848" cy="61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err="1"/>
              <a:t>Etilenglikol</a:t>
            </a:r>
            <a:endParaRPr lang="tr-TR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90689"/>
            <a:ext cx="8047806" cy="44862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b="1" dirty="0"/>
              <a:t>Tanı</a:t>
            </a:r>
            <a:endParaRPr lang="tr-TR" sz="2400" dirty="0"/>
          </a:p>
          <a:p>
            <a:pPr eaLnBrk="1" hangingPunct="1"/>
            <a:r>
              <a:rPr lang="tr-TR" sz="2800" dirty="0" err="1"/>
              <a:t>Etilenglikolle</a:t>
            </a:r>
            <a:r>
              <a:rPr lang="tr-TR" sz="2800" dirty="0"/>
              <a:t> hazırlanan </a:t>
            </a:r>
            <a:r>
              <a:rPr lang="tr-TR" sz="2800" dirty="0" err="1"/>
              <a:t>antifiriz</a:t>
            </a:r>
            <a:r>
              <a:rPr lang="tr-TR" sz="2800" dirty="0"/>
              <a:t> zehirlenmelerinin daha ziyade soğuk bölgelerde görülmesi ve fiziksel muayene sonuçları hayvanlarda bu maddeyle olabilecek zehirlenme akla gelmelidir. </a:t>
            </a:r>
          </a:p>
          <a:p>
            <a:pPr eaLnBrk="1" hangingPunct="1"/>
            <a:r>
              <a:rPr lang="tr-TR" sz="2800" dirty="0"/>
              <a:t>Kan analizleri ile tanı doğrulanabilir.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Etilen glikol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882015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b="1" dirty="0"/>
              <a:t>Sağaltım</a:t>
            </a:r>
            <a:endParaRPr lang="tr-TR" sz="2400" dirty="0"/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Genellikle EG </a:t>
            </a:r>
            <a:r>
              <a:rPr lang="tr-TR" sz="2400" dirty="0" err="1"/>
              <a:t>alındıkdan</a:t>
            </a:r>
            <a:r>
              <a:rPr lang="tr-TR" sz="2400" dirty="0"/>
              <a:t> sonra köpeklerde 8 saat, kedilerde 3 saat içinde tedaviye başlanırsa başarı şansı vardır.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Sağaltımın amacı başlıca belirtilerin baskı altına alınmasıdır.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Midenin %5 sodyum bikarbonatlı suyla yıkanması yararlı olabilir.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/>
              <a:t>Asidoz</a:t>
            </a:r>
            <a:r>
              <a:rPr lang="tr-TR" sz="2400" dirty="0"/>
              <a:t> Dİ bikarbonat çözeltisi (%1.3’lük) ile giderilebilir; idrar </a:t>
            </a:r>
            <a:r>
              <a:rPr lang="tr-TR" sz="2400" dirty="0" err="1"/>
              <a:t>pH’sı</a:t>
            </a:r>
            <a:r>
              <a:rPr lang="tr-TR" sz="2400" dirty="0"/>
              <a:t> 7-7.5’e ayarlanır.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/>
              <a:t>Konvülziyonlar</a:t>
            </a:r>
            <a:r>
              <a:rPr lang="tr-TR" sz="2400" dirty="0"/>
              <a:t> </a:t>
            </a:r>
            <a:r>
              <a:rPr lang="tr-TR" sz="2400" dirty="0" err="1"/>
              <a:t>ksilazin</a:t>
            </a:r>
            <a:r>
              <a:rPr lang="tr-TR" sz="2400" dirty="0"/>
              <a:t> veya kısa etki süreli </a:t>
            </a:r>
            <a:r>
              <a:rPr lang="tr-TR" sz="2400" dirty="0" err="1"/>
              <a:t>barbitüratlarla</a:t>
            </a:r>
            <a:r>
              <a:rPr lang="tr-TR" sz="2400" dirty="0"/>
              <a:t> denetim altına alınabilir.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Etanol, kullanılacaksa çok dikkatli olunmalıdır.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Böbrek hasarı şekillenmişse tedavi güçtür.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Etilen glikol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713788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/>
              <a:t>En uygun antidot </a:t>
            </a:r>
            <a:r>
              <a:rPr lang="tr-TR" sz="2800" u="sng" dirty="0"/>
              <a:t>4-</a:t>
            </a:r>
            <a:r>
              <a:rPr lang="tr-TR" sz="2800" u="sng" dirty="0" err="1"/>
              <a:t>Metilpirazol</a:t>
            </a:r>
            <a:r>
              <a:rPr lang="tr-TR" sz="2800" u="sng" dirty="0"/>
              <a:t> (</a:t>
            </a:r>
            <a:r>
              <a:rPr lang="tr-TR" sz="2800" u="sng" dirty="0" err="1"/>
              <a:t>fomepizol</a:t>
            </a:r>
            <a:r>
              <a:rPr lang="tr-TR" sz="2800" u="sng" dirty="0"/>
              <a:t>)</a:t>
            </a:r>
            <a:r>
              <a:rPr lang="tr-TR" sz="2800" dirty="0"/>
              <a:t>’dür. </a:t>
            </a:r>
            <a:r>
              <a:rPr lang="tr-TR" sz="2800" dirty="0" err="1"/>
              <a:t>Fomepizol</a:t>
            </a:r>
            <a:r>
              <a:rPr lang="tr-TR" sz="2800" dirty="0"/>
              <a:t> bir alkol </a:t>
            </a:r>
            <a:r>
              <a:rPr lang="tr-TR" sz="2800" dirty="0" err="1"/>
              <a:t>dehidrojenaz</a:t>
            </a:r>
            <a:r>
              <a:rPr lang="tr-TR" sz="2800" dirty="0"/>
              <a:t> inhibitörüdür (yarışmalı bir </a:t>
            </a:r>
            <a:r>
              <a:rPr lang="tr-TR" sz="2800" dirty="0" err="1"/>
              <a:t>substrat</a:t>
            </a:r>
            <a:r>
              <a:rPr lang="tr-TR" sz="2800" dirty="0"/>
              <a:t> değil) ve önerilen dozlarda MSS depresyonuna (köpeklerde), </a:t>
            </a:r>
            <a:r>
              <a:rPr lang="tr-TR" sz="2800" dirty="0" err="1"/>
              <a:t>diüresise</a:t>
            </a:r>
            <a:r>
              <a:rPr lang="tr-TR" sz="2800" dirty="0"/>
              <a:t> ve </a:t>
            </a:r>
            <a:r>
              <a:rPr lang="tr-TR" sz="2800" dirty="0" err="1"/>
              <a:t>hiperosmolaliteye</a:t>
            </a:r>
            <a:r>
              <a:rPr lang="tr-TR" sz="2800" dirty="0"/>
              <a:t> neden olmaz.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/>
              <a:t>Fomepizol’ün</a:t>
            </a:r>
            <a:r>
              <a:rPr lang="tr-TR" sz="2400" dirty="0"/>
              <a:t> (</a:t>
            </a:r>
            <a:r>
              <a:rPr lang="tr-TR" sz="2400" dirty="0" err="1"/>
              <a:t>Antizol</a:t>
            </a:r>
            <a:r>
              <a:rPr lang="tr-TR" sz="2400" dirty="0"/>
              <a:t>-</a:t>
            </a:r>
            <a:r>
              <a:rPr lang="tr-TR" sz="2400" dirty="0" err="1"/>
              <a:t>Vet</a:t>
            </a:r>
            <a:r>
              <a:rPr lang="tr-TR" sz="2400" dirty="0"/>
              <a:t>, </a:t>
            </a:r>
            <a:r>
              <a:rPr lang="tr-TR" sz="2400" dirty="0" err="1"/>
              <a:t>Orphan</a:t>
            </a:r>
            <a:r>
              <a:rPr lang="tr-TR" sz="2400" dirty="0"/>
              <a:t> </a:t>
            </a:r>
            <a:r>
              <a:rPr lang="tr-TR" sz="2400" dirty="0" err="1"/>
              <a:t>Medical</a:t>
            </a:r>
            <a:r>
              <a:rPr lang="tr-TR" sz="2400" dirty="0"/>
              <a:t>) önerilen dozu Dİ olarak köpekler için başlangıçta 20 mg/kg ve daha sonra 12. ve 24. saatte 15 mg/kg ve 36. saatte 5 mg/</a:t>
            </a:r>
            <a:r>
              <a:rPr lang="tr-TR" sz="2400" dirty="0" err="1"/>
              <a:t>kg’dır</a:t>
            </a:r>
            <a:r>
              <a:rPr lang="tr-TR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u="sng" dirty="0"/>
              <a:t>Kedilere köpeklerden daha fazla verilmelidir</a:t>
            </a:r>
            <a:r>
              <a:rPr lang="tr-TR" sz="2400" dirty="0"/>
              <a:t>. Çünkü kedide alkol </a:t>
            </a:r>
            <a:r>
              <a:rPr lang="tr-TR" sz="2400" dirty="0" err="1"/>
              <a:t>dehidrojenaz</a:t>
            </a:r>
            <a:r>
              <a:rPr lang="tr-TR" sz="2400" dirty="0"/>
              <a:t>, </a:t>
            </a:r>
            <a:r>
              <a:rPr lang="tr-TR" sz="2400" dirty="0" err="1"/>
              <a:t>fomepizol</a:t>
            </a:r>
            <a:r>
              <a:rPr lang="tr-TR" sz="2400" dirty="0"/>
              <a:t> tarafından daha az </a:t>
            </a:r>
            <a:r>
              <a:rPr lang="tr-TR" sz="2400" dirty="0" err="1"/>
              <a:t>inhibe</a:t>
            </a:r>
            <a:r>
              <a:rPr lang="tr-TR" sz="2400" dirty="0"/>
              <a:t> edilir. Yine Dİ olarak başlangıçta 125 mg/kg, daha sonra 12, 24 ve 36. saatlerde 31.25 mg/kg verilir.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79" y="333374"/>
            <a:ext cx="8874544" cy="626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2588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dirty="0"/>
              <a:t>Üre</a:t>
            </a:r>
            <a:r>
              <a:rPr lang="tr-TR" sz="4000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893175" cy="5805487"/>
          </a:xfrm>
        </p:spPr>
        <p:txBody>
          <a:bodyPr/>
          <a:lstStyle/>
          <a:p>
            <a:pPr eaLnBrk="1" hangingPunct="1"/>
            <a:r>
              <a:rPr lang="tr-TR" sz="2800" dirty="0"/>
              <a:t>Tarımda gübre ve hayvan beslemede azot kaynağı olarak geniş şekilde kullanılır. </a:t>
            </a:r>
          </a:p>
          <a:p>
            <a:pPr lvl="1" eaLnBrk="1" hangingPunct="1"/>
            <a:r>
              <a:rPr lang="tr-TR" sz="2400" dirty="0"/>
              <a:t>Yemlere fazla miktarda (normalde %1-3 katılır) katılması veya karıştırma hataları zehirlenme nedenidir.</a:t>
            </a:r>
          </a:p>
          <a:p>
            <a:pPr eaLnBrk="1" hangingPunct="1"/>
            <a:r>
              <a:rPr lang="tr-TR" sz="2800" dirty="0"/>
              <a:t>Üre ve diğer protein olmayan azot kaynakları (amonyum fosfat gibi) ayrışmaları sırasında amonyak salıverirler. </a:t>
            </a:r>
          </a:p>
          <a:p>
            <a:pPr lvl="1" eaLnBrk="1" hangingPunct="1"/>
            <a:r>
              <a:rPr lang="tr-TR" sz="2400" dirty="0"/>
              <a:t>Hidroliz </a:t>
            </a:r>
            <a:r>
              <a:rPr lang="tr-TR" sz="2400" i="1" dirty="0" err="1"/>
              <a:t>üreaz</a:t>
            </a:r>
            <a:r>
              <a:rPr lang="tr-TR" sz="2400" i="1" dirty="0"/>
              <a:t> </a:t>
            </a:r>
            <a:r>
              <a:rPr lang="tr-TR" sz="2400" dirty="0"/>
              <a:t>tarafından hızlandırılır. </a:t>
            </a:r>
            <a:endParaRPr lang="tr-TR" sz="2400" i="1" dirty="0"/>
          </a:p>
          <a:p>
            <a:pPr lvl="1" eaLnBrk="1" hangingPunct="1"/>
            <a:r>
              <a:rPr lang="tr-TR" sz="2400" i="1" dirty="0" err="1"/>
              <a:t>Üreaz</a:t>
            </a:r>
            <a:r>
              <a:rPr lang="tr-TR" sz="2400" dirty="0"/>
              <a:t>, aralarında soya ürünleri de dahil, pek çok bitkide bulunur ve </a:t>
            </a:r>
            <a:r>
              <a:rPr lang="tr-TR" sz="2400" dirty="0" err="1"/>
              <a:t>rumende</a:t>
            </a:r>
            <a:r>
              <a:rPr lang="tr-TR" sz="2400" dirty="0"/>
              <a:t> de mevcuttur. </a:t>
            </a:r>
          </a:p>
          <a:p>
            <a:pPr lvl="1" eaLnBrk="1" hangingPunct="1"/>
            <a:r>
              <a:rPr lang="tr-TR" sz="2400" dirty="0"/>
              <a:t>Ürenin parçalanması alkali ortamlarda hızlandırılır.</a:t>
            </a: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8D4ED-283F-4421-85F1-CA7E4696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E2A465A-09A2-4743-BC8C-79A3C9FDE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77124"/>
            <a:ext cx="6895678" cy="6292235"/>
          </a:xfrm>
        </p:spPr>
      </p:pic>
    </p:spTree>
    <p:extLst>
      <p:ext uri="{BB962C8B-B14F-4D97-AF65-F5344CB8AC3E}">
        <p14:creationId xmlns:p14="http://schemas.microsoft.com/office/powerpoint/2010/main" val="2117717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5613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/>
              <a:t>Üre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964613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dirty="0"/>
              <a:t>Klinik belirtiler</a:t>
            </a:r>
          </a:p>
          <a:p>
            <a:pPr eaLnBrk="1" hangingPunct="1">
              <a:buFontTx/>
              <a:buNone/>
            </a:pPr>
            <a:r>
              <a:rPr lang="tr-TR" sz="2800" b="1" dirty="0"/>
              <a:t>- Hızlı başlar (30 dk-3 saat) </a:t>
            </a:r>
          </a:p>
          <a:p>
            <a:pPr eaLnBrk="1" hangingPunct="1">
              <a:buFontTx/>
              <a:buChar char="-"/>
            </a:pPr>
            <a:r>
              <a:rPr lang="tr-TR" sz="2800" b="1" dirty="0"/>
              <a:t>Huzursuzluk, sinirlilik, saldırganlık</a:t>
            </a:r>
          </a:p>
          <a:p>
            <a:pPr eaLnBrk="1" hangingPunct="1">
              <a:buFontTx/>
              <a:buChar char="-"/>
            </a:pPr>
            <a:r>
              <a:rPr lang="tr-TR" sz="2800" b="1" dirty="0"/>
              <a:t>Kas titremeleri</a:t>
            </a:r>
          </a:p>
          <a:p>
            <a:pPr eaLnBrk="1" hangingPunct="1">
              <a:buFontTx/>
              <a:buChar char="-"/>
            </a:pPr>
            <a:r>
              <a:rPr lang="tr-TR" sz="2800" b="1" dirty="0" err="1"/>
              <a:t>Salivasyon</a:t>
            </a:r>
            <a:endParaRPr lang="tr-TR" sz="2800" b="1" dirty="0"/>
          </a:p>
          <a:p>
            <a:pPr eaLnBrk="1" hangingPunct="1">
              <a:buFontTx/>
              <a:buChar char="-"/>
            </a:pPr>
            <a:r>
              <a:rPr lang="tr-TR" sz="2800" b="1" u="sng" dirty="0"/>
              <a:t>Diş gıcırdatma</a:t>
            </a:r>
          </a:p>
          <a:p>
            <a:pPr eaLnBrk="1" hangingPunct="1">
              <a:buFontTx/>
              <a:buChar char="-"/>
            </a:pPr>
            <a:r>
              <a:rPr lang="tr-TR" sz="2800" b="1" dirty="0"/>
              <a:t>Karın şişkinliği</a:t>
            </a:r>
          </a:p>
          <a:p>
            <a:pPr eaLnBrk="1" hangingPunct="1">
              <a:buFontTx/>
              <a:buChar char="-"/>
            </a:pPr>
            <a:r>
              <a:rPr lang="tr-TR" sz="2800" b="1" dirty="0" err="1"/>
              <a:t>Konvulziyon</a:t>
            </a:r>
            <a:endParaRPr lang="tr-TR" sz="2800" b="1" dirty="0"/>
          </a:p>
          <a:p>
            <a:pPr eaLnBrk="1" hangingPunct="1">
              <a:buFontTx/>
              <a:buChar char="-"/>
            </a:pPr>
            <a:r>
              <a:rPr lang="tr-TR" sz="2800" b="1" dirty="0"/>
              <a:t>Ölüm</a:t>
            </a:r>
          </a:p>
          <a:p>
            <a:pPr eaLnBrk="1" hangingPunct="1">
              <a:buFontTx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b="1" dirty="0"/>
              <a:t>ALKOLLER VE GLİKOLLER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tr-TR" sz="3600" u="sng" dirty="0"/>
              <a:t>Glikollerden</a:t>
            </a:r>
          </a:p>
          <a:p>
            <a:pPr eaLnBrk="1" hangingPunct="1">
              <a:defRPr/>
            </a:pPr>
            <a:r>
              <a:rPr lang="tr-TR" sz="3600" b="1" u="sng" dirty="0"/>
              <a:t>Etilen glikol (EG) </a:t>
            </a:r>
            <a:r>
              <a:rPr lang="tr-TR" sz="3600" dirty="0"/>
              <a:t>ise zehirlenmelerden sorumlu en yaygın bileşiktir ve EG zehirlenmesi evcil hayvanlarda alkol zehirlenmesinden daha yaygındır.</a:t>
            </a:r>
          </a:p>
          <a:p>
            <a:pPr eaLnBrk="1" hangingPunct="1">
              <a:defRPr/>
            </a:pPr>
            <a:r>
              <a:rPr lang="tr-TR" sz="3600" b="1" u="sng" dirty="0" err="1"/>
              <a:t>Propilen</a:t>
            </a:r>
            <a:r>
              <a:rPr lang="tr-TR" sz="3600" b="1" u="sng" dirty="0"/>
              <a:t> </a:t>
            </a:r>
            <a:r>
              <a:rPr lang="tr-TR" sz="3600" b="1" u="sng" dirty="0" err="1"/>
              <a:t>gikol</a:t>
            </a:r>
            <a:r>
              <a:rPr lang="tr-TR" sz="3600" b="1" u="sng" dirty="0"/>
              <a:t> ve </a:t>
            </a:r>
            <a:r>
              <a:rPr lang="tr-TR" sz="3600" b="1" u="sng" dirty="0" err="1"/>
              <a:t>butilen</a:t>
            </a:r>
            <a:r>
              <a:rPr lang="tr-TR" sz="3600" b="1" u="sng" dirty="0"/>
              <a:t> glikol </a:t>
            </a:r>
            <a:r>
              <a:rPr lang="tr-TR" sz="3600" dirty="0"/>
              <a:t>ise </a:t>
            </a:r>
            <a:r>
              <a:rPr lang="tr-TR" sz="3600" dirty="0" err="1"/>
              <a:t>EG’den</a:t>
            </a:r>
            <a:r>
              <a:rPr lang="tr-TR" sz="3600" dirty="0"/>
              <a:t> daha az zehirlidir. </a:t>
            </a:r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59713" cy="7064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Üre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b="1" dirty="0"/>
              <a:t>Tanı</a:t>
            </a:r>
            <a:endParaRPr lang="tr-TR" sz="2400" dirty="0"/>
          </a:p>
          <a:p>
            <a:pPr eaLnBrk="1" hangingPunct="1">
              <a:buFontTx/>
              <a:buNone/>
            </a:pPr>
            <a:r>
              <a:rPr lang="tr-TR" sz="2400" dirty="0"/>
              <a:t>Gevişenlerde aşağıdaki belirtilerle klinik tanı yapılabilir.</a:t>
            </a:r>
          </a:p>
          <a:p>
            <a:pPr lvl="3" eaLnBrk="1" hangingPunct="1"/>
            <a:r>
              <a:rPr lang="tr-TR" sz="2400" dirty="0"/>
              <a:t>Şiddetli sancı. </a:t>
            </a:r>
          </a:p>
          <a:p>
            <a:pPr lvl="3" eaLnBrk="1" hangingPunct="1"/>
            <a:r>
              <a:rPr lang="tr-TR" sz="2400" dirty="0"/>
              <a:t>Tükürük salgısında artış. </a:t>
            </a:r>
          </a:p>
          <a:p>
            <a:pPr lvl="3" eaLnBrk="1" hangingPunct="1"/>
            <a:r>
              <a:rPr lang="tr-TR" sz="2400" dirty="0"/>
              <a:t>Solunumun hızlanması. </a:t>
            </a:r>
          </a:p>
          <a:p>
            <a:pPr lvl="3" eaLnBrk="1" hangingPunct="1"/>
            <a:r>
              <a:rPr lang="tr-TR" sz="2400" dirty="0"/>
              <a:t>Strikninle olan zehirlenmedeki gibi çırpınmaların görülmesi.</a:t>
            </a:r>
          </a:p>
          <a:p>
            <a:pPr lvl="3" eaLnBrk="1" hangingPunct="1"/>
            <a:r>
              <a:rPr lang="tr-TR" sz="2400" dirty="0"/>
              <a:t>Rumen içeriğinde amonyak kokusunun algılanması</a:t>
            </a:r>
          </a:p>
          <a:p>
            <a:pPr lvl="3" eaLnBrk="1" hangingPunct="1"/>
            <a:r>
              <a:rPr lang="tr-TR" sz="2400" dirty="0"/>
              <a:t>Rumen </a:t>
            </a:r>
            <a:r>
              <a:rPr lang="tr-TR" sz="2400" dirty="0" err="1"/>
              <a:t>pH’sı</a:t>
            </a:r>
            <a:r>
              <a:rPr lang="tr-TR" sz="2400" dirty="0"/>
              <a:t> 2 saat içinde ölüm olduğunda &gt;8.0</a:t>
            </a:r>
          </a:p>
          <a:p>
            <a:pPr lvl="3" eaLnBrk="1" hangingPunct="1"/>
            <a:r>
              <a:rPr lang="tr-TR" sz="2400" dirty="0"/>
              <a:t>EDTA veya </a:t>
            </a:r>
            <a:r>
              <a:rPr lang="tr-TR" sz="2400" dirty="0" err="1"/>
              <a:t>heparinli</a:t>
            </a:r>
            <a:r>
              <a:rPr lang="tr-TR" sz="2400" dirty="0"/>
              <a:t> tüplerle alınan kanın amonyak miktarının 2 mg/100 ml’den fazla çıkması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5613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/>
              <a:t>Üre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62013"/>
            <a:ext cx="8785671" cy="580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b="1" dirty="0"/>
              <a:t>Sağaltım</a:t>
            </a:r>
            <a:endParaRPr lang="tr-TR" sz="2000" dirty="0"/>
          </a:p>
          <a:p>
            <a:pPr eaLnBrk="1" hangingPunct="1">
              <a:lnSpc>
                <a:spcPct val="80000"/>
              </a:lnSpc>
            </a:pPr>
            <a:r>
              <a:rPr lang="tr-TR" sz="2200" dirty="0"/>
              <a:t>Amaç; Yükselmiş </a:t>
            </a:r>
            <a:r>
              <a:rPr lang="tr-TR" sz="2200" dirty="0" err="1"/>
              <a:t>rumen</a:t>
            </a:r>
            <a:r>
              <a:rPr lang="tr-TR" sz="2200" dirty="0"/>
              <a:t> </a:t>
            </a:r>
            <a:r>
              <a:rPr lang="tr-TR" sz="2200" dirty="0" err="1"/>
              <a:t>pH’sının</a:t>
            </a:r>
            <a:r>
              <a:rPr lang="tr-TR" sz="2200" dirty="0"/>
              <a:t> düşürülmesidir. .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b="1" u="sng" dirty="0"/>
              <a:t>%5’lik asetik asit veya sirke</a:t>
            </a:r>
            <a:r>
              <a:rPr lang="tr-TR" sz="2200" dirty="0"/>
              <a:t>: </a:t>
            </a:r>
            <a:r>
              <a:rPr lang="tr-TR" sz="2000" dirty="0"/>
              <a:t>0.5-3 L/100 kg dozlarda (genellikle sığırlara 2-6 L, koyun ve keçilere 0.5-1 L) fazla miktarda (15-30 L) soğuk su içinde verilir; uygulama gerekirse 6-8 saat arayla tekrarlanır.</a:t>
            </a:r>
            <a:r>
              <a:rPr lang="tr-TR" sz="22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b="1" u="sng" dirty="0"/>
              <a:t>Antibiyotikler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/>
              <a:t>Asit-baz dengesi bozukluğunu düzeltmek ve dolaşımdaki amonyak yoğunluğunu düşürmek için </a:t>
            </a:r>
            <a:r>
              <a:rPr lang="tr-TR" sz="2200" b="1" u="sng" dirty="0"/>
              <a:t>sıvı sağaltımı.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/>
              <a:t>Amonyağın sebep olduğu beyindeki enerji açığını karşılamak için </a:t>
            </a:r>
            <a:r>
              <a:rPr lang="tr-TR" sz="2200" b="1" u="sng" dirty="0"/>
              <a:t>%5 glikoz</a:t>
            </a:r>
            <a:r>
              <a:rPr lang="tr-TR" sz="2200" dirty="0"/>
              <a:t> (Dİ, 1-2 L/50 kg </a:t>
            </a:r>
            <a:r>
              <a:rPr lang="tr-TR" sz="2200" dirty="0" err="1"/>
              <a:t>c.a</a:t>
            </a:r>
            <a:r>
              <a:rPr lang="tr-TR" sz="2200" dirty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/>
              <a:t>Sistemik </a:t>
            </a:r>
            <a:r>
              <a:rPr lang="tr-TR" sz="2200" dirty="0" err="1"/>
              <a:t>alkalozun</a:t>
            </a:r>
            <a:r>
              <a:rPr lang="tr-TR" sz="2200" dirty="0"/>
              <a:t> sebep olduğu iyonize-serbest kalsiyum eksikliğini tamamlamak için, </a:t>
            </a:r>
            <a:r>
              <a:rPr lang="tr-TR" sz="2200" b="1" u="sng" dirty="0"/>
              <a:t>kalsiyum </a:t>
            </a:r>
            <a:r>
              <a:rPr lang="tr-TR" sz="2200" b="1" u="sng" dirty="0" err="1"/>
              <a:t>glukonat</a:t>
            </a:r>
            <a:r>
              <a:rPr lang="tr-TR" sz="2200" b="1" u="sng" dirty="0"/>
              <a:t> </a:t>
            </a:r>
            <a:r>
              <a:rPr lang="tr-TR" sz="2200" dirty="0"/>
              <a:t>(%23’lük çözeltiden bir sığıra 1 L miktarda).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/>
              <a:t>Sinirsel belirtilere karşı </a:t>
            </a:r>
            <a:r>
              <a:rPr lang="tr-TR" sz="2200" b="1" u="sng" dirty="0" err="1"/>
              <a:t>ksilazin</a:t>
            </a:r>
            <a:r>
              <a:rPr lang="tr-TR" sz="2200" b="1" u="sng" dirty="0"/>
              <a:t>, </a:t>
            </a:r>
            <a:r>
              <a:rPr lang="tr-TR" sz="2200" b="1" u="sng" dirty="0" err="1"/>
              <a:t>diazepam</a:t>
            </a:r>
            <a:r>
              <a:rPr lang="tr-TR" sz="2200" b="1" u="sng" dirty="0"/>
              <a:t> </a:t>
            </a:r>
            <a:r>
              <a:rPr lang="tr-TR" sz="2200" b="1" u="sng" dirty="0" err="1"/>
              <a:t>vb</a:t>
            </a:r>
            <a:r>
              <a:rPr lang="tr-TR" sz="2200" b="1" u="sng" dirty="0"/>
              <a:t> </a:t>
            </a:r>
            <a:r>
              <a:rPr lang="tr-TR" sz="2200" dirty="0"/>
              <a:t>maddeler.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/>
              <a:t>Rumen-</a:t>
            </a:r>
            <a:r>
              <a:rPr lang="tr-TR" sz="2200" dirty="0" err="1"/>
              <a:t>retikulum</a:t>
            </a:r>
            <a:r>
              <a:rPr lang="tr-TR" sz="2200" dirty="0"/>
              <a:t> görevlerinin normale dönmesini hızlandırmak için </a:t>
            </a:r>
            <a:r>
              <a:rPr lang="tr-TR" sz="2200" b="1" u="sng" dirty="0"/>
              <a:t>destekleyici uygulamalar </a:t>
            </a:r>
            <a:r>
              <a:rPr lang="tr-TR" sz="2200" dirty="0"/>
              <a:t>(kolay sindirilebilir nişastalı-şekerli yemlerin vitamin ve minerallerle desteklenmesi gibi) yapılır.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5675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400" b="1" dirty="0"/>
              <a:t>ZEHİRLİ GAZ VE BUHARLAR</a:t>
            </a:r>
            <a:r>
              <a:rPr lang="tr-TR" sz="44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27913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ZEHİRLİ GAZ VE BUHARLAR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13787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b="1" dirty="0"/>
              <a:t>Kimyasal yapılarına göre sınıflandırma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err="1"/>
              <a:t>Aldehidler</a:t>
            </a:r>
            <a:r>
              <a:rPr lang="tr-TR" sz="20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/>
              <a:t>Amonyak.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err="1"/>
              <a:t>Kükürtoksitleri</a:t>
            </a:r>
            <a:r>
              <a:rPr lang="tr-TR" sz="20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err="1"/>
              <a:t>Merkaptanlar</a:t>
            </a:r>
            <a:r>
              <a:rPr lang="tr-TR" sz="20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err="1"/>
              <a:t>Karbonoksitleri</a:t>
            </a:r>
            <a:r>
              <a:rPr lang="tr-TR" sz="20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err="1"/>
              <a:t>Azotoksitleri</a:t>
            </a:r>
            <a:r>
              <a:rPr lang="tr-TR" sz="20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/>
              <a:t>Metan.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/>
              <a:t>Ozon.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err="1"/>
              <a:t>Etilenoksit</a:t>
            </a:r>
            <a:r>
              <a:rPr lang="tr-TR" sz="20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err="1"/>
              <a:t>Florokarbonlar</a:t>
            </a:r>
            <a:r>
              <a:rPr lang="tr-TR" sz="20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/>
              <a:t>Hidrokarbonlar,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/>
              <a:t>Yanma ürünü gazlar.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/>
              <a:t>Kimyasal savaş silahları veya gazları başlıkları altında toplanabilir.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/>
              <a:t>Formaldehid</a:t>
            </a:r>
            <a:r>
              <a:rPr lang="tr-TR" sz="400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8820150" cy="5543550"/>
          </a:xfrm>
        </p:spPr>
        <p:txBody>
          <a:bodyPr/>
          <a:lstStyle/>
          <a:p>
            <a:pPr eaLnBrk="1" hangingPunct="1"/>
            <a:r>
              <a:rPr lang="tr-TR" sz="2800" dirty="0"/>
              <a:t>Son derece irkiltici, keskin kokulu, havadan biraz ağır bir gazdır. Güneş ışığında hızla karbondioksite parçalanır. </a:t>
            </a:r>
          </a:p>
          <a:p>
            <a:pPr eaLnBrk="1" hangingPunct="1"/>
            <a:r>
              <a:rPr lang="tr-TR" sz="2800" dirty="0"/>
              <a:t>Hekimlikte dezenfektan, doku ve organların tespitinde kullanılır. </a:t>
            </a:r>
          </a:p>
          <a:p>
            <a:pPr eaLnBrk="1" hangingPunct="1"/>
            <a:r>
              <a:rPr lang="tr-TR" sz="2800" dirty="0"/>
              <a:t>Sigara dumanı en önemli kaynakları arasındadır.</a:t>
            </a:r>
          </a:p>
          <a:p>
            <a:pPr eaLnBrk="1" hangingPunct="1"/>
            <a:r>
              <a:rPr lang="tr-TR" sz="2800" dirty="0"/>
              <a:t>Toprakta bitki artıklarının parçalanması sırasında da oluşur. </a:t>
            </a:r>
          </a:p>
          <a:p>
            <a:pPr eaLnBrk="1" hangingPunct="1"/>
            <a:r>
              <a:rPr lang="es-ES" sz="2800" dirty="0"/>
              <a:t>Karsinojen ve mutajen bir maddedir. </a:t>
            </a:r>
          </a:p>
          <a:p>
            <a:pPr marL="0" indent="0" eaLnBrk="1" hangingPunct="1">
              <a:buNone/>
            </a:pPr>
            <a:endParaRPr lang="tr-TR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Formaldehid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200" b="1" dirty="0"/>
              <a:t>Sağaltım</a:t>
            </a:r>
            <a:endParaRPr lang="tr-TR" sz="3200" dirty="0"/>
          </a:p>
          <a:p>
            <a:pPr eaLnBrk="1" hangingPunct="1"/>
            <a:r>
              <a:rPr lang="tr-TR" sz="3200" dirty="0" err="1"/>
              <a:t>Formaldehidin</a:t>
            </a:r>
            <a:r>
              <a:rPr lang="tr-TR" sz="3200" dirty="0"/>
              <a:t> özel bir antidotu yoktur. </a:t>
            </a:r>
          </a:p>
          <a:p>
            <a:pPr eaLnBrk="1" hangingPunct="1"/>
            <a:r>
              <a:rPr lang="tr-TR" sz="3200" dirty="0"/>
              <a:t>Su veya suyla karıştırılmış süt, </a:t>
            </a:r>
            <a:r>
              <a:rPr lang="tr-TR" sz="3200" dirty="0" err="1"/>
              <a:t>irkilti</a:t>
            </a:r>
            <a:r>
              <a:rPr lang="tr-TR" sz="3200" dirty="0"/>
              <a:t> veya yanmayı engellemek için biraz faydalıdır.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636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/>
              <a:t>Amonyak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876925"/>
          </a:xfrm>
        </p:spPr>
        <p:txBody>
          <a:bodyPr/>
          <a:lstStyle/>
          <a:p>
            <a:pPr eaLnBrk="1" hangingPunct="1"/>
            <a:r>
              <a:rPr lang="tr-TR" sz="2800" dirty="0"/>
              <a:t>Keskin ve hoş olmayan kokulu, renksiz, oldukça irkiltici, havadan hafif, suda kolay çözünen gazdır.</a:t>
            </a:r>
          </a:p>
          <a:p>
            <a:pPr eaLnBrk="1" hangingPunct="1"/>
            <a:r>
              <a:rPr lang="tr-TR" sz="2800" dirty="0"/>
              <a:t>Kümes, ahır gibi yerlerde nemli ortamda ağırlaşır; zemine yakın yerlerde bulunur. </a:t>
            </a:r>
          </a:p>
          <a:p>
            <a:pPr eaLnBrk="1" hangingPunct="1"/>
            <a:r>
              <a:rPr lang="tr-TR" sz="2800" dirty="0"/>
              <a:t>İyi havalandırılmayan ahır, ağıl, kümes gibi hayvan barınaklarında altlığın parçalanması ile açığa çıkan amonyak göz yaşarmasından solunum yetmezliğine ve ölüme neden olabilir.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20080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Amonyak eşik değerleri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840280"/>
              </p:ext>
            </p:extLst>
          </p:nvPr>
        </p:nvGraphicFramePr>
        <p:xfrm>
          <a:off x="15988" y="579120"/>
          <a:ext cx="9144000" cy="623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Konsantrasyon (</a:t>
                      </a:r>
                      <a:r>
                        <a:rPr lang="tr-TR" sz="2000" dirty="0" err="1"/>
                        <a:t>ppm</a:t>
                      </a:r>
                      <a:r>
                        <a:rPr lang="tr-TR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Etki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≤25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8 saat- ortalama</a:t>
                      </a:r>
                      <a:r>
                        <a:rPr lang="tr-TR" sz="2000" baseline="0" dirty="0"/>
                        <a:t> insanın dayanacağı limit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Tespit edilebilir limit; olumsuz etki yapmayabilir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75">
                <a:tc>
                  <a:txBody>
                    <a:bodyPr/>
                    <a:lstStyle/>
                    <a:p>
                      <a:r>
                        <a:rPr lang="tr-TR" sz="2000" dirty="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Hafif göz ve üst  solunum yolu </a:t>
                      </a:r>
                      <a:r>
                        <a:rPr lang="tr-TR" sz="2000" dirty="0" err="1"/>
                        <a:t>irkiltisi</a:t>
                      </a:r>
                      <a:r>
                        <a:rPr lang="tr-TR" sz="2000" dirty="0"/>
                        <a:t>; olumsuzluk oluşmazsa 1-2 haftada tolerans gelişebilir.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80">
                <a:tc>
                  <a:txBody>
                    <a:bodyPr/>
                    <a:lstStyle/>
                    <a:p>
                      <a:r>
                        <a:rPr lang="tr-TR" sz="20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Orta derecede göz </a:t>
                      </a:r>
                      <a:r>
                        <a:rPr lang="tr-TR" sz="2000" dirty="0" err="1"/>
                        <a:t>irkiltisi</a:t>
                      </a:r>
                      <a:r>
                        <a:rPr lang="tr-TR" sz="2000" dirty="0"/>
                        <a:t>; 2 saatten daha az </a:t>
                      </a:r>
                      <a:r>
                        <a:rPr lang="tr-TR" sz="2000" dirty="0" err="1"/>
                        <a:t>maruziyetlerde</a:t>
                      </a:r>
                      <a:r>
                        <a:rPr lang="tr-TR" sz="2000" dirty="0"/>
                        <a:t> kısa süreli sekeller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Orta derecede boğaz </a:t>
                      </a:r>
                      <a:r>
                        <a:rPr lang="tr-TR" sz="2000" dirty="0" err="1"/>
                        <a:t>irkiltisi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280">
                <a:tc>
                  <a:txBody>
                    <a:bodyPr/>
                    <a:lstStyle/>
                    <a:p>
                      <a:r>
                        <a:rPr lang="en-US" sz="2000" dirty="0"/>
                        <a:t>500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Aniden</a:t>
                      </a:r>
                      <a:r>
                        <a:rPr lang="tr-TR" sz="2000" baseline="0" dirty="0"/>
                        <a:t> maruziyet sağlığı ve yaşamı tehlikeye atar (insanlarda)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Ani göz hasarı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Ağır havayolu hasarı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Ani </a:t>
                      </a:r>
                      <a:r>
                        <a:rPr lang="tr-TR" sz="2000" dirty="0" err="1"/>
                        <a:t>laringospazm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2280">
                <a:tc>
                  <a:txBody>
                    <a:bodyPr/>
                    <a:lstStyle/>
                    <a:p>
                      <a:r>
                        <a:rPr lang="tr-TR" sz="2000" dirty="0"/>
                        <a:t>2500-6500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Solunum</a:t>
                      </a:r>
                      <a:r>
                        <a:rPr lang="tr-TR" sz="2000" baseline="0" dirty="0"/>
                        <a:t> yolunda nekroz ve sulanma, göğüs ağrısı, akut akciğer hasarı, </a:t>
                      </a:r>
                      <a:r>
                        <a:rPr lang="tr-TR" sz="2000" baseline="0" dirty="0" err="1"/>
                        <a:t>bronkospazm</a:t>
                      </a:r>
                      <a:r>
                        <a:rPr lang="tr-TR" sz="2000" baseline="0" dirty="0"/>
                        <a:t> 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984">
                <a:tc>
                  <a:txBody>
                    <a:bodyPr/>
                    <a:lstStyle/>
                    <a:p>
                      <a:r>
                        <a:rPr lang="tr-TR" sz="2000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Ani</a:t>
                      </a:r>
                      <a:r>
                        <a:rPr lang="tr-TR" sz="2000" baseline="0" dirty="0"/>
                        <a:t> ölüm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884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7050" cy="633413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/>
              <a:t>Amonyak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686800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dirty="0"/>
              <a:t>Etki şekli</a:t>
            </a:r>
            <a:endParaRPr lang="tr-TR" dirty="0"/>
          </a:p>
          <a:p>
            <a:pPr eaLnBrk="1" hangingPunct="1"/>
            <a:r>
              <a:rPr lang="tr-TR" sz="2800" dirty="0"/>
              <a:t>Son derece irkilticidir. </a:t>
            </a:r>
          </a:p>
          <a:p>
            <a:pPr eaLnBrk="1" hangingPunct="1"/>
            <a:r>
              <a:rPr lang="tr-TR" sz="2800" dirty="0"/>
              <a:t>Bir kısmı akciğerlerden kan dolaşımına girerek </a:t>
            </a:r>
            <a:r>
              <a:rPr lang="tr-TR" sz="2800" dirty="0" err="1"/>
              <a:t>alkaloza</a:t>
            </a:r>
            <a:r>
              <a:rPr lang="tr-TR" sz="2800" dirty="0"/>
              <a:t> sebep olur. </a:t>
            </a:r>
          </a:p>
          <a:p>
            <a:pPr eaLnBrk="1" hangingPunct="1"/>
            <a:r>
              <a:rPr lang="tr-TR" sz="2800" dirty="0"/>
              <a:t>Hücrelerde sitrik asit döngüsünü bozabilir.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3413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/>
              <a:t>Amonyak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8893175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dirty="0"/>
              <a:t>Klinik belirti ve lezyonlar</a:t>
            </a:r>
            <a:endParaRPr lang="tr-TR" dirty="0"/>
          </a:p>
          <a:p>
            <a:pPr eaLnBrk="1" hangingPunct="1">
              <a:lnSpc>
                <a:spcPct val="90000"/>
              </a:lnSpc>
            </a:pPr>
            <a:r>
              <a:rPr lang="tr-TR" sz="2800" u="sng" dirty="0"/>
              <a:t>Mukozalarda kızarıklık, şişkinlik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u="sng" dirty="0"/>
              <a:t>Göz yaşı akıntısı</a:t>
            </a:r>
            <a:r>
              <a:rPr lang="tr-TR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Öksürük-aksırık.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err="1"/>
              <a:t>Sero-mukoz</a:t>
            </a:r>
            <a:r>
              <a:rPr lang="tr-TR" sz="2800" dirty="0"/>
              <a:t> burun akıntısı.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Akciğer ödemi sonucu solunum güçlüğü.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Kanatlılarda yumurta veriminde azalma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err="1"/>
              <a:t>Asfeksi</a:t>
            </a:r>
            <a:r>
              <a:rPr lang="tr-TR" sz="2800" dirty="0"/>
              <a:t>, elektrolit denge ve hücre metabolizmasının bozulması sonucu ölüm.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96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b="1" dirty="0"/>
              <a:t>ALKOLLER VE GLİKOLLER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91264" cy="496855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3600" dirty="0"/>
              <a:t>Alkol ve glikoller öncelikle karaciğer alkol </a:t>
            </a:r>
            <a:r>
              <a:rPr lang="tr-TR" sz="3600" dirty="0" err="1"/>
              <a:t>dehidrojenaz</a:t>
            </a:r>
            <a:r>
              <a:rPr lang="tr-TR" sz="3600" dirty="0"/>
              <a:t> (ADH) enzimiyle </a:t>
            </a:r>
            <a:r>
              <a:rPr lang="tr-TR" sz="3600" dirty="0" err="1"/>
              <a:t>metabolize</a:t>
            </a:r>
            <a:r>
              <a:rPr lang="tr-TR" sz="3600" dirty="0"/>
              <a:t> edilir.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/>
              <a:t>Zehirlenmeye </a:t>
            </a:r>
            <a:r>
              <a:rPr lang="tr-TR" sz="3600" dirty="0" err="1"/>
              <a:t>metabolitleri</a:t>
            </a:r>
            <a:r>
              <a:rPr lang="tr-TR" sz="3600" dirty="0"/>
              <a:t> aracılık eder.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/>
              <a:t>Hidrojensülfür</a:t>
            </a:r>
            <a:r>
              <a:rPr lang="tr-TR" sz="3200" dirty="0"/>
              <a:t> (</a:t>
            </a:r>
            <a:r>
              <a:rPr lang="tr-TR" sz="3200" dirty="0" err="1"/>
              <a:t>Hidrosülfürik</a:t>
            </a:r>
            <a:r>
              <a:rPr lang="tr-TR" sz="3200" dirty="0"/>
              <a:t> asit, H</a:t>
            </a:r>
            <a:r>
              <a:rPr lang="tr-TR" sz="3200" baseline="-25000" dirty="0"/>
              <a:t>2</a:t>
            </a:r>
            <a:r>
              <a:rPr lang="tr-TR" sz="3200" dirty="0"/>
              <a:t>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893175" cy="561657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dirty="0"/>
              <a:t>Havadan ağır, çürük yumurta kokulu, yanıcı (mavi alev), havada 0.02 </a:t>
            </a:r>
            <a:r>
              <a:rPr lang="tr-TR" sz="3600" dirty="0" err="1"/>
              <a:t>ppm</a:t>
            </a:r>
            <a:r>
              <a:rPr lang="tr-TR" sz="3600" dirty="0"/>
              <a:t> yoğunlukta bile koklanarak algılanabilen gazdır.</a:t>
            </a:r>
          </a:p>
          <a:p>
            <a:pPr eaLnBrk="1" hangingPunct="1"/>
            <a:r>
              <a:rPr lang="tr-TR" sz="3600" dirty="0"/>
              <a:t>Kükürt ihtiva eden her türlü organik maddeden (</a:t>
            </a:r>
            <a:r>
              <a:rPr lang="tr-TR" sz="3600" dirty="0" err="1"/>
              <a:t>albuminli</a:t>
            </a:r>
            <a:r>
              <a:rPr lang="tr-TR" sz="3600" dirty="0"/>
              <a:t>, proteinli maddeler) diğer bazı gazlarla (amonyak, metan, karbondioksit gibi) birlikte salıverilir.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Hidrojensülfür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686800" cy="5073650"/>
          </a:xfrm>
        </p:spPr>
        <p:txBody>
          <a:bodyPr/>
          <a:lstStyle/>
          <a:p>
            <a:pPr eaLnBrk="1" hangingPunct="1"/>
            <a:r>
              <a:rPr lang="tr-TR" sz="3600" dirty="0"/>
              <a:t>Sindirim kanalında </a:t>
            </a:r>
            <a:r>
              <a:rPr lang="tr-TR" sz="3600" dirty="0" err="1"/>
              <a:t>mikrobiyal</a:t>
            </a:r>
            <a:r>
              <a:rPr lang="tr-TR" sz="3600" dirty="0"/>
              <a:t> kokuşma sonucu da oluşur. </a:t>
            </a:r>
          </a:p>
          <a:p>
            <a:pPr eaLnBrk="1" hangingPunct="1"/>
            <a:r>
              <a:rPr lang="tr-TR" sz="3600" dirty="0"/>
              <a:t>Mide ve bağırsaklarda sülfatlardan şekillenir. </a:t>
            </a:r>
          </a:p>
          <a:p>
            <a:pPr eaLnBrk="1" hangingPunct="1"/>
            <a:r>
              <a:rPr lang="tr-TR" sz="3600" dirty="0"/>
              <a:t>Mavi alevle yanar; su, </a:t>
            </a:r>
            <a:r>
              <a:rPr lang="tr-TR" sz="3600" dirty="0" err="1"/>
              <a:t>kükürtdioksit</a:t>
            </a:r>
            <a:r>
              <a:rPr lang="tr-TR" sz="3600" dirty="0"/>
              <a:t> ve </a:t>
            </a:r>
            <a:r>
              <a:rPr lang="tr-TR" sz="3600" dirty="0" err="1"/>
              <a:t>elementer</a:t>
            </a:r>
            <a:r>
              <a:rPr lang="tr-TR" sz="3600" dirty="0"/>
              <a:t> </a:t>
            </a:r>
            <a:r>
              <a:rPr lang="tr-TR" sz="3600" dirty="0" err="1"/>
              <a:t>kükürte</a:t>
            </a:r>
            <a:r>
              <a:rPr lang="tr-TR" sz="3600" dirty="0"/>
              <a:t> parçalanır. </a:t>
            </a:r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tr-TR" sz="2800" dirty="0"/>
              <a:t>Hidrojensülfür eşik düzeyleri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558778"/>
              </p:ext>
            </p:extLst>
          </p:nvPr>
        </p:nvGraphicFramePr>
        <p:xfrm>
          <a:off x="0" y="630480"/>
          <a:ext cx="8964488" cy="631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Konsantrasyon (</a:t>
                      </a:r>
                      <a:r>
                        <a:rPr lang="tr-TR" sz="1800" dirty="0" err="1"/>
                        <a:t>ppm</a:t>
                      </a:r>
                      <a:r>
                        <a:rPr lang="tr-TR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Etki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İnsanın hissettiği</a:t>
                      </a:r>
                      <a:r>
                        <a:rPr lang="tr-TR" sz="1800" baseline="0" dirty="0"/>
                        <a:t> eşik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Rahatsız edici </a:t>
                      </a:r>
                      <a:r>
                        <a:rPr lang="tr-TR" sz="1800" dirty="0" err="1"/>
                        <a:t>koku+hafif</a:t>
                      </a:r>
                      <a:r>
                        <a:rPr lang="tr-TR" sz="1800" dirty="0"/>
                        <a:t> göz </a:t>
                      </a:r>
                      <a:r>
                        <a:rPr lang="tr-TR" sz="1800" dirty="0" err="1"/>
                        <a:t>irkiltisi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15 </a:t>
                      </a:r>
                      <a:r>
                        <a:rPr lang="tr-TR" sz="1800" dirty="0" err="1"/>
                        <a:t>dk</a:t>
                      </a:r>
                      <a:r>
                        <a:rPr lang="tr-TR" sz="1800" dirty="0"/>
                        <a:t> bulunulabilecek en yüksek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Konjuktiva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irkiltisi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50–100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Hafif solunum </a:t>
                      </a:r>
                      <a:r>
                        <a:rPr lang="tr-TR" sz="1800" dirty="0" err="1"/>
                        <a:t>irkiltisi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Göz yorgunluğu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150-200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Göz sinirinde felç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Uzun maruziyet sonucu akciğer ödemi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545">
                <a:tc>
                  <a:txBody>
                    <a:bodyPr/>
                    <a:lstStyle/>
                    <a:p>
                      <a:r>
                        <a:rPr lang="tr-TR" sz="1800" dirty="0"/>
                        <a:t>300-500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Yaşamın tehlikeye girmesi + Akciğer ödemi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014">
                <a:tc>
                  <a:txBody>
                    <a:bodyPr/>
                    <a:lstStyle/>
                    <a:p>
                      <a:r>
                        <a:rPr lang="tr-TR" sz="1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30-60 </a:t>
                      </a:r>
                      <a:r>
                        <a:rPr lang="tr-TR" sz="1800" dirty="0" err="1"/>
                        <a:t>dk’lık</a:t>
                      </a:r>
                      <a:r>
                        <a:rPr lang="tr-TR" sz="1800" dirty="0"/>
                        <a:t> maruziyet sonucu; </a:t>
                      </a:r>
                      <a:r>
                        <a:rPr lang="tr-TR" sz="1800" dirty="0" err="1"/>
                        <a:t>eksitasyon</a:t>
                      </a:r>
                      <a:r>
                        <a:rPr lang="tr-TR" sz="1800" dirty="0"/>
                        <a:t>, sendeleme, şuursuzluk, </a:t>
                      </a:r>
                      <a:r>
                        <a:rPr lang="tr-TR" sz="1800" dirty="0" err="1"/>
                        <a:t>apne</a:t>
                      </a:r>
                      <a:r>
                        <a:rPr lang="tr-TR" sz="1800" dirty="0"/>
                        <a:t> ve solunum yetmezliği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800" dirty="0"/>
                        <a:t>500–1000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Şuursuzluğa</a:t>
                      </a:r>
                      <a:r>
                        <a:rPr lang="tr-TR" sz="1800" baseline="0" dirty="0"/>
                        <a:t> neden olan sistemik zehir olarak etki eder ve solunum felciyle ölüm.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r>
                        <a:rPr lang="en-US" sz="1800" dirty="0"/>
                        <a:t>700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Ani şuur kaybı ve müdahale edilmezse</a:t>
                      </a:r>
                      <a:r>
                        <a:rPr lang="tr-TR" sz="1800" baseline="0" dirty="0"/>
                        <a:t> ölüm.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5000</a:t>
                      </a:r>
                      <a:endParaRPr lang="tr-TR" sz="1800" dirty="0"/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Ani ölüm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418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Hidrojensülfür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8964613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b="1" dirty="0"/>
              <a:t>Etki şekli</a:t>
            </a:r>
            <a:endParaRPr lang="tr-TR" dirty="0"/>
          </a:p>
          <a:p>
            <a:pPr eaLnBrk="1" hangingPunct="1">
              <a:lnSpc>
                <a:spcPct val="90000"/>
              </a:lnSpc>
            </a:pPr>
            <a:r>
              <a:rPr lang="tr-TR" sz="2800" dirty="0"/>
              <a:t>Hidrojensülfür iki yolla etkir.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800" dirty="0"/>
              <a:t>1. Solunum yolları mukozası da dahil, tüm </a:t>
            </a:r>
            <a:r>
              <a:rPr lang="tr-TR" sz="2800" dirty="0" err="1"/>
              <a:t>mukoz</a:t>
            </a:r>
            <a:r>
              <a:rPr lang="tr-TR" sz="2800" dirty="0"/>
              <a:t> zarları doğrudan irkiltir. 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800" dirty="0"/>
              <a:t>Bu etki akciğer ödemi, kanlanması ve solunum güçlüğünün sebebidir.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800" dirty="0"/>
              <a:t>2. Siyanüre benzer şekilde, </a:t>
            </a:r>
            <a:r>
              <a:rPr lang="tr-TR" sz="2800" i="1" dirty="0" err="1"/>
              <a:t>sitokrom</a:t>
            </a:r>
            <a:r>
              <a:rPr lang="tr-TR" sz="2800" i="1" dirty="0"/>
              <a:t> </a:t>
            </a:r>
            <a:r>
              <a:rPr lang="tr-TR" sz="2800" i="1" dirty="0" err="1"/>
              <a:t>oksidazın</a:t>
            </a:r>
            <a:r>
              <a:rPr lang="tr-TR" sz="2800" dirty="0"/>
              <a:t> etkinliğini engeller; elektron taşıma sistemini bozar. 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800" dirty="0" err="1"/>
              <a:t>Sitokromdaki</a:t>
            </a:r>
            <a:r>
              <a:rPr lang="tr-TR" sz="2800" dirty="0"/>
              <a:t> üç değerli demirle birleşerek demiri bağlar ve </a:t>
            </a:r>
            <a:r>
              <a:rPr lang="tr-TR" sz="2800" i="1" dirty="0" err="1"/>
              <a:t>sitokrom</a:t>
            </a:r>
            <a:r>
              <a:rPr lang="tr-TR" sz="2800" i="1" dirty="0"/>
              <a:t> </a:t>
            </a:r>
            <a:r>
              <a:rPr lang="tr-TR" sz="2800" i="1" dirty="0" err="1"/>
              <a:t>oksidaz</a:t>
            </a:r>
            <a:r>
              <a:rPr lang="tr-TR" sz="2800" dirty="0" err="1"/>
              <a:t>ın</a:t>
            </a:r>
            <a:r>
              <a:rPr lang="tr-TR" sz="2800" dirty="0"/>
              <a:t> etkinliği için gerekli </a:t>
            </a:r>
            <a:r>
              <a:rPr lang="tr-TR" sz="2800" dirty="0" err="1"/>
              <a:t>disülfür</a:t>
            </a:r>
            <a:r>
              <a:rPr lang="tr-TR" sz="2800" dirty="0"/>
              <a:t> bağlarını da kırar. 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800" dirty="0"/>
              <a:t>Dokular mevcut oksijenden yararlanamazlar.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3413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Hidrojensülfür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8893175" cy="5688013"/>
          </a:xfrm>
        </p:spPr>
        <p:txBody>
          <a:bodyPr/>
          <a:lstStyle/>
          <a:p>
            <a:pPr lvl="1" eaLnBrk="1" hangingPunct="1"/>
            <a:r>
              <a:rPr lang="tr-TR" sz="3200" dirty="0"/>
              <a:t>Özellikle yüksek yoğunluklardaki gaza maruz kalınması, başta beyin olmak üzere, hayati önemi olan dokulardaki hücre solunumunun önlenmesi sonucu aniden ölüme yol açabilir. </a:t>
            </a:r>
          </a:p>
          <a:p>
            <a:pPr lvl="1" eaLnBrk="1" hangingPunct="1"/>
            <a:r>
              <a:rPr lang="tr-TR" sz="3200" u="sng" dirty="0"/>
              <a:t>Hidrojensülfür kanı koyu, doku ve organları da yeşilimsi-mor renge çevirir. </a:t>
            </a:r>
          </a:p>
          <a:p>
            <a:pPr lvl="2" eaLnBrk="1" hangingPunct="1"/>
            <a:r>
              <a:rPr lang="tr-TR" sz="3200" dirty="0"/>
              <a:t>Koyu rengin sebebi iyi bilinmemekle beraber, bunun metal sülfür tuzlarından ileri geldiği sanılmaktadır.</a:t>
            </a:r>
          </a:p>
          <a:p>
            <a:pPr eaLnBrk="1" hangingPunct="1">
              <a:buFontTx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600" b="1" dirty="0"/>
              <a:t>Hidrojensülfür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893175" cy="56165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600" b="1" dirty="0"/>
              <a:t>Tanı</a:t>
            </a:r>
            <a:endParaRPr lang="tr-TR" sz="3600" dirty="0"/>
          </a:p>
          <a:p>
            <a:pPr eaLnBrk="1" hangingPunct="1"/>
            <a:r>
              <a:rPr lang="tr-TR" sz="3600" dirty="0"/>
              <a:t>Kan ve dokuların koyu renkte olması ve alınan </a:t>
            </a:r>
            <a:r>
              <a:rPr lang="tr-TR" sz="3600" dirty="0" err="1"/>
              <a:t>anamneze</a:t>
            </a:r>
            <a:r>
              <a:rPr lang="tr-TR" sz="3600" dirty="0"/>
              <a:t> göre klinik tanı yapılabilir. </a:t>
            </a:r>
          </a:p>
          <a:p>
            <a:pPr eaLnBrk="1" hangingPunct="1"/>
            <a:r>
              <a:rPr lang="tr-TR" sz="3600" dirty="0"/>
              <a:t>Özellikle taze karkasta </a:t>
            </a:r>
            <a:r>
              <a:rPr lang="tr-TR" sz="3600" dirty="0" err="1"/>
              <a:t>hidrojensülfür</a:t>
            </a:r>
            <a:r>
              <a:rPr lang="tr-TR" sz="3600" dirty="0"/>
              <a:t> kokusunun algılanması zehirlenmenin en önemli göstergeleri arasındadır.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Hidrojensülfür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507288" cy="4680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dirty="0"/>
              <a:t>Sağaltım</a:t>
            </a:r>
            <a:endParaRPr lang="tr-TR" sz="2800" dirty="0"/>
          </a:p>
          <a:p>
            <a:pPr eaLnBrk="1" hangingPunct="1"/>
            <a:r>
              <a:rPr lang="tr-TR" sz="2800" dirty="0"/>
              <a:t>Hidrojensülfür kaynağı uzaklaştırılır. </a:t>
            </a:r>
          </a:p>
          <a:p>
            <a:pPr eaLnBrk="1" hangingPunct="1"/>
            <a:r>
              <a:rPr lang="tr-TR" sz="2800" dirty="0"/>
              <a:t>Ortamın havalandırılması ya da demir tuzları gibi yükseltgeyici maddelerin kullanılması hidrojen sülfürün zararlı etkisini azaltabilir. </a:t>
            </a:r>
          </a:p>
          <a:p>
            <a:pPr eaLnBrk="1" hangingPunct="1"/>
            <a:r>
              <a:rPr lang="tr-TR" sz="2800" dirty="0"/>
              <a:t>Özel bir antidot ya da yöntem yoktur. </a:t>
            </a:r>
          </a:p>
          <a:p>
            <a:pPr eaLnBrk="1" hangingPunct="1"/>
            <a:r>
              <a:rPr lang="tr-TR" sz="2800" dirty="0"/>
              <a:t>Siyanürle zehirlenmelerin sağaltımında olduğu gibi işlem yapılır.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Karbonmonoksit</a:t>
            </a:r>
            <a:r>
              <a:rPr lang="tr-TR" sz="4000"/>
              <a:t> (CO)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893175" cy="5616575"/>
          </a:xfrm>
        </p:spPr>
        <p:txBody>
          <a:bodyPr/>
          <a:lstStyle/>
          <a:p>
            <a:pPr eaLnBrk="1" hangingPunct="1"/>
            <a:r>
              <a:rPr lang="tr-TR" sz="2400" dirty="0"/>
              <a:t>Herhangi bir organik maddenin tam yanmaması ile şekillenir. </a:t>
            </a:r>
          </a:p>
          <a:p>
            <a:pPr eaLnBrk="1" hangingPunct="1"/>
            <a:r>
              <a:rPr lang="tr-TR" sz="2400" dirty="0"/>
              <a:t>Havadan biraz hafif, renksiz, tatsız, kokusuz gazdır.</a:t>
            </a:r>
          </a:p>
          <a:p>
            <a:pPr eaLnBrk="1" hangingPunct="1"/>
            <a:r>
              <a:rPr lang="tr-TR" sz="2400" dirty="0"/>
              <a:t>Havada çok kolay yayılabilir ve duvarlardan bile sızabilir. </a:t>
            </a:r>
          </a:p>
          <a:p>
            <a:pPr eaLnBrk="1" hangingPunct="1"/>
            <a:r>
              <a:rPr lang="tr-TR" sz="2400" dirty="0"/>
              <a:t>En önemli kaynakları arasında katı ve sıvı yakıtlar bulunur. </a:t>
            </a:r>
          </a:p>
          <a:p>
            <a:pPr lvl="1" eaLnBrk="1" hangingPunct="1"/>
            <a:r>
              <a:rPr lang="tr-TR" sz="2400" dirty="0"/>
              <a:t>Benzinli ve mazotlu motorların egzoz gazları %4-7.</a:t>
            </a:r>
          </a:p>
          <a:p>
            <a:pPr lvl="1" eaLnBrk="1" hangingPunct="1"/>
            <a:r>
              <a:rPr lang="tr-TR" sz="2400" dirty="0"/>
              <a:t>Havagazı %10-12. </a:t>
            </a:r>
          </a:p>
          <a:p>
            <a:pPr lvl="1" eaLnBrk="1" hangingPunct="1"/>
            <a:r>
              <a:rPr lang="tr-TR" sz="2400" dirty="0"/>
              <a:t>Baca gazları %0.2 CO içerir. </a:t>
            </a:r>
          </a:p>
          <a:p>
            <a:pPr eaLnBrk="1" hangingPunct="1"/>
            <a:r>
              <a:rPr lang="tr-TR" sz="2800" dirty="0"/>
              <a:t>Sigara dumanında da önemli miktarda bulunur. </a:t>
            </a:r>
          </a:p>
          <a:p>
            <a:pPr eaLnBrk="1" hangingPunct="1">
              <a:buFontTx/>
              <a:buNone/>
            </a:pPr>
            <a:endParaRPr lang="tr-TR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/>
              <a:t>Karbonmonoksit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200" b="1" dirty="0"/>
              <a:t>Zehirliliği ve etki şekli</a:t>
            </a:r>
            <a:endParaRPr lang="tr-TR" sz="3200" dirty="0"/>
          </a:p>
          <a:p>
            <a:pPr eaLnBrk="1" hangingPunct="1"/>
            <a:r>
              <a:rPr lang="tr-TR" sz="3200" dirty="0"/>
              <a:t>CO, </a:t>
            </a:r>
            <a:r>
              <a:rPr lang="tr-TR" sz="3200" dirty="0" err="1"/>
              <a:t>Hb’i</a:t>
            </a:r>
            <a:r>
              <a:rPr lang="tr-TR" sz="3200" dirty="0"/>
              <a:t> </a:t>
            </a:r>
            <a:r>
              <a:rPr lang="tr-TR" sz="3200" dirty="0" err="1"/>
              <a:t>karboksi</a:t>
            </a:r>
            <a:r>
              <a:rPr lang="tr-TR" sz="3200" dirty="0"/>
              <a:t> hemoglobine (</a:t>
            </a:r>
            <a:r>
              <a:rPr lang="tr-TR" sz="3200" dirty="0" err="1"/>
              <a:t>CoHb</a:t>
            </a:r>
            <a:r>
              <a:rPr lang="tr-TR" sz="3200" dirty="0"/>
              <a:t>) çevirir; </a:t>
            </a:r>
          </a:p>
          <a:p>
            <a:pPr eaLnBrk="1" hangingPunct="1"/>
            <a:r>
              <a:rPr lang="tr-TR" sz="3200" dirty="0"/>
              <a:t>4000 </a:t>
            </a:r>
            <a:r>
              <a:rPr lang="tr-TR" sz="3200" dirty="0" err="1"/>
              <a:t>ppm</a:t>
            </a:r>
            <a:r>
              <a:rPr lang="tr-TR" sz="3200" dirty="0"/>
              <a:t> </a:t>
            </a:r>
            <a:r>
              <a:rPr lang="tr-TR" sz="3200" dirty="0" err="1"/>
              <a:t>CO’e</a:t>
            </a:r>
            <a:r>
              <a:rPr lang="tr-TR" sz="3200" dirty="0"/>
              <a:t> 20-30 </a:t>
            </a:r>
            <a:r>
              <a:rPr lang="tr-TR" sz="3200" dirty="0" err="1"/>
              <a:t>dk</a:t>
            </a:r>
            <a:r>
              <a:rPr lang="tr-TR" sz="3200" dirty="0"/>
              <a:t> maruz kalınması </a:t>
            </a:r>
            <a:r>
              <a:rPr lang="tr-TR" sz="3200" dirty="0" err="1"/>
              <a:t>Hb’nin</a:t>
            </a:r>
            <a:r>
              <a:rPr lang="tr-TR" sz="3200" dirty="0"/>
              <a:t> %70’ini </a:t>
            </a:r>
            <a:r>
              <a:rPr lang="tr-TR" sz="3200" dirty="0" err="1"/>
              <a:t>CoHb’e</a:t>
            </a:r>
            <a:r>
              <a:rPr lang="tr-TR" sz="3200" dirty="0"/>
              <a:t> çevirir; bu ise, doku </a:t>
            </a:r>
            <a:r>
              <a:rPr lang="tr-TR" sz="3200" dirty="0" err="1"/>
              <a:t>hipoksisinden</a:t>
            </a:r>
            <a:r>
              <a:rPr lang="tr-TR" sz="3200" dirty="0"/>
              <a:t> ölüme götürür.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Karbonmonoksit</a:t>
            </a:r>
            <a:endParaRPr lang="tr-TR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8579296" cy="518728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b="1" dirty="0"/>
              <a:t>Tanı</a:t>
            </a:r>
            <a:endParaRPr lang="tr-TR" sz="2400" dirty="0"/>
          </a:p>
          <a:p>
            <a:pPr eaLnBrk="1" hangingPunct="1"/>
            <a:r>
              <a:rPr lang="tr-TR" sz="2400" u="sng" dirty="0"/>
              <a:t>Zehirlenen hayvanların </a:t>
            </a:r>
            <a:r>
              <a:rPr lang="tr-TR" sz="2400" u="sng" dirty="0" err="1"/>
              <a:t>mukoz</a:t>
            </a:r>
            <a:r>
              <a:rPr lang="tr-TR" sz="2400" u="sng" dirty="0"/>
              <a:t> zarları parlak-kırmızı.</a:t>
            </a:r>
          </a:p>
          <a:p>
            <a:pPr eaLnBrk="1" hangingPunct="1"/>
            <a:r>
              <a:rPr lang="tr-TR" sz="2400" u="sng" dirty="0"/>
              <a:t>Kan kiraz kırmızısı renkte</a:t>
            </a:r>
            <a:r>
              <a:rPr lang="tr-TR" sz="2400" dirty="0"/>
              <a:t>. </a:t>
            </a:r>
          </a:p>
          <a:p>
            <a:pPr eaLnBrk="1" hangingPunct="1"/>
            <a:r>
              <a:rPr lang="tr-TR" sz="2400" dirty="0"/>
              <a:t>Kanda </a:t>
            </a:r>
            <a:r>
              <a:rPr lang="tr-TR" sz="2400" dirty="0" err="1"/>
              <a:t>CoHb</a:t>
            </a:r>
            <a:r>
              <a:rPr lang="tr-TR" sz="2400" dirty="0"/>
              <a:t> tayini yapılarak tanı konulabilir.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852936"/>
            <a:ext cx="85725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7945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/>
              <a:t>Etil alkol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3"/>
            <a:ext cx="9144000" cy="53284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/>
              <a:t>Hayvanlarda seyrek olarak karşılaşılır.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Saf etil alkolün LD</a:t>
            </a:r>
            <a:r>
              <a:rPr lang="tr-TR" sz="2400" baseline="-25000" dirty="0"/>
              <a:t>50</a:t>
            </a:r>
            <a:r>
              <a:rPr lang="tr-TR" sz="2400" dirty="0"/>
              <a:t> , dişi sıçanda 15; erkek sıçanda 10 g/kg. [Yetişkin insanda 5-8 g/kg (çocuklar için 3 g/kg)’</a:t>
            </a:r>
            <a:r>
              <a:rPr lang="tr-TR" sz="2400" dirty="0" err="1"/>
              <a:t>dır</a:t>
            </a:r>
            <a:r>
              <a:rPr lang="tr-TR" sz="2400" dirty="0"/>
              <a:t>.]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Yüksek dozları felce neden olur.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Köpeklerdeki etil alkol zehirlenmesinin en önemli nedeni </a:t>
            </a:r>
            <a:r>
              <a:rPr lang="tr-TR" sz="2400" u="sng" dirty="0"/>
              <a:t>ekmek hamuru, çürük elma ve alkollü içeceklerin </a:t>
            </a:r>
            <a:r>
              <a:rPr lang="tr-TR" sz="2400" dirty="0"/>
              <a:t>alınmasıdır.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/>
              <a:t>MSS’de</a:t>
            </a:r>
            <a:r>
              <a:rPr lang="tr-TR" sz="2400" dirty="0"/>
              <a:t> biyolojik zarları etkileyip GABA reseptörlerini </a:t>
            </a:r>
            <a:r>
              <a:rPr lang="tr-TR" sz="2400" dirty="0" err="1"/>
              <a:t>inhibe</a:t>
            </a:r>
            <a:r>
              <a:rPr lang="tr-TR" sz="2400" dirty="0"/>
              <a:t> ederek etki gösterir. 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Zehirlenmede önce beyin işlevleri, sonra kalp ve solunum sistemi etkilenir.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/>
              <a:t>Tedavide uyarıcı ilaçlar kullanılır.</a:t>
            </a:r>
          </a:p>
        </p:txBody>
      </p:sp>
      <p:pic>
        <p:nvPicPr>
          <p:cNvPr id="4" name="3 Resim" descr="Alk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653136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Karbonmonoksit</a:t>
            </a:r>
            <a:endParaRPr lang="tr-TR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640960" cy="543264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200" b="1" dirty="0"/>
              <a:t>Sağaltım</a:t>
            </a:r>
            <a:endParaRPr lang="tr-TR" sz="3200" dirty="0"/>
          </a:p>
          <a:p>
            <a:pPr eaLnBrk="1" hangingPunct="1"/>
            <a:r>
              <a:rPr lang="tr-TR" sz="3200" dirty="0"/>
              <a:t>Sağaltımın amacı kanın oksijen taşıma yeteneğini veya oranını artırmaya yöneliktir. </a:t>
            </a:r>
          </a:p>
          <a:p>
            <a:pPr eaLnBrk="1" hangingPunct="1"/>
            <a:r>
              <a:rPr lang="tr-TR" sz="3200" dirty="0"/>
              <a:t>Hastanın temel yaşam desteği (havayolu, solunum, dolaşım) yaklaşımı yapılarak, ilk fırsatta </a:t>
            </a:r>
            <a:r>
              <a:rPr lang="tr-TR" sz="3200" dirty="0" err="1"/>
              <a:t>rezervuarlı</a:t>
            </a:r>
            <a:r>
              <a:rPr lang="tr-TR" sz="3200" dirty="0"/>
              <a:t> maske ile %100 oksijen uygulamasına geçilmelidir.</a:t>
            </a:r>
          </a:p>
          <a:p>
            <a:pPr eaLnBrk="1" hangingPunct="1"/>
            <a:r>
              <a:rPr lang="tr-TR" sz="3200" dirty="0"/>
              <a:t>Komadaki hastalarda ise %100 oksijen </a:t>
            </a:r>
            <a:r>
              <a:rPr lang="tr-TR" sz="3200" dirty="0" err="1"/>
              <a:t>endotrakeal</a:t>
            </a:r>
            <a:r>
              <a:rPr lang="tr-TR" sz="3200" dirty="0"/>
              <a:t> tüp  yoluyla verilmelidir. . </a:t>
            </a:r>
          </a:p>
          <a:p>
            <a:pPr eaLnBrk="1" hangingPunct="1"/>
            <a:r>
              <a:rPr lang="tr-TR" sz="3200" dirty="0"/>
              <a:t>Solunum uyarıcıları denenebilir ve mümkünse kan nakli yapılabilir.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/>
          <a:lstStyle/>
          <a:p>
            <a:r>
              <a:rPr lang="tr-TR" sz="3200" dirty="0"/>
              <a:t>Biber gazı (</a:t>
            </a:r>
            <a:r>
              <a:rPr lang="tr-TR" sz="3200" dirty="0" err="1"/>
              <a:t>Oleoresin</a:t>
            </a:r>
            <a:r>
              <a:rPr lang="tr-TR" sz="3200" dirty="0"/>
              <a:t> </a:t>
            </a:r>
            <a:r>
              <a:rPr lang="tr-TR" sz="3200" dirty="0" err="1"/>
              <a:t>capsicum</a:t>
            </a:r>
            <a:r>
              <a:rPr lang="tr-TR" sz="3200" dirty="0"/>
              <a:t>=OC)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/>
          <a:lstStyle/>
          <a:p>
            <a:pPr fontAlgn="t"/>
            <a:r>
              <a:rPr lang="tr-TR" sz="2400" dirty="0"/>
              <a:t>Etken maddesi </a:t>
            </a:r>
            <a:r>
              <a:rPr lang="tr-TR" sz="2400" dirty="0" err="1">
                <a:hlinkClick r:id="rId2" tooltip="Kapsais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kapsaisin</a:t>
            </a:r>
            <a:r>
              <a:rPr lang="tr-TR" sz="2400" dirty="0" err="1"/>
              <a:t>'dir</a:t>
            </a:r>
            <a:r>
              <a:rPr lang="tr-TR" sz="2400" dirty="0"/>
              <a:t>. (Kırmızı Şili biberi veya acı Arnavut biberinden)</a:t>
            </a:r>
          </a:p>
          <a:p>
            <a:pPr fontAlgn="t"/>
            <a:r>
              <a:rPr lang="tr-TR" sz="2400" dirty="0"/>
              <a:t>Deriyi tahriş eder, göz, burun, ağız, deri ve solunum yollarında yanma ile acıya yol açar. </a:t>
            </a:r>
          </a:p>
          <a:p>
            <a:pPr fontAlgn="t"/>
            <a:r>
              <a:rPr lang="tr-TR" sz="2400" dirty="0"/>
              <a:t>Gaza maruz kalan kişi 5-45 dakika etkisiz hale gelir. Gaz; bulanık görme, su gibi burun akıntısı, hapşırma ve salya artışı, deride kızarma gibi etkilere yol açar.</a:t>
            </a:r>
          </a:p>
          <a:p>
            <a:r>
              <a:rPr lang="tr-TR" sz="2400" dirty="0"/>
              <a:t>Tedavi yöntemi (%2 </a:t>
            </a:r>
            <a:r>
              <a:rPr lang="tr-TR" sz="2400" dirty="0" err="1"/>
              <a:t>lidocaine</a:t>
            </a:r>
            <a:r>
              <a:rPr lang="tr-TR" sz="2400" dirty="0"/>
              <a:t> jel, bebek şampuanı, süt veya su). Ancak acıyı azaltmaz (zaman gerekir). </a:t>
            </a:r>
          </a:p>
          <a:p>
            <a:r>
              <a:rPr lang="tr-TR" sz="2400" dirty="0"/>
              <a:t>Korunma için etkilenen bölgelere dokunmamak ve ovuşturmamak gerekir. </a:t>
            </a:r>
          </a:p>
          <a:p>
            <a:pPr fontAlgn="t"/>
            <a:endParaRPr lang="tr-TR" sz="24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54F698-F3CA-4D2D-881C-EC79FAD5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tr-TR" b="1" dirty="0"/>
              <a:t>Duman soluma hastalığı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001E91-EE16-48DA-BFB5-AB565BF5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191822" cy="4836195"/>
          </a:xfrm>
        </p:spPr>
        <p:txBody>
          <a:bodyPr>
            <a:normAutofit/>
          </a:bodyPr>
          <a:lstStyle/>
          <a:p>
            <a:r>
              <a:rPr lang="tr-TR" sz="3200" dirty="0"/>
              <a:t>Termal yanmadan kaynaklanan aşırı ısınmış hava veya buhar, diğer zararlı gazlar, buharlar ve partikül maddelerin solunmasıyla ilişkili olarak vücutta meydana gelen hasardır.</a:t>
            </a:r>
          </a:p>
          <a:p>
            <a:r>
              <a:rPr lang="tr-TR" sz="3200" dirty="0"/>
              <a:t>En önemli neden yangınlardır. </a:t>
            </a:r>
          </a:p>
        </p:txBody>
      </p:sp>
    </p:spTree>
    <p:extLst>
      <p:ext uri="{BB962C8B-B14F-4D97-AF65-F5344CB8AC3E}">
        <p14:creationId xmlns:p14="http://schemas.microsoft.com/office/powerpoint/2010/main" val="3508630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A54534-BB3C-4F36-80B0-C4AEFE11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tr-TR" dirty="0"/>
              <a:t>Duman soluma hastalığı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F756DA-155F-452F-B321-AD45C675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119814" cy="4692179"/>
          </a:xfrm>
        </p:spPr>
        <p:txBody>
          <a:bodyPr>
            <a:normAutofit/>
          </a:bodyPr>
          <a:lstStyle/>
          <a:p>
            <a:r>
              <a:rPr lang="tr-TR" sz="2400" dirty="0"/>
              <a:t>Genellikle </a:t>
            </a:r>
            <a:r>
              <a:rPr lang="tr-TR" sz="2400" dirty="0" err="1"/>
              <a:t>toksikolojik</a:t>
            </a:r>
            <a:r>
              <a:rPr lang="tr-TR" sz="2400" dirty="0"/>
              <a:t> ajanların ve </a:t>
            </a:r>
            <a:r>
              <a:rPr lang="tr-TR" sz="2400" dirty="0" err="1"/>
              <a:t>piroliz</a:t>
            </a:r>
            <a:r>
              <a:rPr lang="tr-TR" sz="2400" dirty="0"/>
              <a:t> ürünlerinin karışımının solunmasından kaynaklanır.</a:t>
            </a:r>
          </a:p>
          <a:p>
            <a:r>
              <a:rPr lang="tr-TR" sz="2400" dirty="0"/>
              <a:t>Yaralanma üst solunum yollarında </a:t>
            </a:r>
            <a:r>
              <a:rPr lang="tr-TR" sz="2400" u="sng" dirty="0"/>
              <a:t>termal hasar, oksijen yoksunluğu</a:t>
            </a:r>
            <a:r>
              <a:rPr lang="tr-TR" sz="2400" dirty="0"/>
              <a:t> ve </a:t>
            </a:r>
            <a:r>
              <a:rPr lang="tr-TR" sz="2400" u="sng" dirty="0"/>
              <a:t>solunan maddelerden </a:t>
            </a:r>
            <a:r>
              <a:rPr lang="tr-TR" sz="2400" dirty="0"/>
              <a:t>kaynaklanan </a:t>
            </a:r>
            <a:r>
              <a:rPr lang="tr-TR" sz="2400" dirty="0" err="1"/>
              <a:t>toksisitenin</a:t>
            </a:r>
            <a:r>
              <a:rPr lang="tr-TR" sz="2400" dirty="0"/>
              <a:t>  kombinasyonudur. </a:t>
            </a:r>
          </a:p>
          <a:p>
            <a:r>
              <a:rPr lang="tr-TR" sz="2400" dirty="0"/>
              <a:t>Küçük hayvanlar ve özellikle kuşlar, birim kütle başına daha yüksek solunum hacmi ve birim kütle başına nispeten daha büyük solunum yüzey alanı nedeniyle genellikle solunan </a:t>
            </a:r>
            <a:r>
              <a:rPr lang="tr-TR" sz="2400" dirty="0" err="1"/>
              <a:t>toksik</a:t>
            </a:r>
            <a:r>
              <a:rPr lang="tr-TR" sz="2400" dirty="0"/>
              <a:t> maddelere karşı daha hassastır.</a:t>
            </a:r>
          </a:p>
        </p:txBody>
      </p:sp>
    </p:spTree>
    <p:extLst>
      <p:ext uri="{BB962C8B-B14F-4D97-AF65-F5344CB8AC3E}">
        <p14:creationId xmlns:p14="http://schemas.microsoft.com/office/powerpoint/2010/main" val="1378205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717617-FBAC-4840-9FBE-679E2196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tr-TR" dirty="0"/>
              <a:t>Duman soluma hastalığı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A736A4-3E55-49F9-B97D-03B42119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1"/>
            <a:ext cx="8568952" cy="4908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u="sng" dirty="0"/>
              <a:t>Potansiyel duman </a:t>
            </a:r>
            <a:r>
              <a:rPr lang="tr-TR" b="1" u="sng" dirty="0" err="1"/>
              <a:t>inhalasyonu</a:t>
            </a:r>
            <a:r>
              <a:rPr lang="tr-TR" b="1" u="sng" dirty="0"/>
              <a:t> olan bir hastanın bakımında kilit noktalar</a:t>
            </a:r>
            <a:r>
              <a:rPr lang="tr-TR" dirty="0"/>
              <a:t>; </a:t>
            </a:r>
          </a:p>
          <a:p>
            <a:r>
              <a:rPr lang="tr-TR" dirty="0"/>
              <a:t>Termal yaralanması olan hastanın çıplak aleve maruz kalmış olabileceği değerlendirilmelidir. </a:t>
            </a:r>
          </a:p>
          <a:p>
            <a:r>
              <a:rPr lang="tr-TR" dirty="0"/>
              <a:t>Tedavi önceliği hava yolunun korunması ve %100 oksijen verilmesidir. Hava yolu risk altındaysa </a:t>
            </a:r>
            <a:r>
              <a:rPr lang="tr-TR" u="sng" dirty="0" err="1"/>
              <a:t>entübasyon</a:t>
            </a:r>
            <a:r>
              <a:rPr lang="tr-TR" u="sng" dirty="0"/>
              <a:t> </a:t>
            </a:r>
          </a:p>
          <a:p>
            <a:r>
              <a:rPr lang="tr-TR" dirty="0"/>
              <a:t>Eş zamanlı siyanür zehirlenmesinden şüpheleniliyorsa (yaygındır), tanısal doğrulama beklenmeden </a:t>
            </a:r>
            <a:r>
              <a:rPr lang="tr-TR" u="sng" dirty="0" err="1"/>
              <a:t>hidroksokobalamin</a:t>
            </a:r>
            <a:r>
              <a:rPr lang="tr-TR" u="sng" dirty="0"/>
              <a:t> </a:t>
            </a:r>
            <a:r>
              <a:rPr lang="tr-TR" dirty="0"/>
              <a:t>uygulanmalıdır.</a:t>
            </a:r>
          </a:p>
          <a:p>
            <a:r>
              <a:rPr lang="tr-TR" dirty="0"/>
              <a:t>Akciğeri korumak amacıyla </a:t>
            </a:r>
            <a:r>
              <a:rPr lang="tr-TR" dirty="0" err="1"/>
              <a:t>ventilasyon</a:t>
            </a:r>
            <a:r>
              <a:rPr lang="tr-TR" dirty="0"/>
              <a:t> sağlanmalıdır. </a:t>
            </a:r>
          </a:p>
          <a:p>
            <a:r>
              <a:rPr lang="tr-TR" dirty="0" err="1"/>
              <a:t>Bronkoskopiyle</a:t>
            </a:r>
            <a:r>
              <a:rPr lang="tr-TR" dirty="0"/>
              <a:t> hava yolu temizlenmelidir. </a:t>
            </a:r>
          </a:p>
          <a:p>
            <a:r>
              <a:rPr lang="tr-TR" dirty="0"/>
              <a:t>Sıvı </a:t>
            </a:r>
            <a:r>
              <a:rPr lang="tr-TR" dirty="0" err="1"/>
              <a:t>resüsitasyonu</a:t>
            </a:r>
            <a:r>
              <a:rPr lang="tr-TR" dirty="0"/>
              <a:t> önemlidir (aşırıya kaçmamalıdır-</a:t>
            </a:r>
            <a:r>
              <a:rPr lang="tr-TR" dirty="0" err="1"/>
              <a:t>Parkland</a:t>
            </a:r>
            <a:r>
              <a:rPr lang="tr-TR" dirty="0"/>
              <a:t> Formülü)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9445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6B8BCC-2495-4C53-B273-89A34FB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tr-TR" dirty="0"/>
              <a:t>Duman soluma hastalığı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6459C3-B579-4E60-9C40-C0E728B9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191822" cy="4836195"/>
          </a:xfrm>
        </p:spPr>
        <p:txBody>
          <a:bodyPr/>
          <a:lstStyle/>
          <a:p>
            <a:r>
              <a:rPr lang="tr-TR" sz="2400" dirty="0"/>
              <a:t>Eş zamanlı karbon monoksit zehirlenmesi olasılığı (Temel dayanak  %100 oksijen verilmesi).</a:t>
            </a:r>
          </a:p>
          <a:p>
            <a:r>
              <a:rPr lang="tr-TR" sz="2400" dirty="0"/>
              <a:t>Ciddi yanıklar ve ciddi karbon monoksit zehirlenmesi kombinasyonu genellikle kötü bir klinik sonuca sahiptir - bu vakalarda erken ötanazi değerlendirilmelidir. </a:t>
            </a:r>
          </a:p>
          <a:p>
            <a:r>
              <a:rPr lang="tr-TR" sz="2400" dirty="0"/>
              <a:t>Kornea ve diğer oküler yapılar, özellikle göz çevresindeki kirpikler veya saçlar yanmış veya hasar görmüşse, yaralanma veya </a:t>
            </a:r>
            <a:r>
              <a:rPr lang="tr-TR" sz="2400" dirty="0" err="1"/>
              <a:t>ülserasyon</a:t>
            </a:r>
            <a:r>
              <a:rPr lang="tr-TR" sz="2400" dirty="0"/>
              <a:t> olup olmadığı açısından kontrol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7482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A129A-18CA-45CD-AD9E-AF02B573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tr-TR" dirty="0" err="1"/>
              <a:t>Parkland</a:t>
            </a:r>
            <a:r>
              <a:rPr lang="tr-TR" dirty="0"/>
              <a:t> Formülü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3C78CAD-7DDC-4031-A824-6EB9E6DBC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96165"/>
              </p:ext>
            </p:extLst>
          </p:nvPr>
        </p:nvGraphicFramePr>
        <p:xfrm>
          <a:off x="395536" y="1340768"/>
          <a:ext cx="8496944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1908392">
                  <a:extLst>
                    <a:ext uri="{9D8B030D-6E8A-4147-A177-3AD203B41FA5}">
                      <a16:colId xmlns:a16="http://schemas.microsoft.com/office/drawing/2014/main" val="1487638054"/>
                    </a:ext>
                  </a:extLst>
                </a:gridCol>
                <a:gridCol w="6588552">
                  <a:extLst>
                    <a:ext uri="{9D8B030D-6E8A-4147-A177-3AD203B41FA5}">
                      <a16:colId xmlns:a16="http://schemas.microsoft.com/office/drawing/2014/main" val="168463794"/>
                    </a:ext>
                  </a:extLst>
                </a:gridCol>
              </a:tblGrid>
              <a:tr h="451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Hesaplamalar ve Karar Rehberi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779396"/>
                  </a:ext>
                </a:extLst>
              </a:tr>
              <a:tr h="620763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Endikasyon</a:t>
                      </a:r>
                      <a:endParaRPr lang="tr-T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Yanıklar vücut yüzey alanının %10'unu aşıyorsa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964013"/>
                  </a:ext>
                </a:extLst>
              </a:tr>
              <a:tr h="1228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Sıvı hacmini hesaplama formülü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tr-TR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× % yanık vücut yüzey alanı × vücut ağırlığı (kg cinsinden)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660470"/>
                  </a:ext>
                </a:extLst>
              </a:tr>
              <a:tr h="9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Sıvı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Sodyum </a:t>
                      </a:r>
                      <a:r>
                        <a:rPr lang="tr-TR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laktat</a:t>
                      </a: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tr-TR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laktatlı</a:t>
                      </a: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Ringer</a:t>
                      </a: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solüsyonu)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841492"/>
                  </a:ext>
                </a:extLst>
              </a:tr>
              <a:tr h="812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Zamanlama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 toplam hacmin yarısı ilk 8 saat içinde, geri kalanı ise sonraki 16 saat içinde verilir. 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7270"/>
                  </a:ext>
                </a:extLst>
              </a:tr>
              <a:tr h="9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Bakım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Vücut ağırlığı &lt;30 kg olan bir hayvan için idame sıvılar da uygulanmalıdır.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1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252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67A51-A162-4FB2-8F24-FE97E406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tr-TR" dirty="0"/>
              <a:t>Duman soluma hastalığı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27CF07-CBFA-4DAE-975C-4B2856B5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296121"/>
          </a:xfrm>
        </p:spPr>
        <p:txBody>
          <a:bodyPr>
            <a:normAutofit/>
          </a:bodyPr>
          <a:lstStyle/>
          <a:p>
            <a:r>
              <a:rPr lang="tr-TR" sz="2400" dirty="0" err="1"/>
              <a:t>Nebülize</a:t>
            </a:r>
            <a:r>
              <a:rPr lang="tr-TR" sz="2400" dirty="0"/>
              <a:t> </a:t>
            </a:r>
            <a:r>
              <a:rPr lang="tr-TR" sz="2400" dirty="0" err="1"/>
              <a:t>heparin</a:t>
            </a:r>
            <a:r>
              <a:rPr lang="tr-TR" sz="2400" dirty="0"/>
              <a:t> ve %20 </a:t>
            </a:r>
            <a:r>
              <a:rPr lang="tr-TR" sz="2400" dirty="0" err="1"/>
              <a:t>asetilsistein</a:t>
            </a:r>
            <a:r>
              <a:rPr lang="tr-TR" sz="2400" dirty="0"/>
              <a:t> uygulanması yapılmalıdır.</a:t>
            </a:r>
          </a:p>
          <a:p>
            <a:r>
              <a:rPr lang="tr-TR" sz="2400" dirty="0" err="1"/>
              <a:t>Asetilsistein</a:t>
            </a:r>
            <a:r>
              <a:rPr lang="tr-TR" sz="2400" dirty="0"/>
              <a:t> </a:t>
            </a:r>
            <a:r>
              <a:rPr lang="tr-TR" sz="2400" dirty="0" err="1"/>
              <a:t>mukolitik</a:t>
            </a:r>
            <a:r>
              <a:rPr lang="tr-TR" sz="2400" dirty="0"/>
              <a:t> bir ajandır ve hava yolunun açılmasını sağlar</a:t>
            </a:r>
          </a:p>
          <a:p>
            <a:r>
              <a:rPr lang="tr-TR" sz="2400" dirty="0" err="1"/>
              <a:t>Heparin</a:t>
            </a:r>
            <a:r>
              <a:rPr lang="tr-TR" sz="2400" dirty="0"/>
              <a:t>, </a:t>
            </a:r>
            <a:r>
              <a:rPr lang="tr-TR" sz="2400" dirty="0" err="1"/>
              <a:t>antitrombin</a:t>
            </a:r>
            <a:r>
              <a:rPr lang="tr-TR" sz="2400" dirty="0"/>
              <a:t> </a:t>
            </a:r>
            <a:r>
              <a:rPr lang="tr-TR" sz="2400" dirty="0" err="1"/>
              <a:t>III'ün</a:t>
            </a:r>
            <a:r>
              <a:rPr lang="tr-TR" sz="2400" dirty="0"/>
              <a:t> güçlü bir </a:t>
            </a:r>
            <a:r>
              <a:rPr lang="tr-TR" sz="2400" dirty="0" err="1"/>
              <a:t>aktivatörüdür</a:t>
            </a:r>
            <a:r>
              <a:rPr lang="tr-TR" sz="2400" dirty="0"/>
              <a:t> ve bu nedenle </a:t>
            </a:r>
            <a:r>
              <a:rPr lang="tr-TR" sz="2400" dirty="0" err="1"/>
              <a:t>trombin</a:t>
            </a:r>
            <a:r>
              <a:rPr lang="tr-TR" sz="2400" dirty="0"/>
              <a:t> </a:t>
            </a:r>
            <a:r>
              <a:rPr lang="tr-TR" sz="2400" dirty="0" err="1"/>
              <a:t>inaktivasyonuna</a:t>
            </a:r>
            <a:r>
              <a:rPr lang="tr-TR" sz="2400" dirty="0"/>
              <a:t> yol açar ve hava yolu döküntülerini azaltır.</a:t>
            </a:r>
          </a:p>
          <a:p>
            <a:r>
              <a:rPr lang="tr-TR" sz="2400" dirty="0" err="1"/>
              <a:t>Heparin</a:t>
            </a:r>
            <a:r>
              <a:rPr lang="tr-TR" sz="2400" dirty="0"/>
              <a:t> ve </a:t>
            </a:r>
            <a:r>
              <a:rPr lang="tr-TR" sz="2400" dirty="0" err="1"/>
              <a:t>asetilsistein</a:t>
            </a:r>
            <a:r>
              <a:rPr lang="tr-TR" sz="2400" dirty="0"/>
              <a:t>, hastalara her 2 saatte bir dönüşümlü olarak verilebilir. </a:t>
            </a:r>
          </a:p>
          <a:p>
            <a:r>
              <a:rPr lang="tr-TR" sz="2400" dirty="0" err="1"/>
              <a:t>Nebülize</a:t>
            </a:r>
            <a:r>
              <a:rPr lang="tr-TR" sz="2400" dirty="0"/>
              <a:t> </a:t>
            </a:r>
            <a:r>
              <a:rPr lang="tr-TR" sz="2400" dirty="0" err="1"/>
              <a:t>asetilsistein</a:t>
            </a:r>
            <a:r>
              <a:rPr lang="tr-TR" sz="2400" dirty="0"/>
              <a:t> hava yolunu tahriş ederse, </a:t>
            </a:r>
            <a:r>
              <a:rPr lang="tr-TR" sz="2400" dirty="0" err="1"/>
              <a:t>bronkospazm</a:t>
            </a:r>
            <a:r>
              <a:rPr lang="tr-TR" sz="2400" dirty="0"/>
              <a:t> gelişir veya hasta kötüleşirse kesilmelidir. Onun yerine </a:t>
            </a:r>
            <a:r>
              <a:rPr lang="tr-TR" sz="2400" dirty="0" err="1"/>
              <a:t>nebülize</a:t>
            </a:r>
            <a:r>
              <a:rPr lang="tr-TR" sz="2400" dirty="0"/>
              <a:t> </a:t>
            </a:r>
            <a:r>
              <a:rPr lang="tr-TR" sz="2400" dirty="0" err="1"/>
              <a:t>albuterol</a:t>
            </a:r>
            <a:r>
              <a:rPr lang="tr-TR" sz="2400" dirty="0"/>
              <a:t> (</a:t>
            </a:r>
            <a:r>
              <a:rPr lang="tr-TR" sz="2400" dirty="0" err="1"/>
              <a:t>salbutamol</a:t>
            </a:r>
            <a:r>
              <a:rPr lang="tr-TR" sz="2400" dirty="0"/>
              <a:t>) önerilir.</a:t>
            </a:r>
          </a:p>
        </p:txBody>
      </p:sp>
    </p:spTree>
    <p:extLst>
      <p:ext uri="{BB962C8B-B14F-4D97-AF65-F5344CB8AC3E}">
        <p14:creationId xmlns:p14="http://schemas.microsoft.com/office/powerpoint/2010/main" val="286019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8291264" cy="896144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err="1"/>
              <a:t>Metilalkol</a:t>
            </a:r>
            <a:r>
              <a:rPr lang="tr-TR" sz="3200" b="1" dirty="0"/>
              <a:t> </a:t>
            </a:r>
            <a:r>
              <a:rPr lang="tr-TR" sz="3200" dirty="0"/>
              <a:t>(</a:t>
            </a:r>
            <a:r>
              <a:rPr lang="tr-TR" sz="3200" dirty="0" err="1"/>
              <a:t>Metanol</a:t>
            </a:r>
            <a:r>
              <a:rPr lang="tr-TR" sz="3200" dirty="0"/>
              <a:t>, odun/ispirto alkolü)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363272" cy="4755232"/>
          </a:xfrm>
        </p:spPr>
        <p:txBody>
          <a:bodyPr/>
          <a:lstStyle/>
          <a:p>
            <a:pPr eaLnBrk="1" hangingPunct="1"/>
            <a:r>
              <a:rPr lang="tr-TR" sz="2800" dirty="0"/>
              <a:t>Endüstride ve boya çözücü olarak</a:t>
            </a:r>
          </a:p>
          <a:p>
            <a:pPr eaLnBrk="1" hangingPunct="1"/>
            <a:r>
              <a:rPr lang="tr-TR" sz="2800" dirty="0"/>
              <a:t>Alkollü içeceklerde (</a:t>
            </a:r>
            <a:r>
              <a:rPr lang="tr-TR" sz="2800" dirty="0" err="1"/>
              <a:t>süistimal</a:t>
            </a:r>
            <a:r>
              <a:rPr lang="tr-TR" sz="2800" dirty="0"/>
              <a:t>), kozmetik ürünlerde</a:t>
            </a:r>
          </a:p>
          <a:p>
            <a:pPr eaLnBrk="1" hangingPunct="1"/>
            <a:r>
              <a:rPr lang="tr-TR" sz="2800" dirty="0"/>
              <a:t>Otomobillerde donmayı engelleyen sıvıların bileşimine katılır.</a:t>
            </a:r>
          </a:p>
          <a:p>
            <a:pPr eaLnBrk="1" hangingPunct="1"/>
            <a:r>
              <a:rPr lang="tr-TR" sz="2800" dirty="0"/>
              <a:t>Köpeklerde minimum öldürücü dozu 5-11.25 ml/kg, insanlarda ise 1.25 ml/kg’dır. </a:t>
            </a:r>
          </a:p>
          <a:p>
            <a:pPr eaLnBrk="1" hangingPunct="1"/>
            <a:r>
              <a:rPr lang="tr-TR" sz="2800" dirty="0"/>
              <a:t>İnsanlarda saf </a:t>
            </a:r>
            <a:r>
              <a:rPr lang="tr-TR" sz="2800" dirty="0" err="1"/>
              <a:t>metanol</a:t>
            </a:r>
            <a:r>
              <a:rPr lang="tr-TR" sz="2800" dirty="0"/>
              <a:t> LD</a:t>
            </a:r>
            <a:r>
              <a:rPr lang="tr-TR" sz="2800" baseline="-25000" dirty="0"/>
              <a:t>50</a:t>
            </a:r>
            <a:r>
              <a:rPr lang="tr-TR" sz="2800" dirty="0"/>
              <a:t>; </a:t>
            </a:r>
            <a:r>
              <a:rPr lang="en-US" sz="2800" dirty="0"/>
              <a:t>15.8–474 g/</a:t>
            </a:r>
            <a:r>
              <a:rPr lang="tr-TR" sz="2800" dirty="0"/>
              <a:t>kişi-Ortalama </a:t>
            </a:r>
            <a:r>
              <a:rPr lang="en-US" sz="2800" dirty="0"/>
              <a:t>56.2 g/</a:t>
            </a:r>
            <a:r>
              <a:rPr lang="tr-TR" sz="2800" dirty="0"/>
              <a:t>kişi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Metilalkol</a:t>
            </a:r>
            <a:endParaRPr lang="tr-TR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569325" cy="52562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200" b="1" dirty="0" err="1"/>
              <a:t>Toksikokinetik</a:t>
            </a:r>
            <a:endParaRPr lang="tr-TR" sz="3200" dirty="0"/>
          </a:p>
          <a:p>
            <a:pPr eaLnBrk="1" hangingPunct="1"/>
            <a:r>
              <a:rPr lang="tr-TR" sz="3200" dirty="0" err="1"/>
              <a:t>Metanol</a:t>
            </a:r>
            <a:r>
              <a:rPr lang="tr-TR" sz="3200" dirty="0"/>
              <a:t>, </a:t>
            </a:r>
            <a:r>
              <a:rPr lang="tr-TR" sz="3200" i="1" dirty="0" err="1"/>
              <a:t>alkoldehidrojenaz</a:t>
            </a:r>
            <a:r>
              <a:rPr lang="tr-TR" sz="3200" dirty="0" err="1"/>
              <a:t>la</a:t>
            </a:r>
            <a:r>
              <a:rPr lang="tr-TR" sz="3200" dirty="0"/>
              <a:t> formaldehite </a:t>
            </a:r>
            <a:r>
              <a:rPr lang="tr-TR" sz="3200" dirty="0" err="1"/>
              <a:t>metabolize</a:t>
            </a:r>
            <a:r>
              <a:rPr lang="tr-TR" sz="3200" dirty="0"/>
              <a:t> olur ve bu da </a:t>
            </a:r>
            <a:r>
              <a:rPr lang="tr-TR" sz="3200" i="1" dirty="0"/>
              <a:t>formaldehit </a:t>
            </a:r>
            <a:r>
              <a:rPr lang="tr-TR" sz="3200" i="1" dirty="0" err="1"/>
              <a:t>dehidrojenaz</a:t>
            </a:r>
            <a:r>
              <a:rPr lang="tr-TR" sz="3200" dirty="0" err="1"/>
              <a:t>la</a:t>
            </a:r>
            <a:r>
              <a:rPr lang="tr-TR" sz="3200" dirty="0"/>
              <a:t> </a:t>
            </a:r>
            <a:r>
              <a:rPr lang="tr-TR" sz="3200" u="sng" dirty="0"/>
              <a:t>formik </a:t>
            </a:r>
            <a:r>
              <a:rPr lang="tr-TR" sz="3200" u="sng" dirty="0" err="1"/>
              <a:t>asite</a:t>
            </a:r>
            <a:r>
              <a:rPr lang="tr-TR" sz="3200" dirty="0"/>
              <a:t> yükseltgenir. </a:t>
            </a:r>
          </a:p>
          <a:p>
            <a:pPr eaLnBrk="1" hangingPunct="1"/>
            <a:r>
              <a:rPr lang="tr-TR" sz="3200" dirty="0"/>
              <a:t>Formik asit memelilerde genellikle hızlı, ama primatlarda daha yavaş bir şekilde karbon dioksit ve suya </a:t>
            </a:r>
            <a:r>
              <a:rPr lang="tr-TR" sz="3200" dirty="0" err="1"/>
              <a:t>metabolize</a:t>
            </a:r>
            <a:r>
              <a:rPr lang="tr-TR" sz="3200" dirty="0"/>
              <a:t> olur.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/>
              <a:t>Metilalkol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8964613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i="1" dirty="0"/>
              <a:t>Etki Mekanizması </a:t>
            </a:r>
          </a:p>
          <a:p>
            <a:pPr eaLnBrk="1" hangingPunct="1"/>
            <a:r>
              <a:rPr lang="tr-TR" sz="2800" dirty="0"/>
              <a:t>Formik asit </a:t>
            </a:r>
            <a:r>
              <a:rPr lang="tr-TR" sz="2800" dirty="0" err="1"/>
              <a:t>sitokrom</a:t>
            </a:r>
            <a:r>
              <a:rPr lang="tr-TR" sz="2800" dirty="0"/>
              <a:t> </a:t>
            </a:r>
            <a:r>
              <a:rPr lang="tr-TR" sz="2800" dirty="0" err="1"/>
              <a:t>oksidazı</a:t>
            </a:r>
            <a:r>
              <a:rPr lang="tr-TR" sz="2800" dirty="0"/>
              <a:t> </a:t>
            </a:r>
            <a:r>
              <a:rPr lang="tr-TR" sz="2800" dirty="0" err="1"/>
              <a:t>inhibe</a:t>
            </a:r>
            <a:r>
              <a:rPr lang="tr-TR" sz="2800" dirty="0"/>
              <a:t> ederek göz ve MSS lezyonlarına neden olur. </a:t>
            </a:r>
          </a:p>
          <a:p>
            <a:pPr eaLnBrk="1" hangingPunct="1"/>
            <a:r>
              <a:rPr lang="tr-TR" sz="2800" dirty="0"/>
              <a:t>Primatlardaki körlük ve geçici nörolojik anormallikler yaygın sonuçlardır. [Saf </a:t>
            </a:r>
            <a:r>
              <a:rPr lang="tr-TR" sz="2800" dirty="0" err="1"/>
              <a:t>metanolün</a:t>
            </a:r>
            <a:r>
              <a:rPr lang="tr-TR" sz="2800" dirty="0"/>
              <a:t> 3.16–11.85 g/kişi –körlüğe neden olur]</a:t>
            </a:r>
          </a:p>
          <a:p>
            <a:pPr eaLnBrk="1" hangingPunct="1"/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538" y="3872761"/>
            <a:ext cx="2819400" cy="233265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1088"/>
            <a:ext cx="3253975" cy="2154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837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err="1"/>
              <a:t>Metilalkol</a:t>
            </a:r>
            <a:r>
              <a:rPr lang="tr-TR" sz="3200" b="1" dirty="0"/>
              <a:t> Zehirlenmesi-Semptomlar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85225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endParaRPr lang="tr-TR" sz="2400"/>
          </a:p>
          <a:p>
            <a:pPr eaLnBrk="1" hangingPunct="1">
              <a:lnSpc>
                <a:spcPct val="90000"/>
              </a:lnSpc>
            </a:pPr>
            <a:r>
              <a:rPr lang="tr-TR" sz="2400"/>
              <a:t>Tanı anamnez ve kandaki metanol konsantrasyonunun (veya primatlarda formik asit) ölçülmesine dayanır. 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71903"/>
              </p:ext>
            </p:extLst>
          </p:nvPr>
        </p:nvGraphicFramePr>
        <p:xfrm>
          <a:off x="395288" y="1268413"/>
          <a:ext cx="8208962" cy="3744912"/>
        </p:xfrm>
        <a:graphic>
          <a:graphicData uri="http://schemas.openxmlformats.org/drawingml/2006/table">
            <a:tbl>
              <a:tblPr firstRow="1" firstCol="1" bandRow="1"/>
              <a:tblGrid>
                <a:gridCol w="4470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Primatlarda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Primat olmayanlarda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Kusma ve karın ağrısı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MSS depresyonu,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Metabolik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asidoz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(12-24 saat içinde)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Görme bozukluğu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Laboratuvar bulgusu 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Hiperosmolalite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Anyon açığında artış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Ağır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metabolik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asidoz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görülür.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Kusma ve karın ağrısı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MSS depresyonu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Metabolik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asidoz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2787</Words>
  <Application>Microsoft Office PowerPoint</Application>
  <PresentationFormat>Ekran Gösterisi (4:3)</PresentationFormat>
  <Paragraphs>358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Times New Roman</vt:lpstr>
      <vt:lpstr>Office Teması</vt:lpstr>
      <vt:lpstr>ORGANİK MADDELER  </vt:lpstr>
      <vt:lpstr>ALKOLLER VE GLİKOLLER</vt:lpstr>
      <vt:lpstr>ALKOLLER VE GLİKOLLER</vt:lpstr>
      <vt:lpstr>ALKOLLER VE GLİKOLLER</vt:lpstr>
      <vt:lpstr>Etil alkol</vt:lpstr>
      <vt:lpstr>Metilalkol (Metanol, odun/ispirto alkolü)</vt:lpstr>
      <vt:lpstr>Metilalkol</vt:lpstr>
      <vt:lpstr>Metilalkol</vt:lpstr>
      <vt:lpstr>Metilalkol Zehirlenmesi-Semptomlar</vt:lpstr>
      <vt:lpstr>Metilalkol</vt:lpstr>
      <vt:lpstr>Metilalkol-Sağaltım</vt:lpstr>
      <vt:lpstr>İzopropanol</vt:lpstr>
      <vt:lpstr>Etilen glikol (Antifriz, pas giderici)</vt:lpstr>
      <vt:lpstr>Etilen glikol</vt:lpstr>
      <vt:lpstr>Etilen glikol</vt:lpstr>
      <vt:lpstr>Etilen glikol</vt:lpstr>
      <vt:lpstr>Etilen glikol</vt:lpstr>
      <vt:lpstr>Etilen glikol</vt:lpstr>
      <vt:lpstr>PowerPoint Sunusu</vt:lpstr>
      <vt:lpstr>Etilen glikol</vt:lpstr>
      <vt:lpstr>Etilen glikol</vt:lpstr>
      <vt:lpstr>PowerPoint Sunusu</vt:lpstr>
      <vt:lpstr>Etilenglikol</vt:lpstr>
      <vt:lpstr>Etilen glikol</vt:lpstr>
      <vt:lpstr>Etilen glikol</vt:lpstr>
      <vt:lpstr>PowerPoint Sunusu</vt:lpstr>
      <vt:lpstr>Üre </vt:lpstr>
      <vt:lpstr>PowerPoint Sunusu</vt:lpstr>
      <vt:lpstr>Üre</vt:lpstr>
      <vt:lpstr>Üre</vt:lpstr>
      <vt:lpstr>Üre</vt:lpstr>
      <vt:lpstr>ZEHİRLİ GAZ VE BUHARLAR </vt:lpstr>
      <vt:lpstr>ZEHİRLİ GAZ VE BUHARLAR</vt:lpstr>
      <vt:lpstr>Formaldehid </vt:lpstr>
      <vt:lpstr>Formaldehid</vt:lpstr>
      <vt:lpstr>Amonyak </vt:lpstr>
      <vt:lpstr>Amonyak eşik değerleri</vt:lpstr>
      <vt:lpstr>Amonyak</vt:lpstr>
      <vt:lpstr>Amonyak</vt:lpstr>
      <vt:lpstr>Hidrojensülfür (Hidrosülfürik asit, H2S)</vt:lpstr>
      <vt:lpstr>Hidrojensülfür</vt:lpstr>
      <vt:lpstr>Hidrojensülfür eşik düzeyleri</vt:lpstr>
      <vt:lpstr>Hidrojensülfür</vt:lpstr>
      <vt:lpstr>Hidrojensülfür</vt:lpstr>
      <vt:lpstr>Hidrojensülfür</vt:lpstr>
      <vt:lpstr>Hidrojensülfür</vt:lpstr>
      <vt:lpstr>Karbonmonoksit (CO)</vt:lpstr>
      <vt:lpstr>Karbonmonoksit</vt:lpstr>
      <vt:lpstr>Karbonmonoksit</vt:lpstr>
      <vt:lpstr>Karbonmonoksit</vt:lpstr>
      <vt:lpstr>Biber gazı (Oleoresin capsicum=OC)</vt:lpstr>
      <vt:lpstr>Duman soluma hastalığı </vt:lpstr>
      <vt:lpstr>Duman soluma hastalığı </vt:lpstr>
      <vt:lpstr>Duman soluma hastalığı </vt:lpstr>
      <vt:lpstr>Duman soluma hastalığı </vt:lpstr>
      <vt:lpstr>Parkland Formülü</vt:lpstr>
      <vt:lpstr>Duman soluma hastalığı </vt:lpstr>
    </vt:vector>
  </TitlesOfParts>
  <Company>ankara üniversitesi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ORGANİK MADDELER</dc:title>
  <dc:creator>terminal</dc:creator>
  <cp:lastModifiedBy>Ayhan Filazi</cp:lastModifiedBy>
  <cp:revision>204</cp:revision>
  <dcterms:created xsi:type="dcterms:W3CDTF">2007-10-18T13:15:08Z</dcterms:created>
  <dcterms:modified xsi:type="dcterms:W3CDTF">2025-10-26T18:20:56Z</dcterms:modified>
</cp:coreProperties>
</file>