
<file path=[Content_Types].xml><?xml version="1.0" encoding="utf-8"?>
<Types xmlns="http://schemas.openxmlformats.org/package/2006/content-types">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37"/>
  </p:normalViewPr>
  <p:slideViewPr>
    <p:cSldViewPr snapToGrid="0" snapToObjects="1">
      <p:cViewPr varScale="1">
        <p:scale>
          <a:sx n="105" d="100"/>
          <a:sy n="105" d="100"/>
        </p:scale>
        <p:origin x="84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5D07D0-3DBF-7045-A959-71F6F1052F0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1BDCDC0-5DE6-D74C-BB1A-A0646AF833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76D07B3-D1C2-4A43-AC75-1235E7F1E388}"/>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C23935AB-ABAC-CF43-B4AA-5D447ABFBD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6605E9F-DCA4-7F46-BF6E-1DD43C75837A}"/>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005279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F3C7F-FE9E-6C44-BEE3-F4A5C555828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66E0CE1-D8BD-EC4B-B38F-2168BE52756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5AA986-BF68-2C4B-9C7D-3D7E1ACC2EF8}"/>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FD143B6B-5DF2-3647-965C-BB16F72CBA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F555D4E-FC82-A748-B048-C33F9171A7D2}"/>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49013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9CBA011-87D5-C54B-9654-8F8E1D4B272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2C8A6A9-98CF-214B-89C0-35A5419E50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3FCCF8-A031-5D4D-8E12-BDCDA23E83A6}"/>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ADFCAF40-E7B0-A348-B406-15E5B76B1E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AA8A5F-3D04-0148-9578-D6FF904B64A5}"/>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69444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34499F-2FE6-414D-B337-F52FBDE29CF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4D97FD4-9E0B-1947-951F-C0F227A135E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5B1D465-6010-4441-BB46-1B3BC872C18F}"/>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7DBAB104-4891-6B49-8B29-B41016BC4E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CCE886B-5946-F242-A77E-6689453364D4}"/>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3059898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445867-D27B-1246-8D31-651847813D7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D93BE49-4296-9948-A6C8-D68CA91EE8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5E02923-EA50-2F44-97C8-01A92EF5EC6A}"/>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AF622B42-EA2B-8147-94B3-0B9321FC72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0B653C9-4CC6-E14F-8CF7-06AADF647E52}"/>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76608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D88784-7DAC-6D4B-B54B-EF6E09B29D1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53EEFD5-6BCC-604B-B4CF-5EC15F94A2B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1D321E5-9B2C-F446-832D-ABF253B64B0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F1221F9-0C7A-9E49-A410-2153EC485DFE}"/>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6" name="Alt Bilgi Yer Tutucusu 5">
            <a:extLst>
              <a:ext uri="{FF2B5EF4-FFF2-40B4-BE49-F238E27FC236}">
                <a16:creationId xmlns:a16="http://schemas.microsoft.com/office/drawing/2014/main" id="{2888A1D2-0144-D145-B0F3-C23BB8536A5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60FA08-BC8E-5045-92D3-AFDCE66DAF79}"/>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751441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631B19-F904-EE41-BDEA-1973C49901C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4E5995A-7C56-A046-B824-274D22B8EE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57260D3-40ED-4642-B805-B1CE8069ACA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920083E-0856-0145-AB2E-7E56709FEC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6E8C8B7-23B4-BB4A-A07D-5A8B2D5F5E3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E656733-8D72-A448-8600-A9DA79CB5540}"/>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8" name="Alt Bilgi Yer Tutucusu 7">
            <a:extLst>
              <a:ext uri="{FF2B5EF4-FFF2-40B4-BE49-F238E27FC236}">
                <a16:creationId xmlns:a16="http://schemas.microsoft.com/office/drawing/2014/main" id="{6A89A669-3FB7-FF45-A1F1-F3C41CCEA35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5D8D5A-E0F7-2A48-82EB-7E903D826EDB}"/>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211533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ADE579-CFD1-954D-8FF4-EEE38C4B73C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087F7B0-620C-5149-AACB-0DCA2B305F02}"/>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4" name="Alt Bilgi Yer Tutucusu 3">
            <a:extLst>
              <a:ext uri="{FF2B5EF4-FFF2-40B4-BE49-F238E27FC236}">
                <a16:creationId xmlns:a16="http://schemas.microsoft.com/office/drawing/2014/main" id="{6C4B560D-59B4-3D41-B7A9-2575924CABC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48C5F09-432D-7B4E-B129-2BBF6A17C07F}"/>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2573786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9DBE7C9-CD8C-614D-8E79-EC16A0C9CE68}"/>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3" name="Alt Bilgi Yer Tutucusu 2">
            <a:extLst>
              <a:ext uri="{FF2B5EF4-FFF2-40B4-BE49-F238E27FC236}">
                <a16:creationId xmlns:a16="http://schemas.microsoft.com/office/drawing/2014/main" id="{71F213A6-7CAA-2D46-BE63-9C9613D1590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2EA1375-F8B1-F74E-AEFD-A28EEA401C62}"/>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1217191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1D7B4C-9FE6-1E45-AC5A-7A60B61FED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60BEBD8-70A0-544C-8466-B582AE10B5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787CA09-E90D-C948-9449-30AA6F6EEC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3292E84-0CAB-D848-8F6D-AF852328094F}"/>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6" name="Alt Bilgi Yer Tutucusu 5">
            <a:extLst>
              <a:ext uri="{FF2B5EF4-FFF2-40B4-BE49-F238E27FC236}">
                <a16:creationId xmlns:a16="http://schemas.microsoft.com/office/drawing/2014/main" id="{CEEEFB45-BB23-FE4A-82CE-3779D12ABE5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CF60473-A9D3-3C43-B7EE-FD80BC59B7A9}"/>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23210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CEA52D-0B09-7148-A158-3AE1F2C3EA2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8766B7-6478-3348-894D-A8AC104A7D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2A7FE61-0D93-B146-8E4F-85EE7D8784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858138F-00A4-A745-8829-CBF8D42DFEFC}"/>
              </a:ext>
            </a:extLst>
          </p:cNvPr>
          <p:cNvSpPr>
            <a:spLocks noGrp="1"/>
          </p:cNvSpPr>
          <p:nvPr>
            <p:ph type="dt" sz="half" idx="10"/>
          </p:nvPr>
        </p:nvSpPr>
        <p:spPr/>
        <p:txBody>
          <a:bodyPr/>
          <a:lstStyle/>
          <a:p>
            <a:fld id="{F4C8F83B-25AE-5547-B7C9-3CAAD321F6AF}" type="datetimeFigureOut">
              <a:rPr lang="tr-TR" smtClean="0"/>
              <a:t>21.09.2019</a:t>
            </a:fld>
            <a:endParaRPr lang="tr-TR"/>
          </a:p>
        </p:txBody>
      </p:sp>
      <p:sp>
        <p:nvSpPr>
          <p:cNvPr id="6" name="Alt Bilgi Yer Tutucusu 5">
            <a:extLst>
              <a:ext uri="{FF2B5EF4-FFF2-40B4-BE49-F238E27FC236}">
                <a16:creationId xmlns:a16="http://schemas.microsoft.com/office/drawing/2014/main" id="{00E31E2A-101F-AB44-AD7E-FC6DFC28243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FC9857E-533D-4D47-B811-01D021000C49}"/>
              </a:ext>
            </a:extLst>
          </p:cNvPr>
          <p:cNvSpPr>
            <a:spLocks noGrp="1"/>
          </p:cNvSpPr>
          <p:nvPr>
            <p:ph type="sldNum" sz="quarter" idx="12"/>
          </p:nvPr>
        </p:nvSpPr>
        <p:spPr/>
        <p:txBody>
          <a:bodyPr/>
          <a:lstStyle/>
          <a:p>
            <a:fld id="{A5DD30F8-D822-4144-B85E-E04FEBBF83CC}" type="slidenum">
              <a:rPr lang="tr-TR" smtClean="0"/>
              <a:t>‹#›</a:t>
            </a:fld>
            <a:endParaRPr lang="tr-TR"/>
          </a:p>
        </p:txBody>
      </p:sp>
    </p:spTree>
    <p:extLst>
      <p:ext uri="{BB962C8B-B14F-4D97-AF65-F5344CB8AC3E}">
        <p14:creationId xmlns:p14="http://schemas.microsoft.com/office/powerpoint/2010/main" val="3744029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46CD839-BE69-F744-865A-1BE1F5D914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BB0C22-ECEE-EF4C-83E8-23B8A94D59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E4FD5A-B91A-0649-B2C1-865F380C87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C8F83B-25AE-5547-B7C9-3CAAD321F6AF}" type="datetimeFigureOut">
              <a:rPr lang="tr-TR" smtClean="0"/>
              <a:t>21.09.2019</a:t>
            </a:fld>
            <a:endParaRPr lang="tr-TR"/>
          </a:p>
        </p:txBody>
      </p:sp>
      <p:sp>
        <p:nvSpPr>
          <p:cNvPr id="5" name="Alt Bilgi Yer Tutucusu 4">
            <a:extLst>
              <a:ext uri="{FF2B5EF4-FFF2-40B4-BE49-F238E27FC236}">
                <a16:creationId xmlns:a16="http://schemas.microsoft.com/office/drawing/2014/main" id="{80C51D03-6488-9A41-BF77-8F5CF11E32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DA7062C-9D39-8945-BE26-E5A68C2544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D30F8-D822-4144-B85E-E04FEBBF83CC}" type="slidenum">
              <a:rPr lang="tr-TR" smtClean="0"/>
              <a:t>‹#›</a:t>
            </a:fld>
            <a:endParaRPr lang="tr-TR"/>
          </a:p>
        </p:txBody>
      </p:sp>
    </p:spTree>
    <p:extLst>
      <p:ext uri="{BB962C8B-B14F-4D97-AF65-F5344CB8AC3E}">
        <p14:creationId xmlns:p14="http://schemas.microsoft.com/office/powerpoint/2010/main" val="3366484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rgbClr val="E3411B">
                  <a:lumMod val="90000"/>
                </a:srgbClr>
              </a:gs>
              <a:gs pos="25000">
                <a:srgbClr val="E3411B">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Alt Başlık 2">
            <a:extLst>
              <a:ext uri="{FF2B5EF4-FFF2-40B4-BE49-F238E27FC236}">
                <a16:creationId xmlns:a16="http://schemas.microsoft.com/office/drawing/2014/main" id="{19365ED9-07F2-D040-B6CA-DC117F2014C5}"/>
              </a:ext>
            </a:extLst>
          </p:cNvPr>
          <p:cNvSpPr>
            <a:spLocks noGrp="1"/>
          </p:cNvSpPr>
          <p:nvPr>
            <p:ph type="subTitle" idx="1"/>
          </p:nvPr>
        </p:nvSpPr>
        <p:spPr>
          <a:xfrm>
            <a:off x="3045368" y="4074718"/>
            <a:ext cx="6105194" cy="682079"/>
          </a:xfrm>
        </p:spPr>
        <p:txBody>
          <a:bodyPr>
            <a:normAutofit/>
          </a:bodyPr>
          <a:lstStyle/>
          <a:p>
            <a:r>
              <a:rPr lang="tr-TR">
                <a:solidFill>
                  <a:srgbClr val="FFFFFF"/>
                </a:solidFill>
              </a:rPr>
              <a:t>Aslı Yağmurlu</a:t>
            </a:r>
          </a:p>
        </p:txBody>
      </p:sp>
      <p:sp>
        <p:nvSpPr>
          <p:cNvPr id="2" name="Başlık 1">
            <a:extLst>
              <a:ext uri="{FF2B5EF4-FFF2-40B4-BE49-F238E27FC236}">
                <a16:creationId xmlns:a16="http://schemas.microsoft.com/office/drawing/2014/main" id="{83F6AF86-5D86-2641-AA52-099C90F9ACE8}"/>
              </a:ext>
            </a:extLst>
          </p:cNvPr>
          <p:cNvSpPr>
            <a:spLocks noGrp="1"/>
          </p:cNvSpPr>
          <p:nvPr>
            <p:ph type="ctrTitle"/>
          </p:nvPr>
        </p:nvSpPr>
        <p:spPr>
          <a:xfrm>
            <a:off x="3045368" y="2043663"/>
            <a:ext cx="6105194" cy="2031055"/>
          </a:xfrm>
        </p:spPr>
        <p:txBody>
          <a:bodyPr>
            <a:normAutofit/>
          </a:bodyPr>
          <a:lstStyle/>
          <a:p>
            <a:r>
              <a:rPr lang="tr-TR">
                <a:solidFill>
                  <a:srgbClr val="FFFFFF"/>
                </a:solidFill>
              </a:rPr>
              <a:t>Duygular ve Kişilerarası İletişim</a:t>
            </a:r>
          </a:p>
        </p:txBody>
      </p:sp>
    </p:spTree>
    <p:extLst>
      <p:ext uri="{BB962C8B-B14F-4D97-AF65-F5344CB8AC3E}">
        <p14:creationId xmlns:p14="http://schemas.microsoft.com/office/powerpoint/2010/main" val="3464653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ACBD8C-FA19-BC48-B59D-50E198CD346B}"/>
              </a:ext>
            </a:extLst>
          </p:cNvPr>
          <p:cNvSpPr>
            <a:spLocks noGrp="1"/>
          </p:cNvSpPr>
          <p:nvPr>
            <p:ph type="title"/>
          </p:nvPr>
        </p:nvSpPr>
        <p:spPr/>
        <p:txBody>
          <a:bodyPr/>
          <a:lstStyle/>
          <a:p>
            <a:r>
              <a:rPr lang="tr-TR" dirty="0"/>
              <a:t>Kültür ve duygular</a:t>
            </a:r>
          </a:p>
        </p:txBody>
      </p:sp>
      <p:sp>
        <p:nvSpPr>
          <p:cNvPr id="3" name="İçerik Yer Tutucusu 2">
            <a:extLst>
              <a:ext uri="{FF2B5EF4-FFF2-40B4-BE49-F238E27FC236}">
                <a16:creationId xmlns:a16="http://schemas.microsoft.com/office/drawing/2014/main" id="{99E44CD1-B824-A449-A01D-F059BF7FB84B}"/>
              </a:ext>
            </a:extLst>
          </p:cNvPr>
          <p:cNvSpPr>
            <a:spLocks noGrp="1"/>
          </p:cNvSpPr>
          <p:nvPr>
            <p:ph idx="1"/>
          </p:nvPr>
        </p:nvSpPr>
        <p:spPr/>
        <p:txBody>
          <a:bodyPr/>
          <a:lstStyle/>
          <a:p>
            <a:r>
              <a:rPr lang="tr-TR" dirty="0" err="1"/>
              <a:t>Sosyo</a:t>
            </a:r>
            <a:r>
              <a:rPr lang="tr-TR" dirty="0"/>
              <a:t>-kültürel normlar duyguların açıklanmasını ve nasıl açıklanacağını belirler.</a:t>
            </a:r>
          </a:p>
          <a:p>
            <a:r>
              <a:rPr lang="tr-TR" dirty="0"/>
              <a:t>Gülmenin bile günah olduğunu ifade eden dinsel pratikler bulunmaktadır. Bu kadar temel bir birincil duyguyu bile ortaya koyamadığın kültürel normlar içinde bulunabilirsin. Üzüntü ile ilgili de toplumdan topluma farklı normlar geçerli olabilmektedir. Bazı toplumlar üzüntünün açığa çıkmasını desteklerken bazı toplumlarda ise içsel bir süreç olarak kalması beklenmektedir.</a:t>
            </a:r>
          </a:p>
        </p:txBody>
      </p:sp>
    </p:spTree>
    <p:extLst>
      <p:ext uri="{BB962C8B-B14F-4D97-AF65-F5344CB8AC3E}">
        <p14:creationId xmlns:p14="http://schemas.microsoft.com/office/powerpoint/2010/main" val="469154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F17A35-BE8F-AF4F-809F-1019053C7009}"/>
              </a:ext>
            </a:extLst>
          </p:cNvPr>
          <p:cNvSpPr>
            <a:spLocks noGrp="1"/>
          </p:cNvSpPr>
          <p:nvPr>
            <p:ph type="title"/>
          </p:nvPr>
        </p:nvSpPr>
        <p:spPr>
          <a:xfrm>
            <a:off x="838200" y="365125"/>
            <a:ext cx="10515600" cy="1325563"/>
          </a:xfrm>
        </p:spPr>
        <p:txBody>
          <a:bodyPr/>
          <a:lstStyle/>
          <a:p>
            <a:r>
              <a:rPr lang="tr-TR"/>
              <a:t>Duygu</a:t>
            </a:r>
            <a:endParaRPr lang="tr-TR" dirty="0"/>
          </a:p>
        </p:txBody>
      </p:sp>
      <p:sp>
        <p:nvSpPr>
          <p:cNvPr id="3" name="İçerik Yer Tutucusu 2">
            <a:extLst>
              <a:ext uri="{FF2B5EF4-FFF2-40B4-BE49-F238E27FC236}">
                <a16:creationId xmlns:a16="http://schemas.microsoft.com/office/drawing/2014/main" id="{4016D7EB-909C-1D42-B87A-7B4F3CC7F6E3}"/>
              </a:ext>
            </a:extLst>
          </p:cNvPr>
          <p:cNvSpPr>
            <a:spLocks noGrp="1"/>
          </p:cNvSpPr>
          <p:nvPr>
            <p:ph idx="1"/>
          </p:nvPr>
        </p:nvSpPr>
        <p:spPr>
          <a:xfrm>
            <a:off x="838200" y="1825625"/>
            <a:ext cx="10515600" cy="4351338"/>
          </a:xfrm>
        </p:spPr>
        <p:txBody>
          <a:bodyPr/>
          <a:lstStyle/>
          <a:p>
            <a:r>
              <a:rPr lang="tr-TR"/>
              <a:t>Objelerin ya da olayların neden olduğu, insanlar için önemli, gerçek ya da hayali bir his.</a:t>
            </a:r>
          </a:p>
          <a:p>
            <a:r>
              <a:rPr lang="tr-TR"/>
              <a:t>Bilişsel olarak işlenen ve duygusal olarak deneyimlenen bir uyaran karşısındaki psikolojik, davranışsal ve-veya iletişimsel tepkilerdir.</a:t>
            </a:r>
          </a:p>
          <a:p>
            <a:r>
              <a:rPr lang="tr-TR"/>
              <a:t>Duygular kalp atışlarının hızlanması, mide kasılması, ürperme gibi psikolojik değişkenlerin eşlik ettiği içsel bir yaşantıdır. Bir duygunun fark edilebilmesi için onu açığı vuracak sözlü ya da sözsüz davranışların ortaya çıkması gereklidir. Eğer ortaya çıkacak davranışlar yoksa bu iç iletişim olarak adlandırılmaktadır.</a:t>
            </a:r>
            <a:endParaRPr lang="tr-TR" dirty="0"/>
          </a:p>
        </p:txBody>
      </p:sp>
    </p:spTree>
    <p:extLst>
      <p:ext uri="{BB962C8B-B14F-4D97-AF65-F5344CB8AC3E}">
        <p14:creationId xmlns:p14="http://schemas.microsoft.com/office/powerpoint/2010/main" val="79260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783295-7954-CB4C-82AA-BE59F330AA3C}"/>
              </a:ext>
            </a:extLst>
          </p:cNvPr>
          <p:cNvSpPr>
            <a:spLocks noGrp="1"/>
          </p:cNvSpPr>
          <p:nvPr>
            <p:ph type="title"/>
          </p:nvPr>
        </p:nvSpPr>
        <p:spPr/>
        <p:txBody>
          <a:bodyPr/>
          <a:lstStyle/>
          <a:p>
            <a:r>
              <a:rPr lang="tr-TR" dirty="0"/>
              <a:t>Duyguların oluşumunda etken olan süreçler</a:t>
            </a:r>
          </a:p>
        </p:txBody>
      </p:sp>
      <p:graphicFrame>
        <p:nvGraphicFramePr>
          <p:cNvPr id="4" name="İçerik Yer Tutucusu 3">
            <a:extLst>
              <a:ext uri="{FF2B5EF4-FFF2-40B4-BE49-F238E27FC236}">
                <a16:creationId xmlns:a16="http://schemas.microsoft.com/office/drawing/2014/main" id="{C46E7FB5-E04F-4243-82EB-225C50B85B15}"/>
              </a:ext>
            </a:extLst>
          </p:cNvPr>
          <p:cNvGraphicFramePr>
            <a:graphicFrameLocks noGrp="1"/>
          </p:cNvGraphicFramePr>
          <p:nvPr>
            <p:ph idx="1"/>
            <p:extLst>
              <p:ext uri="{D42A27DB-BD31-4B8C-83A1-F6EECF244321}">
                <p14:modId xmlns:p14="http://schemas.microsoft.com/office/powerpoint/2010/main" val="616417352"/>
              </p:ext>
            </p:extLst>
          </p:nvPr>
        </p:nvGraphicFramePr>
        <p:xfrm>
          <a:off x="838200" y="1825625"/>
          <a:ext cx="10515600" cy="36068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955301291"/>
                    </a:ext>
                  </a:extLst>
                </a:gridCol>
                <a:gridCol w="2103120">
                  <a:extLst>
                    <a:ext uri="{9D8B030D-6E8A-4147-A177-3AD203B41FA5}">
                      <a16:colId xmlns:a16="http://schemas.microsoft.com/office/drawing/2014/main" val="1065143257"/>
                    </a:ext>
                  </a:extLst>
                </a:gridCol>
                <a:gridCol w="2103120">
                  <a:extLst>
                    <a:ext uri="{9D8B030D-6E8A-4147-A177-3AD203B41FA5}">
                      <a16:colId xmlns:a16="http://schemas.microsoft.com/office/drawing/2014/main" val="234641713"/>
                    </a:ext>
                  </a:extLst>
                </a:gridCol>
                <a:gridCol w="2103120">
                  <a:extLst>
                    <a:ext uri="{9D8B030D-6E8A-4147-A177-3AD203B41FA5}">
                      <a16:colId xmlns:a16="http://schemas.microsoft.com/office/drawing/2014/main" val="3101211172"/>
                    </a:ext>
                  </a:extLst>
                </a:gridCol>
                <a:gridCol w="2103120">
                  <a:extLst>
                    <a:ext uri="{9D8B030D-6E8A-4147-A177-3AD203B41FA5}">
                      <a16:colId xmlns:a16="http://schemas.microsoft.com/office/drawing/2014/main" val="3262365960"/>
                    </a:ext>
                  </a:extLst>
                </a:gridCol>
              </a:tblGrid>
              <a:tr h="370840">
                <a:tc>
                  <a:txBody>
                    <a:bodyPr/>
                    <a:lstStyle/>
                    <a:p>
                      <a:r>
                        <a:rPr lang="tr-TR" dirty="0"/>
                        <a:t>Uyarıcı</a:t>
                      </a:r>
                    </a:p>
                  </a:txBody>
                  <a:tcPr/>
                </a:tc>
                <a:tc>
                  <a:txBody>
                    <a:bodyPr/>
                    <a:lstStyle/>
                    <a:p>
                      <a:r>
                        <a:rPr lang="tr-TR" dirty="0"/>
                        <a:t>Algılama</a:t>
                      </a:r>
                    </a:p>
                  </a:txBody>
                  <a:tcPr/>
                </a:tc>
                <a:tc>
                  <a:txBody>
                    <a:bodyPr/>
                    <a:lstStyle/>
                    <a:p>
                      <a:r>
                        <a:rPr lang="tr-TR" dirty="0"/>
                        <a:t>Duygu</a:t>
                      </a:r>
                    </a:p>
                  </a:txBody>
                  <a:tcPr/>
                </a:tc>
                <a:tc>
                  <a:txBody>
                    <a:bodyPr/>
                    <a:lstStyle/>
                    <a:p>
                      <a:r>
                        <a:rPr lang="tr-TR" dirty="0"/>
                        <a:t>Davranış</a:t>
                      </a:r>
                    </a:p>
                  </a:txBody>
                  <a:tcPr/>
                </a:tc>
                <a:tc>
                  <a:txBody>
                    <a:bodyPr/>
                    <a:lstStyle/>
                    <a:p>
                      <a:r>
                        <a:rPr lang="tr-TR" dirty="0"/>
                        <a:t>Etki</a:t>
                      </a:r>
                    </a:p>
                  </a:txBody>
                  <a:tcPr/>
                </a:tc>
                <a:extLst>
                  <a:ext uri="{0D108BD9-81ED-4DB2-BD59-A6C34878D82A}">
                    <a16:rowId xmlns:a16="http://schemas.microsoft.com/office/drawing/2014/main" val="3961094203"/>
                  </a:ext>
                </a:extLst>
              </a:tr>
              <a:tr h="370840">
                <a:tc>
                  <a:txBody>
                    <a:bodyPr/>
                    <a:lstStyle/>
                    <a:p>
                      <a:r>
                        <a:rPr lang="tr-TR" dirty="0"/>
                        <a:t>Tehdit</a:t>
                      </a:r>
                    </a:p>
                  </a:txBody>
                  <a:tcPr/>
                </a:tc>
                <a:tc>
                  <a:txBody>
                    <a:bodyPr/>
                    <a:lstStyle/>
                    <a:p>
                      <a:r>
                        <a:rPr lang="tr-TR" dirty="0"/>
                        <a:t>Tehlike</a:t>
                      </a:r>
                    </a:p>
                  </a:txBody>
                  <a:tcPr/>
                </a:tc>
                <a:tc>
                  <a:txBody>
                    <a:bodyPr/>
                    <a:lstStyle/>
                    <a:p>
                      <a:r>
                        <a:rPr lang="tr-TR" dirty="0"/>
                        <a:t>Korku</a:t>
                      </a:r>
                    </a:p>
                  </a:txBody>
                  <a:tcPr/>
                </a:tc>
                <a:tc>
                  <a:txBody>
                    <a:bodyPr/>
                    <a:lstStyle/>
                    <a:p>
                      <a:r>
                        <a:rPr lang="tr-TR" dirty="0"/>
                        <a:t>Kaçma</a:t>
                      </a:r>
                    </a:p>
                  </a:txBody>
                  <a:tcPr/>
                </a:tc>
                <a:tc>
                  <a:txBody>
                    <a:bodyPr/>
                    <a:lstStyle/>
                    <a:p>
                      <a:r>
                        <a:rPr lang="tr-TR" dirty="0"/>
                        <a:t>Korunma</a:t>
                      </a:r>
                    </a:p>
                  </a:txBody>
                  <a:tcPr/>
                </a:tc>
                <a:extLst>
                  <a:ext uri="{0D108BD9-81ED-4DB2-BD59-A6C34878D82A}">
                    <a16:rowId xmlns:a16="http://schemas.microsoft.com/office/drawing/2014/main" val="1409475669"/>
                  </a:ext>
                </a:extLst>
              </a:tr>
              <a:tr h="370840">
                <a:tc>
                  <a:txBody>
                    <a:bodyPr/>
                    <a:lstStyle/>
                    <a:p>
                      <a:r>
                        <a:rPr lang="tr-TR" dirty="0"/>
                        <a:t>Engel</a:t>
                      </a:r>
                    </a:p>
                  </a:txBody>
                  <a:tcPr/>
                </a:tc>
                <a:tc>
                  <a:txBody>
                    <a:bodyPr/>
                    <a:lstStyle/>
                    <a:p>
                      <a:r>
                        <a:rPr lang="tr-TR" dirty="0"/>
                        <a:t>Düşman</a:t>
                      </a:r>
                    </a:p>
                  </a:txBody>
                  <a:tcPr/>
                </a:tc>
                <a:tc>
                  <a:txBody>
                    <a:bodyPr/>
                    <a:lstStyle/>
                    <a:p>
                      <a:r>
                        <a:rPr lang="tr-TR" dirty="0"/>
                        <a:t>Kızgınlık</a:t>
                      </a:r>
                    </a:p>
                  </a:txBody>
                  <a:tcPr/>
                </a:tc>
                <a:tc>
                  <a:txBody>
                    <a:bodyPr/>
                    <a:lstStyle/>
                    <a:p>
                      <a:r>
                        <a:rPr lang="tr-TR" dirty="0"/>
                        <a:t>Saldırma</a:t>
                      </a:r>
                    </a:p>
                  </a:txBody>
                  <a:tcPr/>
                </a:tc>
                <a:tc>
                  <a:txBody>
                    <a:bodyPr/>
                    <a:lstStyle/>
                    <a:p>
                      <a:r>
                        <a:rPr lang="tr-TR" dirty="0"/>
                        <a:t>Ortadan kaldırma</a:t>
                      </a:r>
                    </a:p>
                  </a:txBody>
                  <a:tcPr/>
                </a:tc>
                <a:extLst>
                  <a:ext uri="{0D108BD9-81ED-4DB2-BD59-A6C34878D82A}">
                    <a16:rowId xmlns:a16="http://schemas.microsoft.com/office/drawing/2014/main" val="3181533624"/>
                  </a:ext>
                </a:extLst>
              </a:tr>
              <a:tr h="370840">
                <a:tc>
                  <a:txBody>
                    <a:bodyPr/>
                    <a:lstStyle/>
                    <a:p>
                      <a:r>
                        <a:rPr lang="tr-TR" dirty="0"/>
                        <a:t>Kadın</a:t>
                      </a:r>
                    </a:p>
                  </a:txBody>
                  <a:tcPr/>
                </a:tc>
                <a:tc>
                  <a:txBody>
                    <a:bodyPr/>
                    <a:lstStyle/>
                    <a:p>
                      <a:r>
                        <a:rPr lang="tr-TR" dirty="0"/>
                        <a:t>Sahip olma</a:t>
                      </a:r>
                    </a:p>
                  </a:txBody>
                  <a:tcPr/>
                </a:tc>
                <a:tc>
                  <a:txBody>
                    <a:bodyPr/>
                    <a:lstStyle/>
                    <a:p>
                      <a:r>
                        <a:rPr lang="tr-TR" dirty="0"/>
                        <a:t>Haz</a:t>
                      </a:r>
                    </a:p>
                  </a:txBody>
                  <a:tcPr/>
                </a:tc>
                <a:tc>
                  <a:txBody>
                    <a:bodyPr/>
                    <a:lstStyle/>
                    <a:p>
                      <a:r>
                        <a:rPr lang="tr-TR" dirty="0"/>
                        <a:t>Eşleşme</a:t>
                      </a:r>
                    </a:p>
                  </a:txBody>
                  <a:tcPr/>
                </a:tc>
                <a:tc>
                  <a:txBody>
                    <a:bodyPr/>
                    <a:lstStyle/>
                    <a:p>
                      <a:r>
                        <a:rPr lang="tr-TR" dirty="0"/>
                        <a:t>Üreme</a:t>
                      </a:r>
                    </a:p>
                  </a:txBody>
                  <a:tcPr/>
                </a:tc>
                <a:extLst>
                  <a:ext uri="{0D108BD9-81ED-4DB2-BD59-A6C34878D82A}">
                    <a16:rowId xmlns:a16="http://schemas.microsoft.com/office/drawing/2014/main" val="4073702852"/>
                  </a:ext>
                </a:extLst>
              </a:tr>
              <a:tr h="370840">
                <a:tc>
                  <a:txBody>
                    <a:bodyPr/>
                    <a:lstStyle/>
                    <a:p>
                      <a:r>
                        <a:rPr lang="tr-TR" dirty="0"/>
                        <a:t>Aileden biri</a:t>
                      </a:r>
                    </a:p>
                  </a:txBody>
                  <a:tcPr/>
                </a:tc>
                <a:tc>
                  <a:txBody>
                    <a:bodyPr/>
                    <a:lstStyle/>
                    <a:p>
                      <a:r>
                        <a:rPr lang="tr-TR" dirty="0"/>
                        <a:t>Yakınlık</a:t>
                      </a:r>
                    </a:p>
                  </a:txBody>
                  <a:tcPr/>
                </a:tc>
                <a:tc>
                  <a:txBody>
                    <a:bodyPr/>
                    <a:lstStyle/>
                    <a:p>
                      <a:r>
                        <a:rPr lang="tr-TR" dirty="0"/>
                        <a:t>Güven</a:t>
                      </a:r>
                    </a:p>
                  </a:txBody>
                  <a:tcPr/>
                </a:tc>
                <a:tc>
                  <a:txBody>
                    <a:bodyPr/>
                    <a:lstStyle/>
                    <a:p>
                      <a:r>
                        <a:rPr lang="tr-TR" dirty="0"/>
                        <a:t>Paylaşma</a:t>
                      </a:r>
                    </a:p>
                  </a:txBody>
                  <a:tcPr/>
                </a:tc>
                <a:tc>
                  <a:txBody>
                    <a:bodyPr/>
                    <a:lstStyle/>
                    <a:p>
                      <a:r>
                        <a:rPr lang="tr-TR" dirty="0"/>
                        <a:t>Yakınlaşma</a:t>
                      </a:r>
                    </a:p>
                  </a:txBody>
                  <a:tcPr/>
                </a:tc>
                <a:extLst>
                  <a:ext uri="{0D108BD9-81ED-4DB2-BD59-A6C34878D82A}">
                    <a16:rowId xmlns:a16="http://schemas.microsoft.com/office/drawing/2014/main" val="3857939016"/>
                  </a:ext>
                </a:extLst>
              </a:tr>
              <a:tr h="370840">
                <a:tc>
                  <a:txBody>
                    <a:bodyPr/>
                    <a:lstStyle/>
                    <a:p>
                      <a:r>
                        <a:rPr lang="tr-TR" dirty="0"/>
                        <a:t>İğrenç şey</a:t>
                      </a:r>
                    </a:p>
                  </a:txBody>
                  <a:tcPr/>
                </a:tc>
                <a:tc>
                  <a:txBody>
                    <a:bodyPr/>
                    <a:lstStyle/>
                    <a:p>
                      <a:r>
                        <a:rPr lang="tr-TR" dirty="0"/>
                        <a:t>Zehir</a:t>
                      </a:r>
                    </a:p>
                  </a:txBody>
                  <a:tcPr/>
                </a:tc>
                <a:tc>
                  <a:txBody>
                    <a:bodyPr/>
                    <a:lstStyle/>
                    <a:p>
                      <a:r>
                        <a:rPr lang="tr-TR" dirty="0"/>
                        <a:t>İğrenme</a:t>
                      </a:r>
                    </a:p>
                  </a:txBody>
                  <a:tcPr/>
                </a:tc>
                <a:tc>
                  <a:txBody>
                    <a:bodyPr/>
                    <a:lstStyle/>
                    <a:p>
                      <a:r>
                        <a:rPr lang="tr-TR" dirty="0"/>
                        <a:t>Kusma</a:t>
                      </a:r>
                    </a:p>
                  </a:txBody>
                  <a:tcPr/>
                </a:tc>
                <a:tc>
                  <a:txBody>
                    <a:bodyPr/>
                    <a:lstStyle/>
                    <a:p>
                      <a:r>
                        <a:rPr lang="tr-TR" dirty="0"/>
                        <a:t>İtme</a:t>
                      </a:r>
                    </a:p>
                  </a:txBody>
                  <a:tcPr/>
                </a:tc>
                <a:extLst>
                  <a:ext uri="{0D108BD9-81ED-4DB2-BD59-A6C34878D82A}">
                    <a16:rowId xmlns:a16="http://schemas.microsoft.com/office/drawing/2014/main" val="3887829728"/>
                  </a:ext>
                </a:extLst>
              </a:tr>
              <a:tr h="370840">
                <a:tc>
                  <a:txBody>
                    <a:bodyPr/>
                    <a:lstStyle/>
                    <a:p>
                      <a:r>
                        <a:rPr lang="tr-TR" dirty="0"/>
                        <a:t>Ölen yakın</a:t>
                      </a:r>
                    </a:p>
                  </a:txBody>
                  <a:tcPr/>
                </a:tc>
                <a:tc>
                  <a:txBody>
                    <a:bodyPr/>
                    <a:lstStyle/>
                    <a:p>
                      <a:r>
                        <a:rPr lang="tr-TR" dirty="0"/>
                        <a:t>Yalnızlık</a:t>
                      </a:r>
                    </a:p>
                  </a:txBody>
                  <a:tcPr/>
                </a:tc>
                <a:tc>
                  <a:txBody>
                    <a:bodyPr/>
                    <a:lstStyle/>
                    <a:p>
                      <a:r>
                        <a:rPr lang="tr-TR" dirty="0"/>
                        <a:t>Keder</a:t>
                      </a:r>
                    </a:p>
                  </a:txBody>
                  <a:tcPr/>
                </a:tc>
                <a:tc>
                  <a:txBody>
                    <a:bodyPr/>
                    <a:lstStyle/>
                    <a:p>
                      <a:r>
                        <a:rPr lang="tr-TR" dirty="0"/>
                        <a:t>Ağlama</a:t>
                      </a:r>
                    </a:p>
                  </a:txBody>
                  <a:tcPr/>
                </a:tc>
                <a:tc>
                  <a:txBody>
                    <a:bodyPr/>
                    <a:lstStyle/>
                    <a:p>
                      <a:r>
                        <a:rPr lang="tr-TR" dirty="0"/>
                        <a:t>Desteklenme</a:t>
                      </a:r>
                    </a:p>
                  </a:txBody>
                  <a:tcPr/>
                </a:tc>
                <a:extLst>
                  <a:ext uri="{0D108BD9-81ED-4DB2-BD59-A6C34878D82A}">
                    <a16:rowId xmlns:a16="http://schemas.microsoft.com/office/drawing/2014/main" val="1071455444"/>
                  </a:ext>
                </a:extLst>
              </a:tr>
              <a:tr h="370840">
                <a:tc>
                  <a:txBody>
                    <a:bodyPr/>
                    <a:lstStyle/>
                    <a:p>
                      <a:r>
                        <a:rPr lang="tr-TR" dirty="0"/>
                        <a:t>Yeni yer</a:t>
                      </a:r>
                    </a:p>
                  </a:txBody>
                  <a:tcPr/>
                </a:tc>
                <a:tc>
                  <a:txBody>
                    <a:bodyPr/>
                    <a:lstStyle/>
                    <a:p>
                      <a:r>
                        <a:rPr lang="tr-TR" dirty="0"/>
                        <a:t>Merak</a:t>
                      </a:r>
                    </a:p>
                  </a:txBody>
                  <a:tcPr/>
                </a:tc>
                <a:tc>
                  <a:txBody>
                    <a:bodyPr/>
                    <a:lstStyle/>
                    <a:p>
                      <a:r>
                        <a:rPr lang="tr-TR" dirty="0"/>
                        <a:t>Bekleyiş</a:t>
                      </a:r>
                    </a:p>
                  </a:txBody>
                  <a:tcPr/>
                </a:tc>
                <a:tc>
                  <a:txBody>
                    <a:bodyPr/>
                    <a:lstStyle/>
                    <a:p>
                      <a:r>
                        <a:rPr lang="tr-TR" dirty="0"/>
                        <a:t>İnceleme</a:t>
                      </a:r>
                    </a:p>
                  </a:txBody>
                  <a:tcPr/>
                </a:tc>
                <a:tc>
                  <a:txBody>
                    <a:bodyPr/>
                    <a:lstStyle/>
                    <a:p>
                      <a:r>
                        <a:rPr lang="tr-TR" dirty="0"/>
                        <a:t>Keşfetme</a:t>
                      </a:r>
                    </a:p>
                  </a:txBody>
                  <a:tcPr/>
                </a:tc>
                <a:extLst>
                  <a:ext uri="{0D108BD9-81ED-4DB2-BD59-A6C34878D82A}">
                    <a16:rowId xmlns:a16="http://schemas.microsoft.com/office/drawing/2014/main" val="1814396359"/>
                  </a:ext>
                </a:extLst>
              </a:tr>
              <a:tr h="370840">
                <a:tc>
                  <a:txBody>
                    <a:bodyPr/>
                    <a:lstStyle/>
                    <a:p>
                      <a:r>
                        <a:rPr lang="tr-TR" dirty="0"/>
                        <a:t>Aniden ortaya çıkan şey</a:t>
                      </a:r>
                    </a:p>
                  </a:txBody>
                  <a:tcPr/>
                </a:tc>
                <a:tc>
                  <a:txBody>
                    <a:bodyPr/>
                    <a:lstStyle/>
                    <a:p>
                      <a:r>
                        <a:rPr lang="tr-TR" dirty="0"/>
                        <a:t>Nasıl bir şey</a:t>
                      </a:r>
                    </a:p>
                  </a:txBody>
                  <a:tcPr/>
                </a:tc>
                <a:tc>
                  <a:txBody>
                    <a:bodyPr/>
                    <a:lstStyle/>
                    <a:p>
                      <a:r>
                        <a:rPr lang="tr-TR" dirty="0"/>
                        <a:t>Hayret</a:t>
                      </a:r>
                    </a:p>
                  </a:txBody>
                  <a:tcPr/>
                </a:tc>
                <a:tc>
                  <a:txBody>
                    <a:bodyPr/>
                    <a:lstStyle/>
                    <a:p>
                      <a:r>
                        <a:rPr lang="tr-TR" dirty="0"/>
                        <a:t>Dikkat kesilme</a:t>
                      </a:r>
                    </a:p>
                  </a:txBody>
                  <a:tcPr/>
                </a:tc>
                <a:tc>
                  <a:txBody>
                    <a:bodyPr/>
                    <a:lstStyle/>
                    <a:p>
                      <a:r>
                        <a:rPr lang="tr-TR" dirty="0"/>
                        <a:t>Yönelme</a:t>
                      </a:r>
                    </a:p>
                  </a:txBody>
                  <a:tcPr/>
                </a:tc>
                <a:extLst>
                  <a:ext uri="{0D108BD9-81ED-4DB2-BD59-A6C34878D82A}">
                    <a16:rowId xmlns:a16="http://schemas.microsoft.com/office/drawing/2014/main" val="356149390"/>
                  </a:ext>
                </a:extLst>
              </a:tr>
            </a:tbl>
          </a:graphicData>
        </a:graphic>
      </p:graphicFrame>
    </p:spTree>
    <p:extLst>
      <p:ext uri="{BB962C8B-B14F-4D97-AF65-F5344CB8AC3E}">
        <p14:creationId xmlns:p14="http://schemas.microsoft.com/office/powerpoint/2010/main" val="3081272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6AFE0F-3528-044E-A7D5-BD66128804AB}"/>
              </a:ext>
            </a:extLst>
          </p:cNvPr>
          <p:cNvSpPr>
            <a:spLocks noGrp="1"/>
          </p:cNvSpPr>
          <p:nvPr>
            <p:ph type="title"/>
          </p:nvPr>
        </p:nvSpPr>
        <p:spPr/>
        <p:txBody>
          <a:bodyPr/>
          <a:lstStyle/>
          <a:p>
            <a:r>
              <a:rPr lang="tr-TR" dirty="0"/>
              <a:t>Birincil Duygular</a:t>
            </a:r>
          </a:p>
        </p:txBody>
      </p:sp>
      <p:pic>
        <p:nvPicPr>
          <p:cNvPr id="4" name="İçerik Yer Tutucusu 3">
            <a:extLst>
              <a:ext uri="{FF2B5EF4-FFF2-40B4-BE49-F238E27FC236}">
                <a16:creationId xmlns:a16="http://schemas.microsoft.com/office/drawing/2014/main" id="{7FFF4505-4B21-D144-9150-5A245B265D84}"/>
              </a:ext>
            </a:extLst>
          </p:cNvPr>
          <p:cNvPicPr>
            <a:picLocks noGrp="1" noChangeAspect="1"/>
          </p:cNvPicPr>
          <p:nvPr>
            <p:ph idx="1"/>
          </p:nvPr>
        </p:nvPicPr>
        <p:blipFill>
          <a:blip r:embed="rId2"/>
          <a:stretch>
            <a:fillRect/>
          </a:stretch>
        </p:blipFill>
        <p:spPr>
          <a:xfrm>
            <a:off x="677863" y="2401887"/>
            <a:ext cx="5692012" cy="3787775"/>
          </a:xfrm>
        </p:spPr>
      </p:pic>
      <p:pic>
        <p:nvPicPr>
          <p:cNvPr id="5" name="Resim 4">
            <a:extLst>
              <a:ext uri="{FF2B5EF4-FFF2-40B4-BE49-F238E27FC236}">
                <a16:creationId xmlns:a16="http://schemas.microsoft.com/office/drawing/2014/main" id="{853DAB9D-0FA3-1349-AB4E-CE8111B8E424}"/>
              </a:ext>
            </a:extLst>
          </p:cNvPr>
          <p:cNvPicPr>
            <a:picLocks noChangeAspect="1"/>
          </p:cNvPicPr>
          <p:nvPr/>
        </p:nvPicPr>
        <p:blipFill>
          <a:blip r:embed="rId3"/>
          <a:stretch>
            <a:fillRect/>
          </a:stretch>
        </p:blipFill>
        <p:spPr>
          <a:xfrm>
            <a:off x="6861501" y="365125"/>
            <a:ext cx="4492299" cy="4073525"/>
          </a:xfrm>
          <a:prstGeom prst="rect">
            <a:avLst/>
          </a:prstGeom>
        </p:spPr>
      </p:pic>
    </p:spTree>
    <p:extLst>
      <p:ext uri="{BB962C8B-B14F-4D97-AF65-F5344CB8AC3E}">
        <p14:creationId xmlns:p14="http://schemas.microsoft.com/office/powerpoint/2010/main" val="1255803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93C239-3AAA-5B43-A947-6C86A7F960B1}"/>
              </a:ext>
            </a:extLst>
          </p:cNvPr>
          <p:cNvSpPr>
            <a:spLocks noGrp="1"/>
          </p:cNvSpPr>
          <p:nvPr>
            <p:ph type="title"/>
          </p:nvPr>
        </p:nvSpPr>
        <p:spPr/>
        <p:txBody>
          <a:bodyPr/>
          <a:lstStyle/>
          <a:p>
            <a:r>
              <a:rPr lang="tr-TR" dirty="0"/>
              <a:t>Birincil Duygular</a:t>
            </a:r>
          </a:p>
        </p:txBody>
      </p:sp>
      <p:sp>
        <p:nvSpPr>
          <p:cNvPr id="3" name="İçerik Yer Tutucusu 2">
            <a:extLst>
              <a:ext uri="{FF2B5EF4-FFF2-40B4-BE49-F238E27FC236}">
                <a16:creationId xmlns:a16="http://schemas.microsoft.com/office/drawing/2014/main" id="{6F4CEF8B-FA1E-6D4D-ADDF-8DE668BBFD72}"/>
              </a:ext>
            </a:extLst>
          </p:cNvPr>
          <p:cNvSpPr>
            <a:spLocks noGrp="1"/>
          </p:cNvSpPr>
          <p:nvPr>
            <p:ph idx="1"/>
          </p:nvPr>
        </p:nvSpPr>
        <p:spPr/>
        <p:txBody>
          <a:bodyPr/>
          <a:lstStyle/>
          <a:p>
            <a:r>
              <a:rPr lang="tr-TR" dirty="0"/>
              <a:t>Neşe</a:t>
            </a:r>
          </a:p>
          <a:p>
            <a:r>
              <a:rPr lang="tr-TR" dirty="0"/>
              <a:t>Üzüntü</a:t>
            </a:r>
          </a:p>
          <a:p>
            <a:r>
              <a:rPr lang="tr-TR" dirty="0"/>
              <a:t>Kızgınlık</a:t>
            </a:r>
          </a:p>
          <a:p>
            <a:r>
              <a:rPr lang="tr-TR" dirty="0"/>
              <a:t>Korku</a:t>
            </a:r>
          </a:p>
          <a:p>
            <a:r>
              <a:rPr lang="tr-TR" dirty="0"/>
              <a:t>Şaşırma</a:t>
            </a:r>
          </a:p>
          <a:p>
            <a:r>
              <a:rPr lang="tr-TR" dirty="0"/>
              <a:t>İğrenme</a:t>
            </a:r>
          </a:p>
        </p:txBody>
      </p:sp>
    </p:spTree>
    <p:extLst>
      <p:ext uri="{BB962C8B-B14F-4D97-AF65-F5344CB8AC3E}">
        <p14:creationId xmlns:p14="http://schemas.microsoft.com/office/powerpoint/2010/main" val="3836950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CDA31-0FC9-7547-8D52-5DF78E4C27E2}"/>
              </a:ext>
            </a:extLst>
          </p:cNvPr>
          <p:cNvSpPr>
            <a:spLocks noGrp="1"/>
          </p:cNvSpPr>
          <p:nvPr>
            <p:ph type="title"/>
          </p:nvPr>
        </p:nvSpPr>
        <p:spPr/>
        <p:txBody>
          <a:bodyPr/>
          <a:lstStyle/>
          <a:p>
            <a:r>
              <a:rPr lang="tr-TR" dirty="0"/>
              <a:t>İkincil Duygular</a:t>
            </a:r>
          </a:p>
        </p:txBody>
      </p:sp>
      <p:sp>
        <p:nvSpPr>
          <p:cNvPr id="3" name="İçerik Yer Tutucusu 2">
            <a:extLst>
              <a:ext uri="{FF2B5EF4-FFF2-40B4-BE49-F238E27FC236}">
                <a16:creationId xmlns:a16="http://schemas.microsoft.com/office/drawing/2014/main" id="{907B2448-38C3-EE4C-BD9F-9B0C03BC3DB5}"/>
              </a:ext>
            </a:extLst>
          </p:cNvPr>
          <p:cNvSpPr>
            <a:spLocks noGrp="1"/>
          </p:cNvSpPr>
          <p:nvPr>
            <p:ph idx="1"/>
          </p:nvPr>
        </p:nvSpPr>
        <p:spPr/>
        <p:txBody>
          <a:bodyPr/>
          <a:lstStyle/>
          <a:p>
            <a:r>
              <a:rPr lang="tr-TR" dirty="0"/>
              <a:t>Bunları tanımlayacak evrensel kodlar bulunmamaktadır. Bunlar,</a:t>
            </a:r>
          </a:p>
          <a:p>
            <a:r>
              <a:rPr lang="tr-TR" dirty="0"/>
              <a:t>Aşk</a:t>
            </a:r>
          </a:p>
          <a:p>
            <a:r>
              <a:rPr lang="tr-TR" dirty="0"/>
              <a:t>Suçluluk</a:t>
            </a:r>
          </a:p>
          <a:p>
            <a:r>
              <a:rPr lang="tr-TR" dirty="0"/>
              <a:t>Utanma</a:t>
            </a:r>
          </a:p>
          <a:p>
            <a:r>
              <a:rPr lang="tr-TR" dirty="0"/>
              <a:t>Huzursuzluk</a:t>
            </a:r>
          </a:p>
          <a:p>
            <a:r>
              <a:rPr lang="tr-TR" dirty="0"/>
              <a:t>Gurur</a:t>
            </a:r>
          </a:p>
          <a:p>
            <a:r>
              <a:rPr lang="tr-TR" dirty="0"/>
              <a:t>Kıskançlık</a:t>
            </a:r>
          </a:p>
          <a:p>
            <a:r>
              <a:rPr lang="tr-TR" dirty="0"/>
              <a:t>İmrenme </a:t>
            </a:r>
          </a:p>
        </p:txBody>
      </p:sp>
    </p:spTree>
    <p:extLst>
      <p:ext uri="{BB962C8B-B14F-4D97-AF65-F5344CB8AC3E}">
        <p14:creationId xmlns:p14="http://schemas.microsoft.com/office/powerpoint/2010/main" val="109756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1D9478-9EDC-E148-9B8F-968AE34FF6D9}"/>
              </a:ext>
            </a:extLst>
          </p:cNvPr>
          <p:cNvSpPr>
            <a:spLocks noGrp="1"/>
          </p:cNvSpPr>
          <p:nvPr>
            <p:ph type="title"/>
          </p:nvPr>
        </p:nvSpPr>
        <p:spPr/>
        <p:txBody>
          <a:bodyPr/>
          <a:lstStyle/>
          <a:p>
            <a:r>
              <a:rPr lang="tr-TR" dirty="0"/>
              <a:t>Duyguların sağduyu kuramı</a:t>
            </a:r>
          </a:p>
        </p:txBody>
      </p:sp>
      <p:sp>
        <p:nvSpPr>
          <p:cNvPr id="3" name="İçerik Yer Tutucusu 2">
            <a:extLst>
              <a:ext uri="{FF2B5EF4-FFF2-40B4-BE49-F238E27FC236}">
                <a16:creationId xmlns:a16="http://schemas.microsoft.com/office/drawing/2014/main" id="{B6DE6511-4E84-794E-89A3-C7C6E7C00EA7}"/>
              </a:ext>
            </a:extLst>
          </p:cNvPr>
          <p:cNvSpPr>
            <a:spLocks noGrp="1"/>
          </p:cNvSpPr>
          <p:nvPr>
            <p:ph idx="1"/>
          </p:nvPr>
        </p:nvSpPr>
        <p:spPr/>
        <p:txBody>
          <a:bodyPr/>
          <a:lstStyle/>
          <a:p>
            <a:r>
              <a:rPr lang="tr-TR" dirty="0"/>
              <a:t>Bir şeyler olur</a:t>
            </a:r>
          </a:p>
          <a:p>
            <a:r>
              <a:rPr lang="tr-TR" dirty="0"/>
              <a:t>Duruma duygusal bir tepki gösterirsiniz</a:t>
            </a:r>
          </a:p>
          <a:p>
            <a:r>
              <a:rPr lang="tr-TR" dirty="0"/>
              <a:t>Psikolojik olarak tepki verirsiniz (kalp atışlarının hızlanması gibi)</a:t>
            </a:r>
          </a:p>
          <a:p>
            <a:endParaRPr lang="tr-TR" dirty="0"/>
          </a:p>
          <a:p>
            <a:r>
              <a:rPr lang="tr-TR" dirty="0"/>
              <a:t>Erkek arkadaşınızla ilk kez yemeğe çıktınız, tedirgin oldunuz, kalp atışlarınız hızlandı ve terlediniz.</a:t>
            </a:r>
          </a:p>
        </p:txBody>
      </p:sp>
    </p:spTree>
    <p:extLst>
      <p:ext uri="{BB962C8B-B14F-4D97-AF65-F5344CB8AC3E}">
        <p14:creationId xmlns:p14="http://schemas.microsoft.com/office/powerpoint/2010/main" val="1108897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15E8B7-A6D8-F64A-98BB-5E518A6B5392}"/>
              </a:ext>
            </a:extLst>
          </p:cNvPr>
          <p:cNvSpPr>
            <a:spLocks noGrp="1"/>
          </p:cNvSpPr>
          <p:nvPr>
            <p:ph type="title"/>
          </p:nvPr>
        </p:nvSpPr>
        <p:spPr/>
        <p:txBody>
          <a:bodyPr/>
          <a:lstStyle/>
          <a:p>
            <a:r>
              <a:rPr lang="tr-TR" dirty="0"/>
              <a:t>James ve </a:t>
            </a:r>
            <a:r>
              <a:rPr lang="tr-TR" dirty="0" err="1"/>
              <a:t>Lange</a:t>
            </a:r>
            <a:r>
              <a:rPr lang="tr-TR" dirty="0"/>
              <a:t> Duygu Kuramı</a:t>
            </a:r>
          </a:p>
        </p:txBody>
      </p:sp>
      <p:sp>
        <p:nvSpPr>
          <p:cNvPr id="3" name="İçerik Yer Tutucusu 2">
            <a:extLst>
              <a:ext uri="{FF2B5EF4-FFF2-40B4-BE49-F238E27FC236}">
                <a16:creationId xmlns:a16="http://schemas.microsoft.com/office/drawing/2014/main" id="{A0DF1AE4-2B31-9F4E-BBA4-2057B2FBF01E}"/>
              </a:ext>
            </a:extLst>
          </p:cNvPr>
          <p:cNvSpPr>
            <a:spLocks noGrp="1"/>
          </p:cNvSpPr>
          <p:nvPr>
            <p:ph idx="1"/>
          </p:nvPr>
        </p:nvSpPr>
        <p:spPr/>
        <p:txBody>
          <a:bodyPr/>
          <a:lstStyle/>
          <a:p>
            <a:r>
              <a:rPr lang="tr-TR" dirty="0"/>
              <a:t>Bir şey oluyor</a:t>
            </a:r>
          </a:p>
          <a:p>
            <a:r>
              <a:rPr lang="tr-TR" dirty="0"/>
              <a:t>Psikolojik olarak bir tepkide bulunuyorsunuz</a:t>
            </a:r>
          </a:p>
          <a:p>
            <a:r>
              <a:rPr lang="tr-TR" dirty="0"/>
              <a:t>Bir duygu yaşıyorsunuz.</a:t>
            </a:r>
          </a:p>
          <a:p>
            <a:endParaRPr lang="tr-TR" dirty="0"/>
          </a:p>
          <a:p>
            <a:r>
              <a:rPr lang="tr-TR" dirty="0"/>
              <a:t>Erkek arkadaşınızla ilk kez yemeğe çıkıyorsunuz, kalp atışlarınız hızlandı ve terlediniz ve tedirgin oldunuz.</a:t>
            </a:r>
          </a:p>
        </p:txBody>
      </p:sp>
    </p:spTree>
    <p:extLst>
      <p:ext uri="{BB962C8B-B14F-4D97-AF65-F5344CB8AC3E}">
        <p14:creationId xmlns:p14="http://schemas.microsoft.com/office/powerpoint/2010/main" val="158229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E1D436-20DB-4747-8B2E-FD8BC83AA3C2}"/>
              </a:ext>
            </a:extLst>
          </p:cNvPr>
          <p:cNvSpPr>
            <a:spLocks noGrp="1"/>
          </p:cNvSpPr>
          <p:nvPr>
            <p:ph type="title"/>
          </p:nvPr>
        </p:nvSpPr>
        <p:spPr/>
        <p:txBody>
          <a:bodyPr/>
          <a:lstStyle/>
          <a:p>
            <a:r>
              <a:rPr lang="tr-TR" dirty="0"/>
              <a:t>Duyguların değerlendirilmesi kuramı</a:t>
            </a:r>
          </a:p>
        </p:txBody>
      </p:sp>
      <p:sp>
        <p:nvSpPr>
          <p:cNvPr id="3" name="İçerik Yer Tutucusu 2">
            <a:extLst>
              <a:ext uri="{FF2B5EF4-FFF2-40B4-BE49-F238E27FC236}">
                <a16:creationId xmlns:a16="http://schemas.microsoft.com/office/drawing/2014/main" id="{7F1EDA6D-324E-F041-AB58-31EBD05D6C3B}"/>
              </a:ext>
            </a:extLst>
          </p:cNvPr>
          <p:cNvSpPr>
            <a:spLocks noGrp="1"/>
          </p:cNvSpPr>
          <p:nvPr>
            <p:ph idx="1"/>
          </p:nvPr>
        </p:nvSpPr>
        <p:spPr/>
        <p:txBody>
          <a:bodyPr/>
          <a:lstStyle/>
          <a:p>
            <a:r>
              <a:rPr lang="tr-TR" dirty="0"/>
              <a:t>Bir şey olur</a:t>
            </a:r>
          </a:p>
          <a:p>
            <a:r>
              <a:rPr lang="tr-TR" dirty="0"/>
              <a:t>Psikolojik tepkide bulunursunuz</a:t>
            </a:r>
          </a:p>
          <a:p>
            <a:r>
              <a:rPr lang="tr-TR" dirty="0"/>
              <a:t>O şeye nasıl tepki vereceğinize karar verirsiniz</a:t>
            </a:r>
          </a:p>
          <a:p>
            <a:r>
              <a:rPr lang="tr-TR" dirty="0"/>
              <a:t>Duyguyu yaşarsınız</a:t>
            </a:r>
          </a:p>
          <a:p>
            <a:endParaRPr lang="tr-TR" dirty="0"/>
          </a:p>
          <a:p>
            <a:r>
              <a:rPr lang="tr-TR" dirty="0"/>
              <a:t>Erkek arkadaşınızla ilk kez yemeğe çıkıyorsunuz, kalp atışlarınız artıyor ve terlemeye başlıyorsunuz, buna karşı kendinizi sakinleştirmeye çalışıp tedirginliğinizi üstünüzden atmaya çalışırsınız veya bundan dolayı tedirginlik duyar ve endişe içinde olursunuz.</a:t>
            </a:r>
          </a:p>
        </p:txBody>
      </p:sp>
    </p:spTree>
    <p:extLst>
      <p:ext uri="{BB962C8B-B14F-4D97-AF65-F5344CB8AC3E}">
        <p14:creationId xmlns:p14="http://schemas.microsoft.com/office/powerpoint/2010/main" val="25278984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361</Words>
  <Application>Microsoft Macintosh PowerPoint</Application>
  <PresentationFormat>Geniş ekran</PresentationFormat>
  <Paragraphs>91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Duygular ve Kişilerarası İletişim</vt:lpstr>
      <vt:lpstr>Duygu</vt:lpstr>
      <vt:lpstr>Duyguların oluşumunda etken olan süreçler</vt:lpstr>
      <vt:lpstr>Birincil Duygular</vt:lpstr>
      <vt:lpstr>Birincil Duygular</vt:lpstr>
      <vt:lpstr>İkincil Duygular</vt:lpstr>
      <vt:lpstr>Duyguların sağduyu kuramı</vt:lpstr>
      <vt:lpstr>James ve Lange Duygu Kuramı</vt:lpstr>
      <vt:lpstr>Duyguların değerlendirilmesi kuramı</vt:lpstr>
      <vt:lpstr>Kültür ve duygular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Duygular ve Kişilerarası İletişim</dc:title>
  <dc:creator>Microsoft Office User</dc:creator>
  <cp:lastModifiedBy>Microsoft Office User</cp:lastModifiedBy>
  <cp:revision>1</cp:revision>
  <dcterms:created xsi:type="dcterms:W3CDTF">2019-09-22T10:59:14Z</dcterms:created>
  <dcterms:modified xsi:type="dcterms:W3CDTF">2019-09-22T11:01:21Z</dcterms:modified>
</cp:coreProperties>
</file>