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437" r:id="rId3"/>
    <p:sldId id="438" r:id="rId4"/>
    <p:sldId id="439" r:id="rId5"/>
    <p:sldId id="441" r:id="rId6"/>
    <p:sldId id="442" r:id="rId7"/>
    <p:sldId id="443" r:id="rId8"/>
    <p:sldId id="276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26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CFE9A-004A-7C45-8FD5-963F059BE181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2B91E-E5C4-3444-9E10-382622676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091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Başlık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Oval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32" name="31 İçerik Yer Tutucusu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34" name="33 İçerik Yer Tutucusu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cxnSp>
        <p:nvCxnSpPr>
          <p:cNvPr id="10" name="9 Düz Bağlayıcı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İçerik Yer Tutucusu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31" name="30 Başlık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219200"/>
          </a:xfrm>
        </p:spPr>
        <p:txBody>
          <a:bodyPr/>
          <a:lstStyle/>
          <a:p>
            <a:pPr algn="ctr"/>
            <a:r>
              <a:rPr lang="tr-TR" sz="3200" b="1" dirty="0">
                <a:solidFill>
                  <a:srgbClr val="C00000"/>
                </a:solidFill>
              </a:rPr>
              <a:t>OKUL ÖNCESİ EĞİTİM ROGRAMLARI-I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1835150" y="476250"/>
            <a:ext cx="6119813" cy="1143000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tr-TR" sz="3600" b="1">
                <a:solidFill>
                  <a:srgbClr val="7030A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</a:br>
            <a:r>
              <a:rPr lang="tr-TR" sz="4000" b="1">
                <a:solidFill>
                  <a:srgbClr val="7030A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AİLE KATILIM ÇALIŞMALARI </a:t>
            </a:r>
            <a:br>
              <a:rPr lang="tr-TR" sz="4800" b="1">
                <a:solidFill>
                  <a:srgbClr val="7030A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</a:br>
            <a:endParaRPr lang="tr-TR" sz="4800">
              <a:solidFill>
                <a:srgbClr val="7030A0"/>
              </a:solidFill>
              <a:latin typeface="Calibri" charset="0"/>
            </a:endParaRPr>
          </a:p>
        </p:txBody>
      </p:sp>
      <p:sp>
        <p:nvSpPr>
          <p:cNvPr id="3075" name="Content Placeholder 1"/>
          <p:cNvSpPr>
            <a:spLocks noGrp="1"/>
          </p:cNvSpPr>
          <p:nvPr>
            <p:ph idx="1"/>
          </p:nvPr>
        </p:nvSpPr>
        <p:spPr>
          <a:xfrm>
            <a:off x="1619672" y="1916113"/>
            <a:ext cx="7273503" cy="3673475"/>
          </a:xfrm>
        </p:spPr>
        <p:txBody>
          <a:bodyPr/>
          <a:lstStyle/>
          <a:p>
            <a:pPr marL="0" indent="0" eaLnBrk="1" hangingPunct="1">
              <a:buFont typeface="Wingdings" charset="0"/>
              <a:buChar char="ü"/>
            </a:pPr>
            <a:r>
              <a:rPr lang="tr-TR" sz="2800" b="1" dirty="0">
                <a:latin typeface="Calibri" charset="0"/>
              </a:rPr>
              <a:t>Aile iletişim etkinlikleri</a:t>
            </a:r>
          </a:p>
          <a:p>
            <a:pPr marL="0" indent="0" eaLnBrk="1" hangingPunct="1">
              <a:buFont typeface="Wingdings" charset="0"/>
              <a:buChar char="ü"/>
            </a:pPr>
            <a:endParaRPr lang="tr-TR" sz="2800" b="1" dirty="0">
              <a:latin typeface="Calibri" charset="0"/>
            </a:endParaRPr>
          </a:p>
          <a:p>
            <a:pPr marL="0" indent="0" eaLnBrk="1" hangingPunct="1">
              <a:buFont typeface="Wingdings" charset="0"/>
              <a:buChar char="ü"/>
            </a:pPr>
            <a:r>
              <a:rPr lang="tr-TR" sz="2800" b="1" dirty="0">
                <a:latin typeface="Calibri" charset="0"/>
              </a:rPr>
              <a:t>Aile katılım etkinlikleri</a:t>
            </a:r>
          </a:p>
          <a:p>
            <a:pPr marL="0" indent="0" eaLnBrk="1" hangingPunct="1">
              <a:buFont typeface="Wingdings" charset="0"/>
              <a:buChar char="ü"/>
            </a:pPr>
            <a:endParaRPr lang="tr-TR" sz="2800" b="1" dirty="0">
              <a:latin typeface="Calibri" charset="0"/>
            </a:endParaRPr>
          </a:p>
          <a:p>
            <a:pPr marL="0" indent="0" eaLnBrk="1" hangingPunct="1">
              <a:buFont typeface="Wingdings" charset="0"/>
              <a:buChar char="ü"/>
            </a:pPr>
            <a:r>
              <a:rPr lang="tr-TR" sz="2800" b="1" dirty="0">
                <a:latin typeface="Calibri" charset="0"/>
              </a:rPr>
              <a:t>Bireysel görüşmeler</a:t>
            </a:r>
          </a:p>
          <a:p>
            <a:pPr marL="0" indent="0" eaLnBrk="1" hangingPunct="1">
              <a:buFont typeface="Arial" charset="0"/>
              <a:buNone/>
            </a:pPr>
            <a:endParaRPr lang="tr-TR" sz="2800" b="1" dirty="0">
              <a:latin typeface="Calibri" charset="0"/>
            </a:endParaRPr>
          </a:p>
          <a:p>
            <a:pPr marL="0" indent="0" eaLnBrk="1" hangingPunct="1">
              <a:buFont typeface="Wingdings" charset="0"/>
              <a:buChar char="ü"/>
            </a:pPr>
            <a:r>
              <a:rPr lang="tr-TR" sz="2800" b="1" dirty="0">
                <a:latin typeface="Calibri" charset="0"/>
              </a:rPr>
              <a:t>Ev ziyaretleri</a:t>
            </a:r>
          </a:p>
        </p:txBody>
      </p:sp>
    </p:spTree>
    <p:extLst>
      <p:ext uri="{BB962C8B-B14F-4D97-AF65-F5344CB8AC3E}">
        <p14:creationId xmlns:p14="http://schemas.microsoft.com/office/powerpoint/2010/main" val="1723432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2124075" y="549275"/>
            <a:ext cx="6335713" cy="1143000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tr-TR" sz="3600" b="1">
                <a:solidFill>
                  <a:srgbClr val="7030A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</a:br>
            <a:r>
              <a:rPr lang="tr-TR" sz="4800" b="1">
                <a:solidFill>
                  <a:srgbClr val="7030A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Aile İletişim Etkinlikleri</a:t>
            </a:r>
            <a:br>
              <a:rPr lang="tr-TR" sz="4800" b="1">
                <a:solidFill>
                  <a:srgbClr val="7030A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</a:br>
            <a:endParaRPr lang="tr-TR" sz="4800">
              <a:solidFill>
                <a:srgbClr val="7030A0"/>
              </a:solidFill>
              <a:latin typeface="Calibri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87624" y="1600200"/>
            <a:ext cx="7499176" cy="4525963"/>
          </a:xfrm>
        </p:spPr>
        <p:txBody>
          <a:bodyPr>
            <a:normAutofit/>
          </a:bodyPr>
          <a:lstStyle/>
          <a:p>
            <a:pPr eaLnBrk="1" hangingPunct="1"/>
            <a:endParaRPr lang="tr-TR" sz="2000" dirty="0">
              <a:latin typeface="Calibri" charset="0"/>
            </a:endParaRPr>
          </a:p>
          <a:p>
            <a:pPr lvl="1">
              <a:buFont typeface="Wingdings" charset="0"/>
              <a:buChar char="v"/>
            </a:pPr>
            <a:r>
              <a:rPr lang="tr-TR" dirty="0">
                <a:latin typeface="Calibri" charset="0"/>
              </a:rPr>
              <a:t>Telefon Görüşmeleri, Kısa İleti Hizmetleri</a:t>
            </a:r>
          </a:p>
          <a:p>
            <a:pPr lvl="1">
              <a:buFont typeface="Wingdings" charset="0"/>
              <a:buChar char="v"/>
            </a:pPr>
            <a:r>
              <a:rPr lang="tr-TR" dirty="0">
                <a:latin typeface="Calibri" charset="0"/>
              </a:rPr>
              <a:t>Kitapçıklar</a:t>
            </a:r>
          </a:p>
          <a:p>
            <a:pPr lvl="1">
              <a:buFont typeface="Wingdings" charset="0"/>
              <a:buChar char="v"/>
            </a:pPr>
            <a:r>
              <a:rPr lang="tr-TR" dirty="0">
                <a:latin typeface="Calibri" charset="0"/>
              </a:rPr>
              <a:t>Görsel İşitsel Kayıtlar</a:t>
            </a:r>
          </a:p>
          <a:p>
            <a:pPr lvl="1">
              <a:buFont typeface="Wingdings" charset="0"/>
              <a:buChar char="v"/>
            </a:pPr>
            <a:r>
              <a:rPr lang="tr-TR" dirty="0">
                <a:latin typeface="Calibri" charset="0"/>
              </a:rPr>
              <a:t>Fotoğraflar</a:t>
            </a:r>
          </a:p>
          <a:p>
            <a:pPr lvl="1">
              <a:buFont typeface="Wingdings" charset="0"/>
              <a:buChar char="v"/>
            </a:pPr>
            <a:r>
              <a:rPr lang="tr-TR" dirty="0">
                <a:latin typeface="Calibri" charset="0"/>
              </a:rPr>
              <a:t>Duyuru Panoları</a:t>
            </a:r>
          </a:p>
          <a:p>
            <a:pPr lvl="1">
              <a:buFont typeface="Wingdings" charset="0"/>
              <a:buChar char="v"/>
            </a:pPr>
            <a:r>
              <a:rPr lang="tr-TR" dirty="0">
                <a:latin typeface="Calibri" charset="0"/>
              </a:rPr>
              <a:t>Bültenler</a:t>
            </a:r>
          </a:p>
          <a:p>
            <a:pPr lvl="1">
              <a:buFont typeface="Wingdings" charset="0"/>
              <a:buChar char="v"/>
            </a:pPr>
            <a:r>
              <a:rPr lang="tr-TR" dirty="0">
                <a:latin typeface="Calibri" charset="0"/>
              </a:rPr>
              <a:t>Haber Mektupları</a:t>
            </a:r>
          </a:p>
          <a:p>
            <a:pPr eaLnBrk="1" hangingPunct="1">
              <a:buFont typeface="Arial" charset="0"/>
              <a:buNone/>
            </a:pPr>
            <a:endParaRPr lang="tr-TR" sz="2000" dirty="0">
              <a:latin typeface="Calibri" charset="0"/>
            </a:endParaRP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609600" y="1395413"/>
            <a:ext cx="800100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</p:txBody>
      </p:sp>
      <p:sp>
        <p:nvSpPr>
          <p:cNvPr id="4101" name="Rectangle 2"/>
          <p:cNvSpPr>
            <a:spLocks noChangeArrowheads="1"/>
          </p:cNvSpPr>
          <p:nvPr/>
        </p:nvSpPr>
        <p:spPr bwMode="auto">
          <a:xfrm>
            <a:off x="381000" y="1395413"/>
            <a:ext cx="83820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247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2195513" y="476250"/>
            <a:ext cx="5905500" cy="1143000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tr-TR" sz="4000" b="1">
                <a:solidFill>
                  <a:srgbClr val="7030A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</a:br>
            <a:r>
              <a:rPr lang="tr-TR" b="1">
                <a:solidFill>
                  <a:srgbClr val="7030A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Aile İletişim Etkinlikleri </a:t>
            </a:r>
            <a:br>
              <a:rPr lang="tr-TR" sz="4000">
                <a:solidFill>
                  <a:srgbClr val="7030A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</a:br>
            <a:endParaRPr lang="tr-TR" sz="4000">
              <a:solidFill>
                <a:srgbClr val="7030A0"/>
              </a:solidFill>
              <a:latin typeface="Calibri" charset="0"/>
            </a:endParaRPr>
          </a:p>
        </p:txBody>
      </p:sp>
      <p:sp>
        <p:nvSpPr>
          <p:cNvPr id="5123" name="Content Placeholder 1"/>
          <p:cNvSpPr>
            <a:spLocks noGrp="1"/>
          </p:cNvSpPr>
          <p:nvPr>
            <p:ph idx="1"/>
          </p:nvPr>
        </p:nvSpPr>
        <p:spPr>
          <a:xfrm>
            <a:off x="0" y="2060575"/>
            <a:ext cx="8964613" cy="3816350"/>
          </a:xfrm>
        </p:spPr>
        <p:txBody>
          <a:bodyPr/>
          <a:lstStyle/>
          <a:p>
            <a:pPr lvl="1">
              <a:buFont typeface="Wingdings" charset="0"/>
              <a:buChar char="v"/>
            </a:pPr>
            <a:r>
              <a:rPr lang="tr-TR" dirty="0">
                <a:latin typeface="Calibri" charset="0"/>
              </a:rPr>
              <a:t>Yazışmalar</a:t>
            </a:r>
          </a:p>
          <a:p>
            <a:pPr lvl="1">
              <a:buFont typeface="Wingdings" charset="0"/>
              <a:buChar char="v"/>
            </a:pPr>
            <a:r>
              <a:rPr lang="tr-TR" dirty="0">
                <a:latin typeface="Calibri" charset="0"/>
              </a:rPr>
              <a:t>Gelişim Dosyaları (</a:t>
            </a:r>
            <a:r>
              <a:rPr lang="tr-TR" dirty="0" err="1">
                <a:latin typeface="Calibri" charset="0"/>
              </a:rPr>
              <a:t>Portfolyo</a:t>
            </a:r>
            <a:r>
              <a:rPr lang="tr-TR" dirty="0">
                <a:latin typeface="Calibri" charset="0"/>
              </a:rPr>
              <a:t>)</a:t>
            </a:r>
          </a:p>
          <a:p>
            <a:pPr lvl="1">
              <a:buFont typeface="Wingdings" charset="0"/>
              <a:buChar char="v"/>
            </a:pPr>
            <a:r>
              <a:rPr lang="tr-TR" dirty="0">
                <a:latin typeface="Calibri" charset="0"/>
              </a:rPr>
              <a:t>Toplantılar</a:t>
            </a:r>
          </a:p>
          <a:p>
            <a:pPr lvl="1">
              <a:buFont typeface="Wingdings" charset="0"/>
              <a:buChar char="v"/>
            </a:pPr>
            <a:r>
              <a:rPr lang="tr-TR" dirty="0">
                <a:latin typeface="Calibri" charset="0"/>
              </a:rPr>
              <a:t>Okul Ziyaretleri</a:t>
            </a:r>
          </a:p>
          <a:p>
            <a:pPr lvl="1">
              <a:buFont typeface="Wingdings" charset="0"/>
              <a:buChar char="v"/>
            </a:pPr>
            <a:r>
              <a:rPr lang="tr-TR" dirty="0">
                <a:latin typeface="Calibri" charset="0"/>
              </a:rPr>
              <a:t>Geliş Gidiş Zamanları</a:t>
            </a:r>
          </a:p>
          <a:p>
            <a:pPr lvl="1">
              <a:buFont typeface="Wingdings" charset="0"/>
              <a:buChar char="v"/>
            </a:pPr>
            <a:r>
              <a:rPr lang="tr-TR" dirty="0">
                <a:latin typeface="Calibri" charset="0"/>
              </a:rPr>
              <a:t>İnternet Temelli Uygulamalar</a:t>
            </a:r>
          </a:p>
          <a:p>
            <a:pPr lvl="1">
              <a:buFont typeface="Wingdings" charset="0"/>
              <a:buChar char="v"/>
            </a:pPr>
            <a:r>
              <a:rPr lang="tr-TR" dirty="0">
                <a:latin typeface="Calibri" charset="0"/>
              </a:rPr>
              <a:t>Dilek Kutuları</a:t>
            </a:r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609600" y="1395413"/>
            <a:ext cx="800100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</p:txBody>
      </p:sp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381000" y="1395413"/>
            <a:ext cx="83820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404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şlık 5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tr-TR" sz="4000" b="1">
                <a:solidFill>
                  <a:srgbClr val="7030A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     </a:t>
            </a:r>
            <a:br>
              <a:rPr lang="tr-TR" sz="4000" b="1">
                <a:solidFill>
                  <a:srgbClr val="7030A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</a:br>
            <a:r>
              <a:rPr lang="tr-TR" sz="4000" b="1">
                <a:solidFill>
                  <a:srgbClr val="7030A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  Aile Katılımının Yararları </a:t>
            </a:r>
            <a:br>
              <a:rPr lang="tr-TR" sz="4000">
                <a:solidFill>
                  <a:srgbClr val="7030A0"/>
                </a:solidFill>
                <a:latin typeface="Calibri" charset="0"/>
              </a:rPr>
            </a:br>
            <a:endParaRPr lang="tr-TR" sz="4000">
              <a:solidFill>
                <a:srgbClr val="7030A0"/>
              </a:solidFill>
              <a:latin typeface="Calibri" charset="0"/>
            </a:endParaRPr>
          </a:p>
        </p:txBody>
      </p:sp>
      <p:sp>
        <p:nvSpPr>
          <p:cNvPr id="7171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tr-TR">
              <a:latin typeface="Calibri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tr-TR" sz="2000">
              <a:latin typeface="Calibri" charset="0"/>
            </a:endParaRPr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609600" y="1395413"/>
            <a:ext cx="800100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</p:txBody>
      </p:sp>
      <p:sp>
        <p:nvSpPr>
          <p:cNvPr id="7173" name="Rectangle 2"/>
          <p:cNvSpPr>
            <a:spLocks noChangeArrowheads="1"/>
          </p:cNvSpPr>
          <p:nvPr/>
        </p:nvSpPr>
        <p:spPr bwMode="auto">
          <a:xfrm>
            <a:off x="381000" y="1395413"/>
            <a:ext cx="83820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</p:txBody>
      </p:sp>
      <p:sp>
        <p:nvSpPr>
          <p:cNvPr id="8204" name="Dikdörtgen 6"/>
          <p:cNvSpPr>
            <a:spLocks noChangeArrowheads="1"/>
          </p:cNvSpPr>
          <p:nvPr/>
        </p:nvSpPr>
        <p:spPr bwMode="auto">
          <a:xfrm>
            <a:off x="684213" y="2276475"/>
            <a:ext cx="7926387" cy="406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800" b="1" i="1" u="sng">
                <a:solidFill>
                  <a:srgbClr val="7030A0"/>
                </a:solidFill>
              </a:rPr>
              <a:t>Çocuklar Açısından:</a:t>
            </a:r>
          </a:p>
          <a:p>
            <a:pPr algn="ctr"/>
            <a:endParaRPr lang="tr-TR" sz="2800" b="1">
              <a:solidFill>
                <a:srgbClr val="7030A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just">
              <a:buFont typeface="Wingdings" charset="0"/>
              <a:buChar char="ü"/>
            </a:pPr>
            <a:r>
              <a:rPr lang="tr-TR" sz="2800" b="1"/>
              <a:t>Çocuğun okuldaki etkinliklere katılımı artar.</a:t>
            </a:r>
          </a:p>
          <a:p>
            <a:pPr algn="just"/>
            <a:endParaRPr lang="tr-TR" sz="2800" b="1"/>
          </a:p>
          <a:p>
            <a:pPr algn="just">
              <a:buFont typeface="Wingdings" charset="0"/>
              <a:buChar char="ü"/>
            </a:pPr>
            <a:r>
              <a:rPr lang="tr-TR" sz="2800" b="1"/>
              <a:t>Ev ve okuldaki eğitim farklılıkları azalır.</a:t>
            </a:r>
          </a:p>
          <a:p>
            <a:pPr algn="just"/>
            <a:endParaRPr lang="tr-TR" sz="2800" b="1"/>
          </a:p>
          <a:p>
            <a:pPr algn="just"/>
            <a:endParaRPr lang="tr-TR" sz="2000" b="1"/>
          </a:p>
          <a:p>
            <a:pPr>
              <a:buFont typeface="Arial" charset="0"/>
              <a:buNone/>
            </a:pPr>
            <a:endParaRPr lang="tr-TR" sz="2400" b="1"/>
          </a:p>
          <a:p>
            <a:endParaRPr lang="tr-TR" sz="2800" b="1">
              <a:latin typeface="Calibri" charset="0"/>
            </a:endParaRPr>
          </a:p>
          <a:p>
            <a:pPr algn="just">
              <a:buFont typeface="Wingdings" charset="0"/>
              <a:buChar char="ü"/>
            </a:pPr>
            <a:endParaRPr lang="tr-TR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755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şlık 5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tr-TR" sz="4000" b="1">
                <a:solidFill>
                  <a:srgbClr val="7030A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     </a:t>
            </a:r>
            <a:br>
              <a:rPr lang="tr-TR" sz="4000" b="1">
                <a:solidFill>
                  <a:srgbClr val="7030A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</a:br>
            <a:r>
              <a:rPr lang="tr-TR" sz="4000" b="1">
                <a:solidFill>
                  <a:srgbClr val="7030A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  Aile Katılımının Yararları </a:t>
            </a:r>
            <a:br>
              <a:rPr lang="tr-TR" sz="4000">
                <a:solidFill>
                  <a:srgbClr val="7030A0"/>
                </a:solidFill>
                <a:latin typeface="Calibri" charset="0"/>
              </a:rPr>
            </a:br>
            <a:endParaRPr lang="tr-TR" sz="4000">
              <a:solidFill>
                <a:srgbClr val="7030A0"/>
              </a:solidFill>
              <a:latin typeface="Calibri" charset="0"/>
            </a:endParaRPr>
          </a:p>
        </p:txBody>
      </p:sp>
      <p:sp>
        <p:nvSpPr>
          <p:cNvPr id="8195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tr-TR">
              <a:latin typeface="Calibri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tr-TR" sz="2000">
              <a:latin typeface="Calibri" charset="0"/>
            </a:endParaRPr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609600" y="1395413"/>
            <a:ext cx="800100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</p:txBody>
      </p:sp>
      <p:sp>
        <p:nvSpPr>
          <p:cNvPr id="8197" name="Rectangle 2"/>
          <p:cNvSpPr>
            <a:spLocks noChangeArrowheads="1"/>
          </p:cNvSpPr>
          <p:nvPr/>
        </p:nvSpPr>
        <p:spPr bwMode="auto">
          <a:xfrm>
            <a:off x="381000" y="1395413"/>
            <a:ext cx="83820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</p:txBody>
      </p:sp>
      <p:sp>
        <p:nvSpPr>
          <p:cNvPr id="8198" name="Dikdörtgen 6"/>
          <p:cNvSpPr>
            <a:spLocks noChangeArrowheads="1"/>
          </p:cNvSpPr>
          <p:nvPr/>
        </p:nvSpPr>
        <p:spPr bwMode="auto">
          <a:xfrm>
            <a:off x="539750" y="1989138"/>
            <a:ext cx="8142288" cy="363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buFont typeface="Wingdings" charset="0"/>
              <a:buChar char="ü"/>
            </a:pPr>
            <a:endParaRPr lang="tr-TR" sz="2000" b="1"/>
          </a:p>
          <a:p>
            <a:pPr algn="ctr">
              <a:buFont typeface="Arial" charset="0"/>
              <a:buNone/>
            </a:pPr>
            <a:r>
              <a:rPr lang="tr-TR" sz="2800" b="1" i="1" u="sng">
                <a:solidFill>
                  <a:srgbClr val="7030A0"/>
                </a:solidFill>
              </a:rPr>
              <a:t>Aileler Açısından :</a:t>
            </a:r>
          </a:p>
          <a:p>
            <a:pPr algn="ctr">
              <a:buFont typeface="Arial" charset="0"/>
              <a:buNone/>
            </a:pPr>
            <a:endParaRPr lang="tr-TR" sz="2800" b="1" i="1" u="sng">
              <a:solidFill>
                <a:srgbClr val="7030A0"/>
              </a:solidFill>
            </a:endParaRPr>
          </a:p>
          <a:p>
            <a:pPr>
              <a:buFont typeface="Wingdings" charset="0"/>
              <a:buChar char="ü"/>
            </a:pPr>
            <a:r>
              <a:rPr lang="tr-TR" sz="2800" b="1"/>
              <a:t>Çocukları hakkında daha ayrıntılı bilgi edinen aileler sosyal ortam içinde onları daha yakından tanıma fırsatına sahip olurlar. </a:t>
            </a:r>
          </a:p>
          <a:p>
            <a:pPr>
              <a:buFont typeface="Arial" charset="0"/>
              <a:buNone/>
            </a:pPr>
            <a:endParaRPr lang="tr-TR" sz="2400" b="1"/>
          </a:p>
          <a:p>
            <a:endParaRPr lang="tr-TR" sz="2800" b="1">
              <a:latin typeface="Calibri" charset="0"/>
            </a:endParaRPr>
          </a:p>
          <a:p>
            <a:pPr algn="just">
              <a:buFont typeface="Wingdings" charset="0"/>
              <a:buChar char="ü"/>
            </a:pPr>
            <a:endParaRPr lang="tr-TR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100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2133600" y="274638"/>
            <a:ext cx="6553200" cy="1143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tr-TR" b="1">
                <a:solidFill>
                  <a:srgbClr val="7030A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Aile Katılımının Yararları </a:t>
            </a:r>
            <a:endParaRPr lang="tr-TR">
              <a:solidFill>
                <a:srgbClr val="7030A0"/>
              </a:solidFill>
              <a:latin typeface="Calibri" charset="0"/>
            </a:endParaRPr>
          </a:p>
        </p:txBody>
      </p:sp>
      <p:sp>
        <p:nvSpPr>
          <p:cNvPr id="11272" name="Content Placeholder 1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6418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tr-TR" sz="2800" b="1" i="1" u="sng">
              <a:latin typeface="Calibri" charset="0"/>
            </a:endParaRPr>
          </a:p>
          <a:p>
            <a:pPr marL="0" indent="0" algn="ctr" eaLnBrk="1" hangingPunct="1">
              <a:buFont typeface="Arial" charset="0"/>
              <a:buNone/>
            </a:pPr>
            <a:r>
              <a:rPr lang="tr-TR" sz="2800" b="1" i="1" u="sng">
                <a:solidFill>
                  <a:srgbClr val="7030A0"/>
                </a:solidFill>
                <a:latin typeface="Calibri" charset="0"/>
              </a:rPr>
              <a:t>Öğretmen ve Okul Açısından</a:t>
            </a:r>
            <a:r>
              <a:rPr lang="tr-TR" sz="2800" b="1" i="1">
                <a:solidFill>
                  <a:srgbClr val="7030A0"/>
                </a:solidFill>
                <a:latin typeface="Calibri" charset="0"/>
              </a:rPr>
              <a:t>:</a:t>
            </a:r>
          </a:p>
          <a:p>
            <a:pPr marL="0" indent="0" algn="ctr" eaLnBrk="1" hangingPunct="1">
              <a:buFont typeface="Arial" charset="0"/>
              <a:buNone/>
            </a:pPr>
            <a:endParaRPr lang="tr-TR" sz="2800" b="1">
              <a:solidFill>
                <a:srgbClr val="7030A0"/>
              </a:solidFill>
              <a:latin typeface="Calibri" charset="0"/>
            </a:endParaRPr>
          </a:p>
          <a:p>
            <a:pPr marL="0" indent="0">
              <a:buFont typeface="Wingdings" charset="0"/>
              <a:buChar char="ü"/>
            </a:pPr>
            <a:r>
              <a:rPr lang="tr-TR" sz="2800" b="1">
                <a:latin typeface="Calibri" charset="0"/>
              </a:rPr>
              <a:t>Çocukların ve ailelerin ilgi ve gereksinimlerini daha iyi anlama ve gerekli durumlarda programda değişiklik yapma fırsatına sahip olurlar. </a:t>
            </a:r>
          </a:p>
          <a:p>
            <a:pPr marL="0" indent="0" eaLnBrk="1" hangingPunct="1">
              <a:buFont typeface="Arial" charset="0"/>
              <a:buNone/>
            </a:pPr>
            <a:endParaRPr lang="tr-TR" sz="2000">
              <a:latin typeface="Calibri" charset="0"/>
            </a:endParaRPr>
          </a:p>
        </p:txBody>
      </p:sp>
      <p:sp>
        <p:nvSpPr>
          <p:cNvPr id="9220" name="Rectangle 3"/>
          <p:cNvSpPr>
            <a:spLocks noChangeArrowheads="1"/>
          </p:cNvSpPr>
          <p:nvPr/>
        </p:nvSpPr>
        <p:spPr bwMode="auto">
          <a:xfrm>
            <a:off x="609600" y="1395413"/>
            <a:ext cx="8001000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381000" y="1395413"/>
            <a:ext cx="83820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  <a:p>
            <a:pPr>
              <a:buFont typeface="Wingdings" charset="0"/>
              <a:buChar char="ü"/>
            </a:pPr>
            <a:endParaRPr lang="tr-TR" b="1">
              <a:latin typeface="Calibri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81000" y="2133600"/>
            <a:ext cx="82296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tr-TR">
                <a:latin typeface="Calibri" charset="0"/>
              </a:rPr>
            </a:br>
            <a:r>
              <a:rPr lang="tr-TR">
                <a:latin typeface="Calibri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39397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1881182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tr-TR" dirty="0"/>
              <a:t>MEB, (2013). Okul Öncesi Eğitim Programı. Ankara: MEB Temel Eğitimi Genel Müdürlüğü..</a:t>
            </a:r>
          </a:p>
          <a:p>
            <a:pPr lvl="0" algn="just"/>
            <a:r>
              <a:rPr lang="tr-TR" dirty="0"/>
              <a:t>MEB,  (2013).0 -36 Ay Çocukları İçin Eğitim Programı. Ankara: Milli Eğitim Bakanlığı Temel Eğitim Genel Müdürlüğü. </a:t>
            </a:r>
          </a:p>
          <a:p>
            <a:pPr lvl="0" algn="just"/>
            <a:r>
              <a:rPr lang="tr-TR" dirty="0"/>
              <a:t>Akyol, A. (Editör) (2015).  Okul Öncesi Eğitim Programları, Her Yönüyle Okul Öncesi Eğitim, 157-183, Ankara: Hedef Yayıncılık.</a:t>
            </a:r>
          </a:p>
        </p:txBody>
      </p:sp>
      <p:sp>
        <p:nvSpPr>
          <p:cNvPr id="6" name="2 Başlık"/>
          <p:cNvSpPr>
            <a:spLocks noGrp="1"/>
          </p:cNvSpPr>
          <p:nvPr>
            <p:ph type="title"/>
          </p:nvPr>
        </p:nvSpPr>
        <p:spPr>
          <a:xfrm>
            <a:off x="428596" y="-285776"/>
            <a:ext cx="8229600" cy="1219200"/>
          </a:xfrm>
        </p:spPr>
        <p:txBody>
          <a:bodyPr>
            <a:normAutofit/>
          </a:bodyPr>
          <a:lstStyle/>
          <a:p>
            <a:r>
              <a:rPr lang="tr-TR" sz="3200" dirty="0">
                <a:solidFill>
                  <a:srgbClr val="C00000"/>
                </a:solidFill>
              </a:rPr>
              <a:t>Kaynaklar</a:t>
            </a:r>
          </a:p>
        </p:txBody>
      </p:sp>
    </p:spTree>
    <p:extLst>
      <p:ext uri="{BB962C8B-B14F-4D97-AF65-F5344CB8AC3E}">
        <p14:creationId xmlns:p14="http://schemas.microsoft.com/office/powerpoint/2010/main" val="39984824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ğıt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ğıt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154</TotalTime>
  <Words>213</Words>
  <Application>Microsoft Office PowerPoint</Application>
  <PresentationFormat>Ekran Gösterisi (4:3)</PresentationFormat>
  <Paragraphs>110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Constantia</vt:lpstr>
      <vt:lpstr>Wingdings</vt:lpstr>
      <vt:lpstr>Wingdings 2</vt:lpstr>
      <vt:lpstr>Kağıt</vt:lpstr>
      <vt:lpstr>OKUL ÖNCESİ EĞİTİM ROGRAMLARI-I</vt:lpstr>
      <vt:lpstr> AİLE KATILIM ÇALIŞMALARI  </vt:lpstr>
      <vt:lpstr> Aile İletişim Etkinlikleri </vt:lpstr>
      <vt:lpstr> Aile İletişim Etkinlikleri  </vt:lpstr>
      <vt:lpstr>        Aile Katılımının Yararları  </vt:lpstr>
      <vt:lpstr>        Aile Katılımının Yararları  </vt:lpstr>
      <vt:lpstr>Aile Katılımının Yararları 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ÖNCESİ EĞİTİM PROGRAMLARI-I</dc:title>
  <dc:creator>aysel</dc:creator>
  <cp:lastModifiedBy>Emin Demir</cp:lastModifiedBy>
  <cp:revision>25</cp:revision>
  <dcterms:created xsi:type="dcterms:W3CDTF">2013-09-22T16:02:41Z</dcterms:created>
  <dcterms:modified xsi:type="dcterms:W3CDTF">2020-05-03T22:57:37Z</dcterms:modified>
</cp:coreProperties>
</file>