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handoutMasterIdLst>
    <p:handoutMasterId r:id="rId23"/>
  </p:handoutMasterIdLst>
  <p:sldIdLst>
    <p:sldId id="291" r:id="rId2"/>
    <p:sldId id="296" r:id="rId3"/>
    <p:sldId id="301" r:id="rId4"/>
    <p:sldId id="313" r:id="rId5"/>
    <p:sldId id="303" r:id="rId6"/>
    <p:sldId id="314" r:id="rId7"/>
    <p:sldId id="315" r:id="rId8"/>
    <p:sldId id="304" r:id="rId9"/>
    <p:sldId id="305" r:id="rId10"/>
    <p:sldId id="316" r:id="rId11"/>
    <p:sldId id="306" r:id="rId12"/>
    <p:sldId id="312" r:id="rId13"/>
    <p:sldId id="307" r:id="rId14"/>
    <p:sldId id="308" r:id="rId15"/>
    <p:sldId id="317" r:id="rId16"/>
    <p:sldId id="318" r:id="rId17"/>
    <p:sldId id="300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6C9172-254F-4240-A30F-2A0C71BFE6B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latin typeface="Arial" charset="0"/>
                <a:ea typeface="Microsoft YaHei" pitchFamily="34" charset="-122"/>
              </a:rPr>
              <a:t>Figure 17.38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latin typeface="Arial" charset="0"/>
                <a:ea typeface="Microsoft YaHei" pitchFamily="34" charset="-122"/>
              </a:rPr>
              <a:t>The urea cycle. The blue rectangular box represents ornithine.</a:t>
            </a:r>
          </a:p>
        </p:txBody>
      </p:sp>
    </p:spTree>
    <p:extLst>
      <p:ext uri="{BB962C8B-B14F-4D97-AF65-F5344CB8AC3E}">
        <p14:creationId xmlns:p14="http://schemas.microsoft.com/office/powerpoint/2010/main" val="138898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907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36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4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3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0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1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mtClean="0"/>
              <a:t>X.HAFTA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lutamate dehydrogenase reaction... ( most important deamin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62"/>
            <a:ext cx="844887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19" y="5301208"/>
            <a:ext cx="8448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https://www.google.com/url?sa=i&amp;url=https%3A%2F%2Fwww.pinterest.com%2Fpin%2F643944446689498542%2F&amp;psig=AOvVaw3sOsWXFnGTD_j3kBCho79M&amp;ust=1589322090206000&amp;source=images&amp;cd=vfe&amp;ved=0CAIQjRxqFwoTCJj3_K_srOkCFQAAAAAdAAAAABA6</a:t>
            </a:r>
          </a:p>
        </p:txBody>
      </p:sp>
    </p:spTree>
    <p:extLst>
      <p:ext uri="{BB962C8B-B14F-4D97-AF65-F5344CB8AC3E}">
        <p14:creationId xmlns:p14="http://schemas.microsoft.com/office/powerpoint/2010/main" val="411102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endParaRPr lang="tr-TR" sz="4000" dirty="0" smtClean="0"/>
          </a:p>
          <a:p>
            <a:endParaRPr lang="tr-TR" sz="4000" dirty="0"/>
          </a:p>
          <a:p>
            <a:r>
              <a:rPr lang="tr-TR" sz="4000" dirty="0"/>
              <a:t>olarak amino asitlerin yıkılmasıyla oluşan amino grupları </a:t>
            </a:r>
            <a:r>
              <a:rPr lang="tr-TR" sz="4000" dirty="0" smtClean="0"/>
              <a:t>da</a:t>
            </a:r>
            <a:endParaRPr lang="tr-TR" sz="4000" dirty="0"/>
          </a:p>
          <a:p>
            <a:r>
              <a:rPr lang="tr-TR" sz="4000" dirty="0" smtClean="0"/>
              <a:t>Kaslarda </a:t>
            </a:r>
            <a:r>
              <a:rPr lang="tr-TR" sz="4000" dirty="0" smtClean="0"/>
              <a:t>ve diğer dokularda yakıt </a:t>
            </a:r>
            <a:r>
              <a:rPr lang="tr-TR" sz="4000" dirty="0" err="1" smtClean="0"/>
              <a:t>transaminasyon</a:t>
            </a:r>
            <a:r>
              <a:rPr lang="tr-TR" sz="4000" dirty="0" smtClean="0"/>
              <a:t> </a:t>
            </a:r>
            <a:r>
              <a:rPr lang="tr-TR" sz="4000" dirty="0" smtClean="0"/>
              <a:t>sonucunda </a:t>
            </a:r>
            <a:r>
              <a:rPr lang="tr-TR" sz="4000" dirty="0" err="1" smtClean="0"/>
              <a:t>glutamata</a:t>
            </a:r>
            <a:r>
              <a:rPr lang="tr-TR" sz="4000" dirty="0" smtClean="0"/>
              <a:t> dönüşür. </a:t>
            </a:r>
          </a:p>
          <a:p>
            <a:r>
              <a:rPr lang="tr-TR" sz="4000" dirty="0" err="1" smtClean="0"/>
              <a:t>Alanin</a:t>
            </a:r>
            <a:r>
              <a:rPr lang="tr-TR" sz="4000" dirty="0" smtClean="0"/>
              <a:t> iskelet kasından karaciğere hem amonyum iyonu hem de </a:t>
            </a:r>
            <a:r>
              <a:rPr lang="tr-TR" sz="4000" dirty="0" err="1" smtClean="0"/>
              <a:t>piruvatın</a:t>
            </a:r>
            <a:r>
              <a:rPr lang="tr-TR" sz="4000" dirty="0" smtClean="0"/>
              <a:t> karbon iskeletini taşır; </a:t>
            </a:r>
            <a:r>
              <a:rPr lang="tr-TR" sz="4000" dirty="0" err="1" smtClean="0"/>
              <a:t>Glukoz-Alanin</a:t>
            </a:r>
            <a:r>
              <a:rPr lang="tr-TR" sz="4000" dirty="0" smtClean="0"/>
              <a:t> döngüsü</a:t>
            </a:r>
            <a:endParaRPr lang="tr-TR" sz="4000" dirty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854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ino acid me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168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59532" y="5805264"/>
            <a:ext cx="8208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FF00"/>
                </a:solidFill>
              </a:rPr>
              <a:t>https://www.google.com/url?sa=i&amp;url=http%3A%2F%2Fwatcut.uwaterloo.ca%2Fwebnotes%2FMetabolism%2FAminoAcids.html&amp;psig=AOvVaw13pXsc2QrQ7qD6Ac2CeO6u&amp;ust=1589145167641000&amp;source=images&amp;cd=vfe&amp;ved=0CAIQjRxqGAoTCNC68aXZp-kCFQAAAAAdAAAAABDGAQ</a:t>
            </a:r>
          </a:p>
        </p:txBody>
      </p:sp>
    </p:spTree>
    <p:extLst>
      <p:ext uri="{BB962C8B-B14F-4D97-AF65-F5344CB8AC3E}">
        <p14:creationId xmlns:p14="http://schemas.microsoft.com/office/powerpoint/2010/main" val="75872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endParaRPr lang="tr-TR" sz="4000" dirty="0" smtClean="0"/>
          </a:p>
          <a:p>
            <a:endParaRPr lang="tr-TR" sz="4000" dirty="0"/>
          </a:p>
          <a:p>
            <a:endParaRPr lang="tr-TR" sz="4000" dirty="0" smtClean="0"/>
          </a:p>
          <a:p>
            <a:r>
              <a:rPr lang="tr-TR" sz="4000" dirty="0" smtClean="0"/>
              <a:t>Amino </a:t>
            </a:r>
            <a:r>
              <a:rPr lang="tr-TR" sz="4000" dirty="0" smtClean="0"/>
              <a:t>gruplarının sistemden uzaklaştırılması açısından canlılar üç farklı yol izlerler; </a:t>
            </a:r>
          </a:p>
          <a:p>
            <a:r>
              <a:rPr lang="tr-TR" sz="4000" dirty="0" smtClean="0"/>
              <a:t>Suda yaşayan </a:t>
            </a:r>
            <a:r>
              <a:rPr lang="tr-TR" sz="4000" dirty="0" err="1" smtClean="0"/>
              <a:t>aminotelik</a:t>
            </a:r>
            <a:r>
              <a:rPr lang="tr-TR" sz="4000" dirty="0" smtClean="0"/>
              <a:t> (amonyum iyonu şeklinde),</a:t>
            </a:r>
          </a:p>
          <a:p>
            <a:r>
              <a:rPr lang="tr-TR" sz="4000" dirty="0" smtClean="0"/>
              <a:t>Kuşlar ve sürüngenler </a:t>
            </a:r>
            <a:r>
              <a:rPr lang="tr-TR" sz="4000" dirty="0" err="1" smtClean="0"/>
              <a:t>ürikotelik</a:t>
            </a:r>
            <a:r>
              <a:rPr lang="tr-TR" sz="4000" dirty="0" smtClean="0"/>
              <a:t> (ürik asit şeklinde),</a:t>
            </a:r>
          </a:p>
          <a:p>
            <a:r>
              <a:rPr lang="tr-TR" sz="4000" dirty="0" smtClean="0"/>
              <a:t>Kara hayvanları ise </a:t>
            </a:r>
            <a:r>
              <a:rPr lang="tr-TR" sz="4000" dirty="0" err="1" smtClean="0"/>
              <a:t>üreoteliktir</a:t>
            </a:r>
            <a:r>
              <a:rPr lang="tr-TR" sz="4000" dirty="0" smtClean="0"/>
              <a:t> (üre şeklinde).</a:t>
            </a:r>
          </a:p>
          <a:p>
            <a:endParaRPr lang="tr-TR" sz="4000" dirty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056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250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sz="9600" dirty="0" smtClean="0"/>
              <a:t>Üre </a:t>
            </a:r>
            <a:r>
              <a:rPr lang="tr-TR" sz="9600" dirty="0" smtClean="0"/>
              <a:t>sentezi, </a:t>
            </a:r>
            <a:r>
              <a:rPr lang="tr-TR" sz="9600" dirty="0" err="1" smtClean="0"/>
              <a:t>hepatositlerin</a:t>
            </a:r>
            <a:r>
              <a:rPr lang="tr-TR" sz="9600" dirty="0" smtClean="0"/>
              <a:t> mitokondrisinde</a:t>
            </a:r>
            <a:r>
              <a:rPr lang="tr-TR" sz="9600" dirty="0"/>
              <a:t> sentezlenmeye </a:t>
            </a:r>
            <a:r>
              <a:rPr lang="tr-TR" sz="9600" dirty="0" smtClean="0"/>
              <a:t>başlar</a:t>
            </a:r>
          </a:p>
          <a:p>
            <a:r>
              <a:rPr lang="tr-TR" sz="9600" dirty="0" smtClean="0"/>
              <a:t>Sitoplazmada birbirini takip eden reaksiyonlar sonucunda </a:t>
            </a:r>
            <a:r>
              <a:rPr lang="tr-TR" sz="9600" dirty="0" err="1" smtClean="0"/>
              <a:t>arjininden</a:t>
            </a:r>
            <a:r>
              <a:rPr lang="tr-TR" sz="9600" dirty="0" smtClean="0"/>
              <a:t> </a:t>
            </a:r>
            <a:r>
              <a:rPr lang="tr-TR" sz="9600" dirty="0" err="1" smtClean="0"/>
              <a:t>ornitin</a:t>
            </a:r>
            <a:r>
              <a:rPr lang="tr-TR" sz="9600" dirty="0" smtClean="0"/>
              <a:t> oluşurken sentezlenir.</a:t>
            </a:r>
          </a:p>
          <a:p>
            <a:r>
              <a:rPr lang="tr-TR" sz="9600" dirty="0" smtClean="0"/>
              <a:t>Önemli enzimler, </a:t>
            </a:r>
            <a:r>
              <a:rPr lang="tr-TR" sz="9600" dirty="0" err="1" smtClean="0"/>
              <a:t>glutamat</a:t>
            </a:r>
            <a:r>
              <a:rPr lang="tr-TR" sz="9600" dirty="0" smtClean="0"/>
              <a:t> </a:t>
            </a:r>
            <a:r>
              <a:rPr lang="tr-TR" sz="9600" dirty="0" err="1" smtClean="0"/>
              <a:t>dehidrogenaz</a:t>
            </a:r>
            <a:r>
              <a:rPr lang="tr-TR" sz="9600" dirty="0" smtClean="0"/>
              <a:t>, </a:t>
            </a:r>
            <a:r>
              <a:rPr lang="tr-TR" sz="9600" dirty="0" err="1" smtClean="0"/>
              <a:t>karbamoil</a:t>
            </a:r>
            <a:r>
              <a:rPr lang="tr-TR" sz="9600" dirty="0" smtClean="0"/>
              <a:t> fosfat </a:t>
            </a:r>
            <a:r>
              <a:rPr lang="tr-TR" sz="9600" dirty="0" err="1" smtClean="0"/>
              <a:t>sentetaz</a:t>
            </a:r>
            <a:r>
              <a:rPr lang="tr-TR" sz="9600" dirty="0" smtClean="0"/>
              <a:t> I ve </a:t>
            </a:r>
            <a:r>
              <a:rPr lang="tr-TR" sz="9600" dirty="0" err="1" smtClean="0"/>
              <a:t>arginaz</a:t>
            </a:r>
            <a:r>
              <a:rPr lang="tr-TR" sz="9600" dirty="0" smtClean="0"/>
              <a:t>.</a:t>
            </a:r>
          </a:p>
          <a:p>
            <a:r>
              <a:rPr lang="tr-TR" sz="9600" dirty="0" smtClean="0"/>
              <a:t>Üre ve sitrik asit döngüleri ortak molekül içerirler</a:t>
            </a:r>
          </a:p>
          <a:p>
            <a:r>
              <a:rPr lang="tr-TR" sz="9600" dirty="0" err="1" smtClean="0"/>
              <a:t>Glukojenik</a:t>
            </a:r>
            <a:r>
              <a:rPr lang="tr-TR" sz="9600" dirty="0" smtClean="0"/>
              <a:t> ve </a:t>
            </a:r>
            <a:r>
              <a:rPr lang="tr-TR" sz="9600" dirty="0" err="1" smtClean="0"/>
              <a:t>ketojenik</a:t>
            </a:r>
            <a:r>
              <a:rPr lang="tr-TR" sz="9600" dirty="0" smtClean="0"/>
              <a:t> amino asitlere değinilecektir.</a:t>
            </a:r>
          </a:p>
          <a:p>
            <a:endParaRPr lang="tr-TR" sz="9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805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ttps://im0-tub-tr.yandex.net/i?id=c32c3b31af406ef78621ffd9857f4a6e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76875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4"/>
          <a:stretch/>
        </p:blipFill>
        <p:spPr bwMode="auto">
          <a:xfrm>
            <a:off x="1752600" y="278000"/>
            <a:ext cx="5638800" cy="51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072_17_05_Reac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4"/>
          <a:stretch/>
        </p:blipFill>
        <p:spPr bwMode="auto">
          <a:xfrm>
            <a:off x="829810" y="5766269"/>
            <a:ext cx="7479618" cy="86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152400"/>
            <a:ext cx="2971800" cy="167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506" y="390435"/>
            <a:ext cx="1676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Carbamoyl</a:t>
            </a:r>
            <a:r>
              <a:rPr lang="en-US" dirty="0" smtClean="0"/>
              <a:t> phosphate is reacted with ornithine</a:t>
            </a:r>
            <a:endParaRPr lang="en-US" dirty="0"/>
          </a:p>
        </p:txBody>
      </p:sp>
      <p:cxnSp>
        <p:nvCxnSpPr>
          <p:cNvPr id="6" name="Straight Connector 5"/>
          <p:cNvCxnSpPr>
            <a:stCxn id="3" idx="3"/>
            <a:endCxn id="2" idx="1"/>
          </p:cNvCxnSpPr>
          <p:nvPr/>
        </p:nvCxnSpPr>
        <p:spPr>
          <a:xfrm>
            <a:off x="1801906" y="990600"/>
            <a:ext cx="1792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06929" y="1869049"/>
            <a:ext cx="903271" cy="26707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440142"/>
            <a:ext cx="2365828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Second nitrogen comes from aspartate</a:t>
            </a:r>
            <a:endParaRPr lang="en-US" dirty="0"/>
          </a:p>
        </p:txBody>
      </p:sp>
      <p:cxnSp>
        <p:nvCxnSpPr>
          <p:cNvPr id="10" name="Straight Connector 9"/>
          <p:cNvCxnSpPr>
            <a:stCxn id="8" idx="2"/>
            <a:endCxn id="14" idx="0"/>
          </p:cNvCxnSpPr>
          <p:nvPr/>
        </p:nvCxnSpPr>
        <p:spPr>
          <a:xfrm flipH="1">
            <a:off x="6909545" y="1086473"/>
            <a:ext cx="216969" cy="4375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338045" y="1524000"/>
            <a:ext cx="1143000" cy="1752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705600" y="1676400"/>
            <a:ext cx="685800" cy="1524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428130" y="4589930"/>
            <a:ext cx="927845" cy="304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33882" y="4419164"/>
            <a:ext cx="2362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Aspartate is oxidized to </a:t>
            </a:r>
            <a:r>
              <a:rPr lang="en-US" dirty="0" err="1" smtClean="0"/>
              <a:t>fumarate</a:t>
            </a:r>
            <a:r>
              <a:rPr lang="en-US" dirty="0" smtClean="0"/>
              <a:t>, exits cycle</a:t>
            </a:r>
            <a:endParaRPr lang="en-US" dirty="0"/>
          </a:p>
        </p:txBody>
      </p:sp>
      <p:cxnSp>
        <p:nvCxnSpPr>
          <p:cNvPr id="23" name="Straight Connector 22"/>
          <p:cNvCxnSpPr>
            <a:stCxn id="20" idx="3"/>
            <a:endCxn id="21" idx="1"/>
          </p:cNvCxnSpPr>
          <p:nvPr/>
        </p:nvCxnSpPr>
        <p:spPr>
          <a:xfrm>
            <a:off x="6355975" y="4742330"/>
            <a:ext cx="27790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886200" y="3429000"/>
            <a:ext cx="1295400" cy="198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5506" y="4992905"/>
            <a:ext cx="27432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Arginine is an intermediate of the urea cycle</a:t>
            </a:r>
            <a:endParaRPr lang="en-US" dirty="0"/>
          </a:p>
        </p:txBody>
      </p:sp>
      <p:cxnSp>
        <p:nvCxnSpPr>
          <p:cNvPr id="28" name="Straight Connector 27"/>
          <p:cNvCxnSpPr>
            <a:stCxn id="26" idx="3"/>
            <a:endCxn id="25" idx="1"/>
          </p:cNvCxnSpPr>
          <p:nvPr/>
        </p:nvCxnSpPr>
        <p:spPr>
          <a:xfrm flipV="1">
            <a:off x="2868706" y="4419600"/>
            <a:ext cx="1017494" cy="8964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676400" y="3810000"/>
            <a:ext cx="1524000" cy="105783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674424" y="2640105"/>
            <a:ext cx="469232" cy="914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916" y="2215698"/>
            <a:ext cx="24384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Urea is generated, ornithine is regenerated</a:t>
            </a:r>
            <a:endParaRPr lang="en-US" dirty="0"/>
          </a:p>
        </p:txBody>
      </p:sp>
      <p:cxnSp>
        <p:nvCxnSpPr>
          <p:cNvPr id="17411" name="Straight Connector 17410"/>
          <p:cNvCxnSpPr>
            <a:stCxn id="31" idx="2"/>
            <a:endCxn id="29" idx="0"/>
          </p:cNvCxnSpPr>
          <p:nvPr/>
        </p:nvCxnSpPr>
        <p:spPr>
          <a:xfrm>
            <a:off x="1260116" y="2862029"/>
            <a:ext cx="1178284" cy="9479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4" name="Straight Connector 17413"/>
          <p:cNvCxnSpPr>
            <a:stCxn id="31" idx="2"/>
            <a:endCxn id="30" idx="1"/>
          </p:cNvCxnSpPr>
          <p:nvPr/>
        </p:nvCxnSpPr>
        <p:spPr>
          <a:xfrm>
            <a:off x="1260116" y="2862029"/>
            <a:ext cx="1414308" cy="23527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03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4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tr-TR" sz="3200" dirty="0" smtClean="0"/>
              <a:t>AMİNO ASİT METABOLİZMASININ GENEL HATLARI İLE İŞLENDİĞİ BU HAFTADA KONU İLE </a:t>
            </a:r>
            <a:r>
              <a:rPr lang="tr-TR" sz="3200" smtClean="0"/>
              <a:t>İLGİLİ REAKSİYONLAR YAZILARAK </a:t>
            </a:r>
            <a:r>
              <a:rPr lang="tr-TR" sz="3200" dirty="0" smtClean="0"/>
              <a:t>TARTIŞILACAKTIR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7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1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ONUNCU HAFTA  DERS </a:t>
            </a:r>
            <a:r>
              <a:rPr lang="tr-TR" dirty="0" smtClean="0"/>
              <a:t>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tr-TR" sz="4000" dirty="0" smtClean="0"/>
          </a:p>
          <a:p>
            <a:r>
              <a:rPr lang="tr-TR" sz="4000" dirty="0"/>
              <a:t>Üre sentezi, </a:t>
            </a:r>
          </a:p>
          <a:p>
            <a:endParaRPr lang="tr-TR" sz="4000" dirty="0" smtClean="0"/>
          </a:p>
          <a:p>
            <a:r>
              <a:rPr lang="tr-TR" sz="4000" dirty="0" err="1" smtClean="0"/>
              <a:t>Argininosüksinat</a:t>
            </a:r>
            <a:r>
              <a:rPr lang="tr-TR" sz="4000" dirty="0" smtClean="0"/>
              <a:t> döngüsü,</a:t>
            </a:r>
          </a:p>
          <a:p>
            <a:endParaRPr lang="tr-TR" sz="4000" dirty="0" smtClean="0"/>
          </a:p>
          <a:p>
            <a:r>
              <a:rPr lang="tr-TR" sz="4000" dirty="0" err="1" smtClean="0"/>
              <a:t>Transaminasyon</a:t>
            </a:r>
            <a:r>
              <a:rPr lang="tr-TR" sz="4000" dirty="0" smtClean="0"/>
              <a:t> reaksiyonları</a:t>
            </a:r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Biochemistry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</a:t>
            </a:r>
            <a:r>
              <a:rPr lang="tr-TR" dirty="0" smtClean="0"/>
              <a:t>-</a:t>
            </a:r>
            <a:r>
              <a:rPr lang="tr-TR" dirty="0" err="1" smtClean="0"/>
              <a:t>Hill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3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endParaRPr lang="tr-TR" sz="4000" dirty="0" smtClean="0"/>
          </a:p>
          <a:p>
            <a:endParaRPr lang="tr-TR" sz="4000" dirty="0"/>
          </a:p>
          <a:p>
            <a:endParaRPr lang="tr-TR" sz="4000" dirty="0" smtClean="0"/>
          </a:p>
          <a:p>
            <a:r>
              <a:rPr lang="tr-TR" sz="4000" dirty="0" err="1" smtClean="0"/>
              <a:t>Deaminasyon</a:t>
            </a:r>
            <a:r>
              <a:rPr lang="tr-TR" sz="4000" dirty="0" smtClean="0"/>
              <a:t> </a:t>
            </a:r>
            <a:r>
              <a:rPr lang="tr-TR" sz="4000" dirty="0"/>
              <a:t>reaksiyonları, </a:t>
            </a:r>
          </a:p>
          <a:p>
            <a:r>
              <a:rPr lang="tr-TR" sz="4000" dirty="0" smtClean="0"/>
              <a:t>enzimleri</a:t>
            </a:r>
            <a:r>
              <a:rPr lang="tr-TR" sz="4000" dirty="0" smtClean="0"/>
              <a:t>,</a:t>
            </a:r>
          </a:p>
          <a:p>
            <a:r>
              <a:rPr lang="tr-TR" sz="4000" dirty="0" smtClean="0"/>
              <a:t>Biyolojik önemi, </a:t>
            </a:r>
          </a:p>
          <a:p>
            <a:r>
              <a:rPr lang="tr-TR" sz="4000" dirty="0" err="1" smtClean="0"/>
              <a:t>Glukoz</a:t>
            </a:r>
            <a:r>
              <a:rPr lang="tr-TR" sz="4000" dirty="0" smtClean="0"/>
              <a:t> </a:t>
            </a:r>
            <a:r>
              <a:rPr lang="tr-TR" sz="4000" dirty="0" err="1" smtClean="0"/>
              <a:t>alanin</a:t>
            </a:r>
            <a:r>
              <a:rPr lang="tr-TR" sz="4000" dirty="0" smtClean="0"/>
              <a:t> </a:t>
            </a:r>
            <a:r>
              <a:rPr lang="tr-TR" sz="4000" dirty="0" err="1" smtClean="0"/>
              <a:t>döngüsü,glukojenik</a:t>
            </a:r>
            <a:r>
              <a:rPr lang="tr-TR" sz="4000" dirty="0" smtClean="0"/>
              <a:t> </a:t>
            </a:r>
            <a:r>
              <a:rPr lang="tr-TR" sz="4000" dirty="0"/>
              <a:t>ve </a:t>
            </a:r>
            <a:r>
              <a:rPr lang="tr-TR" sz="4000" dirty="0" err="1"/>
              <a:t>ketojenik</a:t>
            </a:r>
            <a:r>
              <a:rPr lang="tr-TR" sz="4000" dirty="0"/>
              <a:t> amino </a:t>
            </a:r>
            <a:r>
              <a:rPr lang="tr-TR" sz="4000" dirty="0" smtClean="0"/>
              <a:t>asitler bu haftanın konusunu oluşturmaktadır.</a:t>
            </a:r>
            <a:endParaRPr lang="tr-TR" sz="4000" dirty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amination and Deamination of amino acids - Medical Bio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71525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65448" y="5733256"/>
            <a:ext cx="7745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https://www.google.com/url?sa=i&amp;url=https%3A%2F%2Fwww.geneticsfacts.com%2Fmetabolism-of-amino-acids%2F&amp;psig=AOvVaw3sOsWXFnGTD_j3kBCho79M&amp;ust=1589322090206000&amp;source=images&amp;cd=vfe&amp;ved=0CAIQjRxqFwoTCJj3_K_srOkCFQAAAAAdAAAAABAT</a:t>
            </a:r>
          </a:p>
        </p:txBody>
      </p:sp>
    </p:spTree>
    <p:extLst>
      <p:ext uri="{BB962C8B-B14F-4D97-AF65-F5344CB8AC3E}">
        <p14:creationId xmlns:p14="http://schemas.microsoft.com/office/powerpoint/2010/main" val="209871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endParaRPr lang="tr-TR" sz="4000" dirty="0" smtClean="0"/>
          </a:p>
          <a:p>
            <a:endParaRPr lang="tr-TR" sz="4000" dirty="0"/>
          </a:p>
          <a:p>
            <a:r>
              <a:rPr lang="tr-TR" sz="4000" dirty="0"/>
              <a:t>Karaciğerde </a:t>
            </a:r>
            <a:r>
              <a:rPr lang="tr-TR" sz="4000" dirty="0" err="1"/>
              <a:t>glutamat</a:t>
            </a:r>
            <a:r>
              <a:rPr lang="tr-TR" sz="4000" dirty="0"/>
              <a:t> </a:t>
            </a:r>
            <a:r>
              <a:rPr lang="tr-TR" sz="4000" dirty="0" err="1"/>
              <a:t>sitozolden</a:t>
            </a:r>
            <a:r>
              <a:rPr lang="tr-TR" sz="4000" dirty="0"/>
              <a:t> </a:t>
            </a:r>
            <a:endParaRPr lang="tr-TR" sz="4000" dirty="0" smtClean="0"/>
          </a:p>
          <a:p>
            <a:r>
              <a:rPr lang="tr-TR" sz="4000" dirty="0" smtClean="0"/>
              <a:t>mitokondriye </a:t>
            </a:r>
            <a:r>
              <a:rPr lang="tr-TR" sz="4000" dirty="0" smtClean="0"/>
              <a:t>geçerek </a:t>
            </a:r>
            <a:r>
              <a:rPr lang="tr-TR" sz="4000" dirty="0" err="1" smtClean="0"/>
              <a:t>oksidatif</a:t>
            </a:r>
            <a:r>
              <a:rPr lang="tr-TR" sz="4000" dirty="0" smtClean="0"/>
              <a:t> </a:t>
            </a:r>
            <a:r>
              <a:rPr lang="tr-TR" sz="4000" dirty="0" err="1" smtClean="0"/>
              <a:t>deaminasyon</a:t>
            </a:r>
            <a:r>
              <a:rPr lang="tr-TR" sz="4000" dirty="0" smtClean="0"/>
              <a:t> tepkimesine girer. </a:t>
            </a:r>
            <a:r>
              <a:rPr lang="tr-TR" sz="4000" dirty="0" err="1" smtClean="0"/>
              <a:t>Glutamat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 ve </a:t>
            </a:r>
            <a:r>
              <a:rPr lang="tr-TR" sz="4000" dirty="0" err="1" smtClean="0"/>
              <a:t>aminotransferaz</a:t>
            </a:r>
            <a:r>
              <a:rPr lang="tr-TR" sz="4000" dirty="0" smtClean="0"/>
              <a:t> enzimlerinin etkilerine </a:t>
            </a:r>
            <a:r>
              <a:rPr lang="tr-TR" sz="4000" dirty="0" err="1" smtClean="0"/>
              <a:t>transdeaminasyon</a:t>
            </a:r>
            <a:r>
              <a:rPr lang="tr-TR" sz="4000" dirty="0" smtClean="0"/>
              <a:t> adı verilir. </a:t>
            </a:r>
          </a:p>
          <a:p>
            <a:r>
              <a:rPr lang="tr-TR" sz="4000" dirty="0" smtClean="0"/>
              <a:t>Hayvansal dokularda amonyağın </a:t>
            </a:r>
            <a:r>
              <a:rPr lang="tr-TR" sz="4000" dirty="0" err="1" smtClean="0"/>
              <a:t>toksik</a:t>
            </a:r>
            <a:r>
              <a:rPr lang="tr-TR" sz="4000" dirty="0" smtClean="0"/>
              <a:t> etkisi bulunmaktadır</a:t>
            </a:r>
            <a:endParaRPr lang="tr-TR" sz="4000" dirty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45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samination &amp; dea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928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51101" y="558924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https://www.google.com/url?sa=i&amp;url=https%3A%2F%2Fwww.slideshare.net%2Frohinisane%2Ftransamination-deamination-69296197&amp;psig=AOvVaw3sOsWXFnGTD_j3kBCho79M&amp;ust=1589322090206000&amp;source=images&amp;cd=vfe&amp;ved=0CAIQjRxqFwoTCJj3_K_srOkCFQAAAAAdAAAAABAY</a:t>
            </a:r>
          </a:p>
        </p:txBody>
      </p:sp>
    </p:spTree>
    <p:extLst>
      <p:ext uri="{BB962C8B-B14F-4D97-AF65-F5344CB8AC3E}">
        <p14:creationId xmlns:p14="http://schemas.microsoft.com/office/powerpoint/2010/main" val="287476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ochemistry Glossary: Transamination &amp; Oxidative Deamin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4" y="260648"/>
            <a:ext cx="823284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589240"/>
            <a:ext cx="8232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drawittoknowit.com%2Fcourse%2Fbiochemistry%2Fglossary%2Fbiochemical-pathway%2Ftransamination-oxidative-deamination&amp;psig=AOvVaw3sOsWXFnGTD_j3kBCho79M&amp;ust=1589322090206000&amp;source=images&amp;cd=vfe&amp;ved=0CAIQjRxqFwoTCJj3_K_srOkCFQAAAAAdAAAAABAj</a:t>
            </a:r>
          </a:p>
        </p:txBody>
      </p:sp>
    </p:spTree>
    <p:extLst>
      <p:ext uri="{BB962C8B-B14F-4D97-AF65-F5344CB8AC3E}">
        <p14:creationId xmlns:p14="http://schemas.microsoft.com/office/powerpoint/2010/main" val="417762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endParaRPr lang="tr-TR" sz="4000" dirty="0"/>
          </a:p>
          <a:p>
            <a:endParaRPr lang="tr-TR" sz="4000" dirty="0" smtClean="0"/>
          </a:p>
          <a:p>
            <a:r>
              <a:rPr lang="tr-TR" sz="4000" dirty="0"/>
              <a:t>Bu nedenle karaciğer ve böbreklere </a:t>
            </a:r>
            <a:endParaRPr lang="tr-TR" sz="4000" dirty="0" smtClean="0"/>
          </a:p>
          <a:p>
            <a:r>
              <a:rPr lang="tr-TR" sz="4000" dirty="0" smtClean="0"/>
              <a:t>taşınmadan </a:t>
            </a:r>
            <a:r>
              <a:rPr lang="tr-TR" sz="4000" dirty="0" smtClean="0"/>
              <a:t>önce amonyak </a:t>
            </a:r>
            <a:r>
              <a:rPr lang="tr-TR" sz="4000" dirty="0" err="1" smtClean="0"/>
              <a:t>toksik</a:t>
            </a:r>
            <a:r>
              <a:rPr lang="tr-TR" sz="4000" dirty="0" smtClean="0"/>
              <a:t> olmayan bileşiğe dönüştürülür.</a:t>
            </a:r>
          </a:p>
          <a:p>
            <a:r>
              <a:rPr lang="tr-TR" sz="4000" dirty="0" err="1" smtClean="0"/>
              <a:t>Glutamin</a:t>
            </a:r>
            <a:r>
              <a:rPr lang="tr-TR" sz="4000" dirty="0" smtClean="0"/>
              <a:t> </a:t>
            </a:r>
            <a:r>
              <a:rPr lang="tr-TR" sz="4000" dirty="0" err="1" smtClean="0"/>
              <a:t>sentetaz</a:t>
            </a:r>
            <a:r>
              <a:rPr lang="tr-TR" sz="4000" dirty="0" smtClean="0"/>
              <a:t> ile oluşan serbest amonyak ve </a:t>
            </a:r>
            <a:r>
              <a:rPr lang="tr-TR" sz="4000" dirty="0" err="1" smtClean="0"/>
              <a:t>glutamat</a:t>
            </a:r>
            <a:r>
              <a:rPr lang="tr-TR" sz="4000" dirty="0" smtClean="0"/>
              <a:t> enerji gerektiren bir reaksiyon ile </a:t>
            </a:r>
            <a:r>
              <a:rPr lang="tr-TR" sz="4000" dirty="0" err="1" smtClean="0"/>
              <a:t>glutamine</a:t>
            </a:r>
            <a:r>
              <a:rPr lang="tr-TR" sz="4000" dirty="0" smtClean="0"/>
              <a:t> dönüştürülür.</a:t>
            </a:r>
            <a:endParaRPr lang="tr-TR" sz="4000" dirty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825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endParaRPr lang="tr-TR" sz="4000" dirty="0"/>
          </a:p>
          <a:p>
            <a:endParaRPr lang="tr-TR" sz="4000" dirty="0" smtClean="0"/>
          </a:p>
          <a:p>
            <a:r>
              <a:rPr lang="tr-TR" sz="4000" dirty="0" err="1"/>
              <a:t>Glutamin</a:t>
            </a:r>
            <a:r>
              <a:rPr lang="tr-TR" sz="4000" dirty="0"/>
              <a:t> miktarı fazla olduğunda kan </a:t>
            </a:r>
          </a:p>
          <a:p>
            <a:r>
              <a:rPr lang="tr-TR" sz="4000" dirty="0" smtClean="0"/>
              <a:t>yolu ile karaciğer, böbrek ve ince bağırsağa </a:t>
            </a:r>
            <a:r>
              <a:rPr lang="tr-TR" sz="4000" dirty="0" smtClean="0"/>
              <a:t>taşınır. Burada </a:t>
            </a:r>
            <a:r>
              <a:rPr lang="tr-TR" sz="4000" dirty="0" err="1" smtClean="0"/>
              <a:t>glutaminaz</a:t>
            </a:r>
            <a:r>
              <a:rPr lang="tr-TR" sz="4000" dirty="0" smtClean="0"/>
              <a:t> enzimi ile oluşan amonyum iyonları mitokondriye salınır. Karaciğerde bu kaynaklardan gelen amonyum iyonları üre sentezinde kullanılır.</a:t>
            </a:r>
            <a:endParaRPr lang="tr-TR" sz="4000" dirty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1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642</TotalTime>
  <Words>477</Words>
  <Application>Microsoft Office PowerPoint</Application>
  <PresentationFormat>Ekran Gösterisi (4:3)</PresentationFormat>
  <Paragraphs>107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Microsoft YaHei</vt:lpstr>
      <vt:lpstr>Arial</vt:lpstr>
      <vt:lpstr>Arial Tur</vt:lpstr>
      <vt:lpstr>Impact</vt:lpstr>
      <vt:lpstr>Ana Olay</vt:lpstr>
      <vt:lpstr>B-310 BİYOKİMYA II DERSİ </vt:lpstr>
      <vt:lpstr> ONUNCU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54</cp:revision>
  <dcterms:created xsi:type="dcterms:W3CDTF">2007-03-31T19:43:26Z</dcterms:created>
  <dcterms:modified xsi:type="dcterms:W3CDTF">2020-05-11T22:32:41Z</dcterms:modified>
</cp:coreProperties>
</file>