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08A-5293-45D9-9C82-EAC154056121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D602-74EA-4C74-9B83-887DDF13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598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08A-5293-45D9-9C82-EAC154056121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D602-74EA-4C74-9B83-887DDF13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021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08A-5293-45D9-9C82-EAC154056121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D602-74EA-4C74-9B83-887DDF13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4612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08A-5293-45D9-9C82-EAC154056121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D602-74EA-4C74-9B83-887DDF13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808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08A-5293-45D9-9C82-EAC154056121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D602-74EA-4C74-9B83-887DDF13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361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08A-5293-45D9-9C82-EAC154056121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D602-74EA-4C74-9B83-887DDF13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7889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08A-5293-45D9-9C82-EAC154056121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D602-74EA-4C74-9B83-887DDF13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905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08A-5293-45D9-9C82-EAC154056121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D602-74EA-4C74-9B83-887DDF13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899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08A-5293-45D9-9C82-EAC154056121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D602-74EA-4C74-9B83-887DDF13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6631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08A-5293-45D9-9C82-EAC154056121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D602-74EA-4C74-9B83-887DDF13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889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08A-5293-45D9-9C82-EAC154056121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D602-74EA-4C74-9B83-887DDF13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002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2D08A-5293-45D9-9C82-EAC154056121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D602-74EA-4C74-9B83-887DDF13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2527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Düşünceler Tarihi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11. Hafta: Meşruti Monarşi Düşüncesi, John Locke</a:t>
            </a:r>
          </a:p>
          <a:p>
            <a:r>
              <a:rPr lang="tr-TR" altLang="tr-TR" dirty="0" smtClean="0"/>
              <a:t>Kaynak: Şenel, A. (1997) Siyasal Düşünceler Tarihi, Ankara: Bilim ve Sanat Yayınları</a:t>
            </a:r>
            <a:r>
              <a:rPr lang="tr-TR" altLang="tr-TR" sz="3600" dirty="0" smtClean="0"/>
              <a:t/>
            </a:r>
            <a:br>
              <a:rPr lang="tr-TR" altLang="tr-TR" sz="3600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5797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idx="1"/>
          </p:nvPr>
        </p:nvSpPr>
        <p:spPr>
          <a:xfrm>
            <a:off x="1001485" y="533400"/>
            <a:ext cx="10232571" cy="5998029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400" b="1" dirty="0"/>
              <a:t>Neden var kuvvetler ayrılığı?</a:t>
            </a:r>
            <a:r>
              <a:rPr lang="tr-TR" altLang="tr-TR" sz="2400" dirty="0"/>
              <a:t> </a:t>
            </a:r>
            <a:endParaRPr lang="tr-TR" altLang="tr-TR" sz="24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1. </a:t>
            </a:r>
            <a:r>
              <a:rPr lang="tr-TR" altLang="tr-TR" sz="2400" dirty="0" smtClean="0"/>
              <a:t>ürütme </a:t>
            </a:r>
            <a:r>
              <a:rPr lang="tr-TR" altLang="tr-TR" sz="2400" dirty="0"/>
              <a:t>devamlı olmalı oysa yasama ara ara toplanıp işlevini yerine getiriyor. Farklı ellerde olması bu anlamdadır.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 2. A</a:t>
            </a:r>
            <a:r>
              <a:rPr lang="tr-TR" altLang="tr-TR" sz="2400" dirty="0" smtClean="0"/>
              <a:t>sıl </a:t>
            </a:r>
            <a:r>
              <a:rPr lang="tr-TR" altLang="tr-TR" sz="2400" dirty="0"/>
              <a:t>neden, yürütmenin mutlak monarşiye dönüşümünü engellemektir. 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i="1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i="1" u="sng" dirty="0"/>
              <a:t>Uyarı: Yasama yürütmeyi, yürütme yasamayı kapsarsa hak ve özgürlükler çiğnenebilir:  Yasayı hem yapıp hem uygularsa iktidar kendini bağımlı hissetmez sınırları aşar. D</a:t>
            </a:r>
            <a:r>
              <a:rPr lang="tr-TR" altLang="tr-TR" sz="2400" i="1" u="sng" dirty="0" smtClean="0"/>
              <a:t>enetim mekanizması /frenleme </a:t>
            </a:r>
            <a:r>
              <a:rPr lang="tr-TR" altLang="tr-TR" sz="2400" i="1" u="sng" dirty="0"/>
              <a:t>var kuvvetler ayrılığında.</a:t>
            </a:r>
            <a:r>
              <a:rPr lang="tr-TR" altLang="tr-TR" sz="2400" i="1" dirty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smtClean="0"/>
              <a:t>İki </a:t>
            </a:r>
            <a:r>
              <a:rPr lang="tr-TR" altLang="tr-TR" sz="2400" dirty="0"/>
              <a:t>güç eşit değildir:  Yasama &gt; yürütme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smtClean="0"/>
              <a:t>Yasama </a:t>
            </a:r>
            <a:r>
              <a:rPr lang="tr-TR" altLang="tr-TR" sz="2400" dirty="0"/>
              <a:t>gücü=siyasal toplumun ruhudur. Kralı bağlar yasama. Ama bu güç kralı yerinden edemez. </a:t>
            </a:r>
            <a:endParaRPr lang="tr-TR" altLang="tr-TR" sz="24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 smtClean="0"/>
              <a:t>Kalıtımla </a:t>
            </a:r>
            <a:r>
              <a:rPr lang="tr-TR" altLang="tr-TR" sz="2400" dirty="0"/>
              <a:t>kral baştadır, yasamanın çalışmadığı dönemlerde yürütmeye ilişkin kararlar alabilir “</a:t>
            </a:r>
            <a:r>
              <a:rPr lang="tr-TR" altLang="tr-TR" sz="2400" b="1" dirty="0"/>
              <a:t>kralın ayrıcalıklı hakkı”</a:t>
            </a:r>
            <a:r>
              <a:rPr lang="tr-TR" altLang="tr-TR" sz="2400" dirty="0"/>
              <a:t> vardır.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>
                <a:solidFill>
                  <a:srgbClr val="0000CC"/>
                </a:solidFill>
              </a:rPr>
              <a:t>Devletin kurulma amacına aykırı olamaz devlet.</a:t>
            </a:r>
          </a:p>
        </p:txBody>
      </p:sp>
    </p:spTree>
    <p:extLst>
      <p:ext uri="{BB962C8B-B14F-4D97-AF65-F5344CB8AC3E}">
        <p14:creationId xmlns:p14="http://schemas.microsoft.com/office/powerpoint/2010/main" val="382714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idx="1"/>
          </p:nvPr>
        </p:nvSpPr>
        <p:spPr>
          <a:xfrm>
            <a:off x="667657" y="533400"/>
            <a:ext cx="10987314" cy="6324600"/>
          </a:xfrm>
        </p:spPr>
        <p:txBody>
          <a:bodyPr/>
          <a:lstStyle/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 smtClean="0"/>
              <a:t>Yönetim </a:t>
            </a:r>
            <a:r>
              <a:rPr lang="tr-TR" altLang="tr-TR" dirty="0"/>
              <a:t>tiranlığa doğru dönüşürse “direnme hakkı” vardır. </a:t>
            </a:r>
            <a:r>
              <a:rPr lang="tr-TR" altLang="tr-TR" b="1" dirty="0" smtClean="0"/>
              <a:t>Hangi durumda tiran olunur?</a:t>
            </a:r>
            <a:r>
              <a:rPr lang="tr-TR" altLang="tr-TR" dirty="0" smtClean="0"/>
              <a:t> </a:t>
            </a:r>
            <a:endParaRPr lang="tr-TR" altLang="tr-TR" dirty="0" smtClean="0"/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 smtClean="0"/>
              <a:t>Doğal </a:t>
            </a:r>
            <a:r>
              <a:rPr lang="tr-TR" altLang="tr-TR" dirty="0"/>
              <a:t>hakları çiğnerse,</a:t>
            </a:r>
          </a:p>
          <a:p>
            <a:pPr eaLnBrk="1" hangingPunct="1"/>
            <a:r>
              <a:rPr lang="tr-TR" altLang="tr-TR" dirty="0"/>
              <a:t>Kamusal iyiliği, ortak yararı gözetmezse,</a:t>
            </a:r>
          </a:p>
          <a:p>
            <a:pPr eaLnBrk="1" hangingPunct="1"/>
            <a:r>
              <a:rPr lang="tr-TR" altLang="tr-TR" dirty="0"/>
              <a:t>Parlamentoyu ortadan kaldırırsa,</a:t>
            </a:r>
          </a:p>
          <a:p>
            <a:pPr eaLnBrk="1" hangingPunct="1"/>
            <a:r>
              <a:rPr lang="tr-TR" altLang="tr-TR" dirty="0"/>
              <a:t>Parlamentonun yaptığı pozitif yasaları hiçe sayarsa,</a:t>
            </a:r>
          </a:p>
          <a:p>
            <a:pPr eaLnBrk="1" hangingPunct="1"/>
            <a:r>
              <a:rPr lang="tr-TR" altLang="tr-TR" dirty="0"/>
              <a:t>İktidarını kişisel isteklerine tutkularına alet edip keyfi kullanırsa,</a:t>
            </a:r>
          </a:p>
          <a:p>
            <a:pPr eaLnBrk="1" hangingPunct="1"/>
            <a:r>
              <a:rPr lang="tr-TR" altLang="tr-TR" dirty="0"/>
              <a:t>Görevini ihmal etmesi ya da yerine getirmemesi yüzünden yasaların uygulanamaması durumunda  </a:t>
            </a:r>
          </a:p>
          <a:p>
            <a:pPr eaLnBrk="1" hangingPunct="1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86786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idx="1"/>
          </p:nvPr>
        </p:nvSpPr>
        <p:spPr>
          <a:xfrm>
            <a:off x="1146629" y="685800"/>
            <a:ext cx="102616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000" dirty="0"/>
              <a:t>Ya kral halkın kararının haksız olduğunu düşünüp yargısını kabul etmezse</a:t>
            </a:r>
            <a:r>
              <a:rPr lang="tr-TR" altLang="tr-TR" sz="2000" dirty="0" smtClean="0"/>
              <a:t>?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smtClean="0"/>
              <a:t>Yeryüzünde </a:t>
            </a:r>
            <a:r>
              <a:rPr lang="tr-TR" altLang="tr-TR" sz="2000" dirty="0"/>
              <a:t>halkın ve kralın üstünde bir merci yoktur. Başvurulacak tek yer Tanrı’dır. Tanrının hükmü iç savaşla çözülür.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000" dirty="0"/>
              <a:t> </a:t>
            </a:r>
            <a:endParaRPr lang="tr-TR" altLang="tr-TR" sz="2000" i="1" dirty="0"/>
          </a:p>
          <a:p>
            <a:pPr eaLnBrk="1" hangingPunct="1">
              <a:lnSpc>
                <a:spcPct val="80000"/>
              </a:lnSpc>
            </a:pPr>
            <a:r>
              <a:rPr lang="tr-TR" altLang="tr-TR" sz="2000" i="1" dirty="0"/>
              <a:t>Locke’un </a:t>
            </a:r>
            <a:r>
              <a:rPr lang="tr-TR" altLang="tr-TR" sz="2000" i="1" dirty="0" smtClean="0"/>
              <a:t>kuramı </a:t>
            </a:r>
            <a:r>
              <a:rPr lang="tr-TR" altLang="tr-TR" sz="2000" b="1" i="1" dirty="0"/>
              <a:t>Hobbes’un tersine</a:t>
            </a:r>
            <a:r>
              <a:rPr lang="tr-TR" altLang="tr-TR" sz="2000" i="1" dirty="0"/>
              <a:t>: </a:t>
            </a:r>
            <a:endParaRPr lang="tr-TR" altLang="tr-TR" sz="2000" i="1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000" i="1" dirty="0" smtClean="0"/>
              <a:t>Savaş </a:t>
            </a:r>
            <a:r>
              <a:rPr lang="tr-TR" altLang="tr-TR" sz="2000" i="1" dirty="0"/>
              <a:t>durumuna devletin kurulmasıyla son verildiğini ama devletin varlığının savaş olasılığını bitirmediğini belirtir. Hatta her an devlet durumundan savaş durumuna geçilebilir, diyor.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b="1" dirty="0" smtClean="0"/>
              <a:t>Liberal </a:t>
            </a:r>
            <a:r>
              <a:rPr lang="tr-TR" altLang="tr-TR" sz="2000" b="1" dirty="0"/>
              <a:t>modern devlet: </a:t>
            </a:r>
            <a:r>
              <a:rPr lang="tr-TR" altLang="tr-TR" sz="2000" dirty="0"/>
              <a:t>toplum ve devlete karşı </a:t>
            </a:r>
            <a:r>
              <a:rPr lang="tr-TR" altLang="tr-TR" b="1" dirty="0"/>
              <a:t>birey</a:t>
            </a:r>
            <a:r>
              <a:rPr lang="tr-TR" altLang="tr-TR" sz="2000" dirty="0"/>
              <a:t>in önceliğinden söz etmektedir. Siyasal liberalizmin temelini atar bu düşüncesi. Hoşgörü Üzerine Bir Mektup ile </a:t>
            </a:r>
            <a:r>
              <a:rPr lang="tr-TR" altLang="tr-TR" b="1" dirty="0"/>
              <a:t>ifade özgürlüğünün</a:t>
            </a:r>
            <a:r>
              <a:rPr lang="tr-TR" altLang="tr-TR" sz="2000" dirty="0"/>
              <a:t> önemini vurgular. </a:t>
            </a:r>
            <a:endParaRPr lang="tr-TR" altLang="tr-TR" sz="20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smtClean="0"/>
              <a:t>Dinsel </a:t>
            </a:r>
            <a:r>
              <a:rPr lang="tr-TR" altLang="tr-TR" sz="2000" dirty="0"/>
              <a:t>düşünceler de özgürce dile getirilebilmelidir. Devlet, dinlere özgürlük tanımalı, hoşgörülü olmalıdır.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/>
              <a:t>Din ile devlet işlerini birbirinden ayrıldığı bir düzeni savunur, Locke. Dinsizlere de hoşgörülü olmalıdır diyor devlet.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i="1" dirty="0"/>
              <a:t>Hobbes: İnsanların eylemleri görüşleri arasından çıkar. Dolayısı ile iç savaş için tehdit oluşturuyorsa bu düşünceler sansürlenebilir.)</a:t>
            </a:r>
            <a:endParaRPr lang="tr-TR" altLang="tr-TR" sz="2000" dirty="0"/>
          </a:p>
        </p:txBody>
      </p:sp>
    </p:spTree>
    <p:extLst>
      <p:ext uri="{BB962C8B-B14F-4D97-AF65-F5344CB8AC3E}">
        <p14:creationId xmlns:p14="http://schemas.microsoft.com/office/powerpoint/2010/main" val="144752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idx="1"/>
          </p:nvPr>
        </p:nvSpPr>
        <p:spPr>
          <a:xfrm>
            <a:off x="899886" y="685800"/>
            <a:ext cx="10203543" cy="5867400"/>
          </a:xfrm>
        </p:spPr>
        <p:txBody>
          <a:bodyPr>
            <a:normAutofit lnSpcReduction="10000"/>
          </a:bodyPr>
          <a:lstStyle/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Locke’un </a:t>
            </a:r>
            <a:r>
              <a:rPr lang="tr-TR" altLang="tr-TR" dirty="0"/>
              <a:t>devleti tümüyle demokratik değildir:  Devlet mülk sahiplerinin devletidir, </a:t>
            </a:r>
            <a:r>
              <a:rPr lang="tr-TR" altLang="tr-TR" b="1" dirty="0"/>
              <a:t>burjuvazi</a:t>
            </a:r>
            <a:r>
              <a:rPr lang="tr-TR" altLang="tr-TR" dirty="0"/>
              <a:t>nindir. Yoksullar ve mülksüzler (emekçiler) yurttaş yapılmamıştır burada</a:t>
            </a:r>
            <a:r>
              <a:rPr lang="tr-TR" altLang="tr-TR" dirty="0" smtClean="0"/>
              <a:t>.</a:t>
            </a:r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/>
              <a:t> 19.yy siyasal reformlarına kadar görüşleri İngiltere’de uygulanacaktır. </a:t>
            </a:r>
            <a:endParaRPr lang="tr-TR" altLang="tr-TR" dirty="0" smtClean="0"/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/>
              <a:t>“</a:t>
            </a:r>
            <a:r>
              <a:rPr lang="tr-TR" altLang="tr-TR" i="1" dirty="0"/>
              <a:t>Siyasal iktidardan hesap sorma hakkı”</a:t>
            </a:r>
            <a:r>
              <a:rPr lang="tr-TR" altLang="tr-TR" dirty="0"/>
              <a:t> düşüncesi ile Locke pek çoklarını etkiliyor hatta Amerikan Bağımsızlık Hareketinin gerekçesi oluyor. Bazılarına göre “aydınlanma Locke ile başlamıştır</a:t>
            </a:r>
            <a:r>
              <a:rPr lang="tr-TR" altLang="tr-TR" dirty="0" smtClean="0"/>
              <a:t>.”</a:t>
            </a:r>
          </a:p>
          <a:p>
            <a:pPr eaLnBrk="1" hangingPunct="1"/>
            <a:endParaRPr lang="tr-TR" altLang="tr-TR" b="1" dirty="0"/>
          </a:p>
          <a:p>
            <a:pPr eaLnBrk="1" hangingPunct="1"/>
            <a:r>
              <a:rPr lang="tr-TR" altLang="tr-TR" b="1" dirty="0"/>
              <a:t>Çelişkileri: </a:t>
            </a:r>
            <a:r>
              <a:rPr lang="tr-TR" altLang="tr-TR" dirty="0"/>
              <a:t>1. hem akılları eşit hem de bunu kullanmada eşitsizlik var. 2.doğa durumu hem barış hem savaş durumu.</a:t>
            </a:r>
          </a:p>
        </p:txBody>
      </p:sp>
    </p:spTree>
    <p:extLst>
      <p:ext uri="{BB962C8B-B14F-4D97-AF65-F5344CB8AC3E}">
        <p14:creationId xmlns:p14="http://schemas.microsoft.com/office/powerpoint/2010/main" val="380296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914400"/>
          </a:xfrm>
        </p:spPr>
        <p:txBody>
          <a:bodyPr/>
          <a:lstStyle/>
          <a:p>
            <a:pPr eaLnBrk="1" hangingPunct="1"/>
            <a:r>
              <a:rPr lang="tr-TR" altLang="tr-TR" b="1" smtClean="0"/>
              <a:t>JOHN LOCKE 1632-1704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1981200" y="1371600"/>
            <a:ext cx="42672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Siyasal liberalizm/liberal bireyciliğin babası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Eserler: Yönetim (Hükümet) Üzerine İki İnceleme, </a:t>
            </a:r>
            <a:r>
              <a:rPr lang="tr-TR" altLang="tr-TR" sz="2400" b="1" dirty="0"/>
              <a:t>Hoşgörü</a:t>
            </a:r>
            <a:r>
              <a:rPr lang="tr-TR" altLang="tr-TR" sz="2400" dirty="0"/>
              <a:t> Üzerine Bir Mektup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Dönem</a:t>
            </a:r>
            <a:r>
              <a:rPr lang="tr-TR" altLang="tr-TR" sz="2400" dirty="0">
                <a:sym typeface="Wingdings" panose="05000000000000000000" pitchFamily="2" charset="2"/>
              </a:rPr>
              <a:t></a:t>
            </a:r>
            <a:r>
              <a:rPr lang="tr-TR" altLang="tr-TR" sz="2400" dirty="0"/>
              <a:t> mutlak monarşi’den meşruti (anayasal) monarşiye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Mülkiyet hakkı tanınmalı ve mutlak iktidar </a:t>
            </a:r>
            <a:r>
              <a:rPr lang="tr-TR" altLang="tr-TR" sz="2400" dirty="0" smtClean="0"/>
              <a:t>sınırlandırılmalı.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b="1" dirty="0" smtClean="0"/>
              <a:t>Çalışma </a:t>
            </a:r>
            <a:r>
              <a:rPr lang="tr-TR" altLang="tr-TR" sz="2400" b="1" dirty="0"/>
              <a:t>mülkiyet hakkını doğurur</a:t>
            </a:r>
            <a:r>
              <a:rPr lang="tr-TR" altLang="tr-TR" sz="2400" dirty="0"/>
              <a:t> fikri yerleşiyor. </a:t>
            </a:r>
            <a:endParaRPr lang="tr-TR" altLang="tr-TR" sz="24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 smtClean="0"/>
              <a:t>Mülkiyetin dokunulmazlığı </a:t>
            </a:r>
            <a:endParaRPr lang="tr-TR" altLang="tr-TR" sz="2400" dirty="0"/>
          </a:p>
        </p:txBody>
      </p:sp>
      <p:sp>
        <p:nvSpPr>
          <p:cNvPr id="41988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tr-TR" altLang="tr-TR" sz="2400"/>
          </a:p>
        </p:txBody>
      </p:sp>
      <p:sp>
        <p:nvSpPr>
          <p:cNvPr id="41989" name="AutoShape 6" descr="john locke ile ilgili görsel sonucu"/>
          <p:cNvSpPr>
            <a:spLocks noChangeAspect="1" noChangeArrowheads="1"/>
          </p:cNvSpPr>
          <p:nvPr/>
        </p:nvSpPr>
        <p:spPr bwMode="auto">
          <a:xfrm>
            <a:off x="1679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41990" name="AutoShape 8" descr="john locke ile ilgili görsel sonucu"/>
          <p:cNvSpPr>
            <a:spLocks noChangeAspect="1" noChangeArrowheads="1"/>
          </p:cNvSpPr>
          <p:nvPr/>
        </p:nvSpPr>
        <p:spPr bwMode="auto">
          <a:xfrm>
            <a:off x="1679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41991" name="AutoShape 10" descr="john locke ile ilgili görsel sonucu"/>
          <p:cNvSpPr>
            <a:spLocks noChangeAspect="1" noChangeArrowheads="1"/>
          </p:cNvSpPr>
          <p:nvPr/>
        </p:nvSpPr>
        <p:spPr bwMode="auto">
          <a:xfrm>
            <a:off x="1679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41992" name="AutoShape 12" descr="9k="/>
          <p:cNvSpPr>
            <a:spLocks noChangeAspect="1" noChangeArrowheads="1"/>
          </p:cNvSpPr>
          <p:nvPr/>
        </p:nvSpPr>
        <p:spPr bwMode="auto">
          <a:xfrm>
            <a:off x="1679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pic>
        <p:nvPicPr>
          <p:cNvPr id="41993" name="Picture 14" descr="lock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905000"/>
            <a:ext cx="4229100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445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idx="1"/>
          </p:nvPr>
        </p:nvSpPr>
        <p:spPr>
          <a:xfrm>
            <a:off x="928914" y="685800"/>
            <a:ext cx="10566400" cy="58674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dirty="0"/>
              <a:t>Hobbes gibi O da </a:t>
            </a:r>
            <a:r>
              <a:rPr lang="tr-TR" altLang="tr-TR" b="1" dirty="0"/>
              <a:t>doğa durumu</a:t>
            </a:r>
            <a:r>
              <a:rPr lang="tr-TR" altLang="tr-TR" dirty="0"/>
              <a:t> kurgular</a:t>
            </a:r>
            <a:r>
              <a:rPr lang="tr-TR" altLang="tr-TR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Farkı: Hobbes doğa durumunu </a:t>
            </a:r>
            <a:r>
              <a:rPr lang="tr-TR" altLang="tr-TR" b="1" dirty="0"/>
              <a:t>savaş</a:t>
            </a:r>
            <a:r>
              <a:rPr lang="tr-TR" altLang="tr-TR" dirty="0"/>
              <a:t> durumu olarak betimler, Locke </a:t>
            </a:r>
            <a:r>
              <a:rPr lang="tr-TR" altLang="tr-TR" b="1" dirty="0"/>
              <a:t>barış</a:t>
            </a:r>
            <a:r>
              <a:rPr lang="tr-TR" altLang="tr-TR" dirty="0"/>
              <a:t> durumu. 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İnsan rasyonel (akılcı) bir varlıktır. Rasyonel olduğu için </a:t>
            </a:r>
            <a:r>
              <a:rPr lang="tr-TR" altLang="tr-TR" i="1" dirty="0"/>
              <a:t>doğal yasaya</a:t>
            </a:r>
            <a:r>
              <a:rPr lang="tr-TR" altLang="tr-TR" dirty="0"/>
              <a:t> uygun bir yaşam sürerler. 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Barış, eşitlik ve özgürlük durumudur. İnsan akla sahiptir. </a:t>
            </a:r>
            <a:r>
              <a:rPr lang="tr-TR" altLang="tr-TR" b="1" dirty="0"/>
              <a:t>Doğal yasa</a:t>
            </a:r>
            <a:r>
              <a:rPr lang="tr-TR" altLang="tr-TR" dirty="0"/>
              <a:t>yı kavrarlar akıl yoluyla ve ona uygun yaşarlar. </a:t>
            </a:r>
            <a:endParaRPr lang="tr-TR" altLang="tr-TR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Not: Ama insanlar sadece akıllarıyla hareket etmezler, öç alma, kin nefret kibirli olma gibi duygular akılcılıktan uzaklaştırır insanı. </a:t>
            </a:r>
            <a:r>
              <a:rPr lang="tr-TR" altLang="tr-TR" i="1" dirty="0"/>
              <a:t>(Hobbes&amp;Locke)</a:t>
            </a:r>
          </a:p>
        </p:txBody>
      </p:sp>
      <p:sp>
        <p:nvSpPr>
          <p:cNvPr id="43011" name="AutoShape 4" descr="9k=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</p:spTree>
    <p:extLst>
      <p:ext uri="{BB962C8B-B14F-4D97-AF65-F5344CB8AC3E}">
        <p14:creationId xmlns:p14="http://schemas.microsoft.com/office/powerpoint/2010/main" val="424371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idx="1"/>
          </p:nvPr>
        </p:nvSpPr>
        <p:spPr>
          <a:xfrm>
            <a:off x="783771" y="685800"/>
            <a:ext cx="10609943" cy="5867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endParaRPr lang="tr-TR" altLang="tr-TR" sz="2400" b="1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400" b="1" dirty="0" smtClean="0"/>
              <a:t>Doğal </a:t>
            </a:r>
            <a:r>
              <a:rPr lang="tr-TR" altLang="tr-TR" sz="2400" b="1" dirty="0"/>
              <a:t>yasa</a:t>
            </a:r>
            <a:r>
              <a:rPr lang="tr-TR" altLang="tr-TR" sz="2400" b="1" dirty="0">
                <a:sym typeface="Wingdings" panose="05000000000000000000" pitchFamily="2" charset="2"/>
              </a:rPr>
              <a:t></a:t>
            </a:r>
            <a:r>
              <a:rPr lang="tr-TR" altLang="tr-TR" sz="2400" dirty="0"/>
              <a:t> gerçekte akıl yasasıdır</a:t>
            </a:r>
            <a:r>
              <a:rPr lang="tr-TR" altLang="tr-TR" sz="24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 smtClean="0"/>
              <a:t>Doğal </a:t>
            </a:r>
            <a:r>
              <a:rPr lang="tr-TR" altLang="tr-TR" sz="2400" dirty="0"/>
              <a:t>yasaya uygun davranmak, akla uygun </a:t>
            </a:r>
            <a:r>
              <a:rPr lang="tr-TR" altLang="tr-TR" sz="2400" dirty="0" smtClean="0"/>
              <a:t>davranmaktır.</a:t>
            </a:r>
            <a:endParaRPr lang="tr-TR" altLang="tr-TR" sz="2400" dirty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 smtClean="0"/>
              <a:t>İnsanların </a:t>
            </a:r>
            <a:r>
              <a:rPr lang="tr-TR" altLang="tr-TR" sz="2400" dirty="0"/>
              <a:t>doğuştan sahip olduğu doğal </a:t>
            </a:r>
            <a:r>
              <a:rPr lang="tr-TR" altLang="tr-TR" sz="2400" b="1" dirty="0"/>
              <a:t>haklar</a:t>
            </a:r>
            <a:r>
              <a:rPr lang="tr-TR" altLang="tr-TR" sz="2400" dirty="0"/>
              <a:t> vardır: yaşam, özgürlükler (düşünce, ifade, din özgürlüğü) ve mallara (özel mülkiyet kastediliyor) sahip olma.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Her insan doğa yasası gereği doğal haklarına saldırı olduğunda bunu cezalandırmaya yetkilidir. </a:t>
            </a:r>
            <a:endParaRPr lang="tr-TR" altLang="tr-TR" sz="24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 smtClean="0"/>
              <a:t>Doğa </a:t>
            </a:r>
            <a:r>
              <a:rPr lang="tr-TR" altLang="tr-TR" sz="2400" dirty="0"/>
              <a:t>yasası </a:t>
            </a:r>
            <a:r>
              <a:rPr lang="tr-TR" altLang="tr-TR" sz="2400" b="1" dirty="0"/>
              <a:t>herkes özgürdür</a:t>
            </a:r>
            <a:r>
              <a:rPr lang="tr-TR" altLang="tr-TR" sz="2400" dirty="0"/>
              <a:t> der ancak özgürlük diğerlerinin özgürlüğüne zarar vermemeli…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 smtClean="0"/>
              <a:t>Doğa </a:t>
            </a:r>
            <a:r>
              <a:rPr lang="tr-TR" altLang="tr-TR" sz="2400" dirty="0"/>
              <a:t>durumundaki özgürlük, başıboşluk değildir.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Özgürlüğün sınırını doğa yasası çizer. Her insanın kendi kişiliğini mallarını özgürce kullanma hakkı vardır ancak bu kullanımı engellemeyen birine zarar verme özgürlüğü bulunmamaktadır. </a:t>
            </a:r>
          </a:p>
        </p:txBody>
      </p:sp>
    </p:spTree>
    <p:extLst>
      <p:ext uri="{BB962C8B-B14F-4D97-AF65-F5344CB8AC3E}">
        <p14:creationId xmlns:p14="http://schemas.microsoft.com/office/powerpoint/2010/main" val="407936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idx="1"/>
          </p:nvPr>
        </p:nvSpPr>
        <p:spPr>
          <a:xfrm>
            <a:off x="653143" y="685800"/>
            <a:ext cx="10595428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3600" b="1" dirty="0"/>
              <a:t>Doğa durumu bir cennet hali ise devlete nasıl gerek duyulacaktır?</a:t>
            </a:r>
            <a:r>
              <a:rPr lang="tr-TR" altLang="tr-TR" sz="2400" dirty="0"/>
              <a:t> </a:t>
            </a:r>
            <a:endParaRPr lang="tr-TR" altLang="tr-TR" sz="2400" dirty="0" smtClean="0"/>
          </a:p>
          <a:p>
            <a:pPr eaLnBrk="1" hangingPunct="1">
              <a:lnSpc>
                <a:spcPct val="80000"/>
              </a:lnSpc>
            </a:pPr>
            <a:endParaRPr lang="tr-TR" altLang="tr-TR" sz="2400" dirty="0"/>
          </a:p>
          <a:p>
            <a:pPr algn="just" eaLnBrk="1" hangingPunct="1">
              <a:lnSpc>
                <a:spcPct val="80000"/>
              </a:lnSpc>
            </a:pPr>
            <a:r>
              <a:rPr lang="tr-TR" altLang="tr-TR" dirty="0"/>
              <a:t>Hobbes ile ortak nokta </a:t>
            </a:r>
            <a:r>
              <a:rPr lang="tr-TR" altLang="tr-TR" dirty="0">
                <a:sym typeface="Wingdings" panose="05000000000000000000" pitchFamily="2" charset="2"/>
              </a:rPr>
              <a:t></a:t>
            </a:r>
            <a:r>
              <a:rPr lang="tr-TR" altLang="tr-TR" dirty="0"/>
              <a:t> doğa </a:t>
            </a:r>
            <a:r>
              <a:rPr lang="tr-TR" altLang="tr-TR" dirty="0" smtClean="0"/>
              <a:t>durumunun </a:t>
            </a:r>
            <a:r>
              <a:rPr lang="tr-TR" altLang="tr-TR" b="1" dirty="0"/>
              <a:t>savaş </a:t>
            </a:r>
            <a:r>
              <a:rPr lang="tr-TR" altLang="tr-TR" dirty="0"/>
              <a:t>ortamına </a:t>
            </a:r>
            <a:r>
              <a:rPr lang="tr-TR" altLang="tr-TR" dirty="0" smtClean="0"/>
              <a:t>çevirilmesi: </a:t>
            </a:r>
            <a:r>
              <a:rPr lang="tr-TR" altLang="tr-TR" dirty="0"/>
              <a:t>(</a:t>
            </a:r>
            <a:r>
              <a:rPr lang="tr-TR" altLang="tr-TR" b="1" dirty="0"/>
              <a:t>savaş senaryosu</a:t>
            </a:r>
            <a:r>
              <a:rPr lang="tr-TR" altLang="tr-TR" b="1" dirty="0" smtClean="0"/>
              <a:t>)</a:t>
            </a:r>
            <a:endParaRPr lang="tr-TR" altLang="tr-TR" b="1" dirty="0"/>
          </a:p>
          <a:p>
            <a:pPr algn="just" eaLnBrk="1" hangingPunct="1">
              <a:lnSpc>
                <a:spcPct val="80000"/>
              </a:lnSpc>
            </a:pPr>
            <a:r>
              <a:rPr lang="tr-TR" altLang="tr-TR" dirty="0" smtClean="0"/>
              <a:t>Her </a:t>
            </a:r>
            <a:r>
              <a:rPr lang="tr-TR" altLang="tr-TR" dirty="0"/>
              <a:t>insanda akıl varsa da herkes aklını kullanamaz ve doğal yasaya uygun yaşamaz. İki sınıf insan var: </a:t>
            </a:r>
            <a:r>
              <a:rPr lang="tr-TR" altLang="tr-TR" b="1" dirty="0"/>
              <a:t>rasyonel/ irrasyonel</a:t>
            </a:r>
            <a:r>
              <a:rPr lang="tr-TR" altLang="tr-TR" dirty="0"/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dirty="0"/>
              <a:t>Doğal yasayı kavrayamadıkları için mülk edinememiş olanlar (irrasyoneller) mülk sahibi insanlara saldırır. İki sınıf arasındaki bir savaş söz konusu. </a:t>
            </a:r>
            <a:endParaRPr lang="tr-TR" altLang="tr-TR" i="1" dirty="0"/>
          </a:p>
          <a:p>
            <a:pPr algn="just" eaLnBrk="1" hangingPunct="1">
              <a:lnSpc>
                <a:spcPct val="80000"/>
              </a:lnSpc>
            </a:pPr>
            <a:r>
              <a:rPr lang="tr-TR" altLang="tr-TR" i="1" dirty="0"/>
              <a:t>Aklı olan kazanır, mülk sahibi olur. Yoksulsa, mülk sahibi değilse demek ki aklını kullanamıyor, irrasyonel (yoksullar, işçiler</a:t>
            </a:r>
            <a:r>
              <a:rPr lang="tr-TR" altLang="tr-TR" i="1" dirty="0" smtClean="0"/>
              <a:t>).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i="1" dirty="0" smtClean="0"/>
              <a:t>Locke</a:t>
            </a:r>
            <a:r>
              <a:rPr lang="tr-TR" altLang="tr-TR" i="1" dirty="0"/>
              <a:t>, emekle özel mülkiyet oluşur diyor. Ancak mülksüz emekçileri </a:t>
            </a:r>
            <a:r>
              <a:rPr lang="tr-TR" altLang="tr-TR" i="1" dirty="0" smtClean="0"/>
              <a:t>analizine dahil etmiyor. </a:t>
            </a:r>
            <a:endParaRPr lang="tr-TR" altLang="tr-TR" dirty="0"/>
          </a:p>
          <a:p>
            <a:pPr eaLnBrk="1" hangingPunct="1">
              <a:lnSpc>
                <a:spcPct val="80000"/>
              </a:lnSpc>
            </a:pP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43129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idx="1"/>
          </p:nvPr>
        </p:nvSpPr>
        <p:spPr>
          <a:xfrm>
            <a:off x="1132114" y="841829"/>
            <a:ext cx="10043886" cy="5428342"/>
          </a:xfrm>
        </p:spPr>
        <p:txBody>
          <a:bodyPr/>
          <a:lstStyle/>
          <a:p>
            <a:pPr eaLnBrk="1" hangingPunct="1"/>
            <a:endParaRPr lang="tr-TR" altLang="tr-TR" dirty="0" smtClean="0"/>
          </a:p>
          <a:p>
            <a:r>
              <a:rPr lang="tr-TR" altLang="tr-TR" dirty="0"/>
              <a:t>S</a:t>
            </a:r>
            <a:r>
              <a:rPr lang="tr-TR" altLang="tr-TR" b="1" dirty="0" smtClean="0"/>
              <a:t>avaş senaryosu</a:t>
            </a:r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 smtClean="0"/>
              <a:t>Mallarına </a:t>
            </a:r>
            <a:r>
              <a:rPr lang="tr-TR" altLang="tr-TR" dirty="0" smtClean="0"/>
              <a:t>ve kendilerine saldıranlara karşı, rasyonel insan adil olmayabilir, aşırıya kaçabilir, öç alma duygusuna kapılabilir. </a:t>
            </a:r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Bu durumda, savaş ortamı kızışır. Akılları sayesinde savaş durumundan çıkmanın tek çaresi olarak insanlar yargılama ve cezalandırma erkini elinde tutacak ortak ve üstün bir otoriteye ihtiyaç duyar ve </a:t>
            </a:r>
            <a:r>
              <a:rPr lang="tr-TR" altLang="tr-TR" b="1" dirty="0" smtClean="0"/>
              <a:t>sözleşme ile</a:t>
            </a:r>
            <a:r>
              <a:rPr lang="tr-TR" altLang="tr-TR" dirty="0" smtClean="0"/>
              <a:t> </a:t>
            </a:r>
            <a:r>
              <a:rPr lang="tr-TR" altLang="tr-TR" b="1" dirty="0" smtClean="0"/>
              <a:t>devlet durumuna geçilir</a:t>
            </a:r>
            <a:r>
              <a:rPr lang="tr-TR" alt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713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783771" y="1524000"/>
            <a:ext cx="10537372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400" i="1" dirty="0"/>
              <a:t>Hobbes doğa durumunda savaşı doğuran eşitlik derken,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i="1" dirty="0"/>
              <a:t>Locke tersine: eşitlik varsa barış var, eşitlik yoksa (aklın kullanımı) savaş durumu söz konusudur </a:t>
            </a:r>
            <a:r>
              <a:rPr lang="tr-TR" altLang="tr-TR" sz="2400" i="1" dirty="0" smtClean="0"/>
              <a:t>diyor. 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 dirty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Mülkiyetin, yaşamın ve özgürlüğün korunması gayesidir </a:t>
            </a:r>
            <a:r>
              <a:rPr lang="tr-TR" altLang="tr-TR" sz="2400" b="1" dirty="0"/>
              <a:t>devleti </a:t>
            </a:r>
            <a:r>
              <a:rPr lang="tr-TR" altLang="tr-TR" sz="2400" dirty="0"/>
              <a:t>yaratan. </a:t>
            </a:r>
            <a:endParaRPr lang="tr-TR" altLang="tr-TR" sz="2400" dirty="0" smtClean="0"/>
          </a:p>
          <a:p>
            <a:pPr eaLnBrk="1" hangingPunct="1">
              <a:lnSpc>
                <a:spcPct val="90000"/>
              </a:lnSpc>
            </a:pPr>
            <a:endParaRPr lang="tr-TR" altLang="tr-TR" sz="2400" dirty="0"/>
          </a:p>
          <a:p>
            <a:pPr eaLnBrk="1" hangingPunct="1">
              <a:lnSpc>
                <a:spcPct val="90000"/>
              </a:lnSpc>
            </a:pPr>
            <a:r>
              <a:rPr lang="tr-TR" altLang="tr-TR" sz="2400" b="1" dirty="0"/>
              <a:t>Toplum sözleşmesi</a:t>
            </a:r>
            <a:r>
              <a:rPr lang="tr-TR" altLang="tr-TR" sz="2400" dirty="0"/>
              <a:t>: Sözleşmeye katılanlar bütün insanlar değildir. Kadın, yabancı, çocuk, deliler, mülksüzler (yoksullar ve emekçiler) sözleşme dışındadır. </a:t>
            </a:r>
            <a:endParaRPr lang="tr-TR" altLang="tr-TR" sz="2400" dirty="0" smtClean="0"/>
          </a:p>
          <a:p>
            <a:pPr eaLnBrk="1" hangingPunct="1">
              <a:lnSpc>
                <a:spcPct val="90000"/>
              </a:lnSpc>
            </a:pPr>
            <a:endParaRPr lang="tr-TR" altLang="tr-TR" sz="2400" dirty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Toplum sözleşmesi kuramı ile o zamana kadar </a:t>
            </a:r>
            <a:r>
              <a:rPr lang="tr-TR" altLang="tr-TR" sz="2400" b="1" u="sng" dirty="0"/>
              <a:t>siyasal iktidarı insanların eşitsizliği üzerine temellendiren görüşü tersine çevirir.</a:t>
            </a:r>
            <a:r>
              <a:rPr lang="tr-TR" altLang="tr-TR" sz="2400" dirty="0"/>
              <a:t> İnsanların doğuştan eşit oldukları kabulüne dayanır. Devlet insan için, insan tarafından oluşturulmuş araçtır.</a:t>
            </a:r>
          </a:p>
        </p:txBody>
      </p:sp>
      <p:pic>
        <p:nvPicPr>
          <p:cNvPr id="47107" name="Picture 3" descr="dikkat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38497" y="275771"/>
            <a:ext cx="714103" cy="595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366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idx="1"/>
          </p:nvPr>
        </p:nvSpPr>
        <p:spPr>
          <a:xfrm>
            <a:off x="856343" y="685800"/>
            <a:ext cx="10798628" cy="58674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dirty="0"/>
              <a:t>Toplum sözleşmesi ile birey sadece </a:t>
            </a:r>
            <a:r>
              <a:rPr lang="tr-TR" altLang="tr-TR" b="1" dirty="0"/>
              <a:t>iki doğal erk</a:t>
            </a:r>
            <a:r>
              <a:rPr lang="tr-TR" altLang="tr-TR" dirty="0"/>
              <a:t>inden vazgeçer:  her istediğini yapma ve </a:t>
            </a:r>
            <a:r>
              <a:rPr lang="tr-TR" altLang="tr-TR" dirty="0" smtClean="0"/>
              <a:t>cezalandırma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Yaşam, özgürlük ve mülkiyet gibi haklar </a:t>
            </a:r>
            <a:r>
              <a:rPr lang="tr-TR" altLang="tr-TR" dirty="0" smtClean="0"/>
              <a:t>devredilmez.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à"/>
            </a:pPr>
            <a:r>
              <a:rPr lang="tr-TR" altLang="tr-TR" dirty="0" smtClean="0"/>
              <a:t>devletin </a:t>
            </a:r>
            <a:r>
              <a:rPr lang="tr-TR" altLang="tr-TR" dirty="0"/>
              <a:t>sınırları vardır.  Oyçokluğu ile yönetimin biçimi belirlenir: </a:t>
            </a:r>
            <a:r>
              <a:rPr lang="tr-TR" altLang="tr-TR" dirty="0" smtClean="0"/>
              <a:t>		monarşi</a:t>
            </a:r>
            <a:r>
              <a:rPr lang="tr-TR" altLang="tr-TR" dirty="0"/>
              <a:t>, oligarşi, demokrasi gibi.. 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à"/>
            </a:pPr>
            <a:endParaRPr lang="tr-TR" altLang="tr-TR" i="1" dirty="0"/>
          </a:p>
          <a:p>
            <a:pPr eaLnBrk="1" hangingPunct="1">
              <a:lnSpc>
                <a:spcPct val="90000"/>
              </a:lnSpc>
            </a:pPr>
            <a:r>
              <a:rPr lang="tr-TR" altLang="tr-TR" b="1" i="1" dirty="0"/>
              <a:t>Fark:</a:t>
            </a:r>
            <a:r>
              <a:rPr lang="tr-TR" altLang="tr-TR" i="1" dirty="0"/>
              <a:t> Hobbes’un mutlak monarşisinin hiçbir sınırı olmadığı için uygun olmadığını, aslında bunun kendisinin savaşı içeren bir doğa durumu olduğunu belirtir.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Locke’un tercihi, karma yönetimdir: anayasal monarşi (</a:t>
            </a:r>
            <a:r>
              <a:rPr lang="tr-TR" altLang="tr-TR" b="1" dirty="0"/>
              <a:t>meşruti monarşi</a:t>
            </a:r>
            <a:r>
              <a:rPr lang="tr-TR" altLang="tr-TR" dirty="0" smtClean="0"/>
              <a:t>).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(</a:t>
            </a:r>
            <a:r>
              <a:rPr lang="tr-TR" altLang="tr-TR" dirty="0"/>
              <a:t>1688 devrimi sonrası modeldir bu)*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86275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idx="1"/>
          </p:nvPr>
        </p:nvSpPr>
        <p:spPr>
          <a:xfrm>
            <a:off x="1001485" y="685800"/>
            <a:ext cx="10421257" cy="5867400"/>
          </a:xfrm>
        </p:spPr>
        <p:txBody>
          <a:bodyPr/>
          <a:lstStyle/>
          <a:p>
            <a:pPr eaLnBrk="1" hangingPunct="1"/>
            <a:r>
              <a:rPr lang="tr-TR" altLang="tr-TR" dirty="0"/>
              <a:t>Üç güç söz konusu: yasama gücü, yürütme gücü ve federatif güç (uluslararası alanda devletin diğer devletlerle ilişkisini düzenlemesidir</a:t>
            </a:r>
            <a:r>
              <a:rPr lang="tr-TR" altLang="tr-TR" dirty="0" smtClean="0"/>
              <a:t>).</a:t>
            </a:r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/>
              <a:t>Not: (yargı yok burada çünkü o dönem az çok yargı özerk</a:t>
            </a:r>
            <a:r>
              <a:rPr lang="tr-TR" altLang="tr-TR" dirty="0" smtClean="0"/>
              <a:t>)</a:t>
            </a:r>
          </a:p>
          <a:p>
            <a:pPr eaLnBrk="1" hangingPunct="1"/>
            <a:endParaRPr lang="tr-TR" altLang="tr-TR" dirty="0"/>
          </a:p>
          <a:p>
            <a:pPr algn="just" eaLnBrk="1" hangingPunct="1"/>
            <a:r>
              <a:rPr lang="tr-TR" altLang="tr-TR" b="1" dirty="0"/>
              <a:t>Kuvvetler ayrılığı kuramının ilk biçimi:</a:t>
            </a:r>
          </a:p>
          <a:p>
            <a:pPr eaLnBrk="1" hangingPunct="1"/>
            <a:r>
              <a:rPr lang="tr-TR" altLang="tr-TR" u="sng" dirty="0"/>
              <a:t>-yasama gücü</a:t>
            </a:r>
            <a:r>
              <a:rPr lang="tr-TR" altLang="tr-TR" dirty="0"/>
              <a:t>: Lordlar ve avam kamarasından oluşan parlamento tarafından kullanılır. (çoğunluk ilkesiyle yasaları yapıyor</a:t>
            </a:r>
            <a:r>
              <a:rPr lang="tr-TR" altLang="tr-TR" dirty="0" smtClean="0"/>
              <a:t>)</a:t>
            </a:r>
          </a:p>
          <a:p>
            <a:pPr marL="0" indent="0" eaLnBrk="1" hangingPunct="1">
              <a:buNone/>
            </a:pPr>
            <a:endParaRPr lang="tr-TR" altLang="tr-TR" dirty="0"/>
          </a:p>
          <a:p>
            <a:pPr eaLnBrk="1" hangingPunct="1"/>
            <a:r>
              <a:rPr lang="tr-TR" altLang="tr-TR" dirty="0"/>
              <a:t>-</a:t>
            </a:r>
            <a:r>
              <a:rPr lang="tr-TR" altLang="tr-TR" u="sng" dirty="0"/>
              <a:t>yürütme gücü</a:t>
            </a:r>
            <a:r>
              <a:rPr lang="tr-TR" altLang="tr-TR" dirty="0"/>
              <a:t>: Krala aittir. Federatif erk/güç de krala verilmiştir.  </a:t>
            </a:r>
          </a:p>
        </p:txBody>
      </p:sp>
    </p:spTree>
    <p:extLst>
      <p:ext uri="{BB962C8B-B14F-4D97-AF65-F5344CB8AC3E}">
        <p14:creationId xmlns:p14="http://schemas.microsoft.com/office/powerpoint/2010/main" val="116815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1044</Words>
  <Application>Microsoft Office PowerPoint</Application>
  <PresentationFormat>Widescreen</PresentationFormat>
  <Paragraphs>102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Sosyal Düşünceler Tarihi </vt:lpstr>
      <vt:lpstr>JOHN LOCKE 1632-1704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Düşünceler Tarihi </dc:title>
  <dc:creator>elif tugba dogan</dc:creator>
  <cp:lastModifiedBy>elif tugba dogan</cp:lastModifiedBy>
  <cp:revision>4</cp:revision>
  <dcterms:created xsi:type="dcterms:W3CDTF">2019-03-31T16:34:58Z</dcterms:created>
  <dcterms:modified xsi:type="dcterms:W3CDTF">2019-03-31T19:08:37Z</dcterms:modified>
</cp:coreProperties>
</file>