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57" r:id="rId7"/>
    <p:sldId id="258" r:id="rId8"/>
    <p:sldId id="259" r:id="rId9"/>
    <p:sldId id="267" r:id="rId10"/>
    <p:sldId id="268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2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23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528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73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15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39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08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38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33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305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831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36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19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TÜRKİYE SİYASAL HAYATI VE KURUMLARI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12. Hafta: 1980’lİ Yıllar -I</a:t>
            </a:r>
          </a:p>
        </p:txBody>
      </p:sp>
    </p:spTree>
    <p:extLst>
      <p:ext uri="{BB962C8B-B14F-4D97-AF65-F5344CB8AC3E}">
        <p14:creationId xmlns:p14="http://schemas.microsoft.com/office/powerpoint/2010/main" val="132261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Siyasal gelişmeler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4612856" cy="4023360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1980’den sonra gerçekleşen feminist eylemlerle kadının konumu tartışılmaya başlandı. İlk feminist eylem, ‘Her </a:t>
            </a:r>
            <a:r>
              <a:rPr lang="tr-TR" dirty="0" err="1"/>
              <a:t>Tür</a:t>
            </a:r>
            <a:r>
              <a:rPr lang="tr-TR" dirty="0"/>
              <a:t> Ayrımcılığa Karşı Uluslararası Sözleşme’nin kabul edilmesi için toplanan 7 bin imzalı dilekçenin 1986’da TBMM’ye sunulmasıydı. Hemen ardından ayrımcı nitelik taşıyan yasa, yönetmelik ve uygulamaları takip etmek </a:t>
            </a:r>
            <a:r>
              <a:rPr lang="tr-TR" dirty="0" err="1"/>
              <a:t>üzere</a:t>
            </a:r>
            <a:r>
              <a:rPr lang="tr-TR" dirty="0"/>
              <a:t> İstanbul’da Ayrımcılığa Karşı Kadın Derneği kuruldu. İlk feminist sokak eylemi ise 17 Mayıs 1987’de İstanbul’da gerçekleştirildi. Bir hâkimin Çankırı’da mahkeme sırasında “kadının sırtından sopayı, karnından sıpayı eksik etmeyeceksin” </a:t>
            </a:r>
            <a:r>
              <a:rPr lang="tr-TR" dirty="0" err="1"/>
              <a:t>sözu</a:t>
            </a:r>
            <a:r>
              <a:rPr lang="tr-TR" dirty="0"/>
              <a:t>̈ </a:t>
            </a:r>
            <a:r>
              <a:rPr lang="tr-TR" dirty="0" err="1"/>
              <a:t>üzerine</a:t>
            </a:r>
            <a:r>
              <a:rPr lang="tr-TR" dirty="0"/>
              <a:t> Kadıköy’de </a:t>
            </a:r>
            <a:r>
              <a:rPr lang="tr-TR" dirty="0" err="1"/>
              <a:t>düzenlenen</a:t>
            </a:r>
            <a:r>
              <a:rPr lang="tr-TR" dirty="0"/>
              <a:t> “Dayağa Paydos” eylemine 200’ün </a:t>
            </a:r>
            <a:r>
              <a:rPr lang="tr-TR" dirty="0" err="1"/>
              <a:t>üzerinde</a:t>
            </a:r>
            <a:r>
              <a:rPr lang="tr-TR" dirty="0"/>
              <a:t> kadın katıldı. Kadınlar, </a:t>
            </a:r>
            <a:r>
              <a:rPr lang="tr-TR" dirty="0" err="1"/>
              <a:t>yürüyüş</a:t>
            </a:r>
            <a:r>
              <a:rPr lang="tr-TR" dirty="0"/>
              <a:t> sırasında dağıttıkları bildiride “kadınların ekonomik, politik, ideolojik, </a:t>
            </a:r>
            <a:r>
              <a:rPr lang="tr-TR" dirty="0" err="1"/>
              <a:t>kültürel</a:t>
            </a:r>
            <a:r>
              <a:rPr lang="tr-TR" dirty="0"/>
              <a:t> ve cinsel baskı altında tutulmasının aracı olan dayağın </a:t>
            </a:r>
            <a:r>
              <a:rPr lang="tr-TR" dirty="0" err="1"/>
              <a:t>günümüz</a:t>
            </a:r>
            <a:r>
              <a:rPr lang="tr-TR" dirty="0"/>
              <a:t> </a:t>
            </a:r>
            <a:r>
              <a:rPr lang="tr-TR" dirty="0" err="1"/>
              <a:t>Türkiye’sinde</a:t>
            </a:r>
            <a:r>
              <a:rPr lang="tr-TR" dirty="0"/>
              <a:t> hâlâ meşru olduğuna</a:t>
            </a:r>
            <a:r>
              <a:rPr lang="tr-TR"/>
              <a:t>” dikkat çekiyorlardı.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32F5EC0-EE50-A54A-A507-011A92330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408" y="1845734"/>
            <a:ext cx="52832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4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E32F7F-C2C0-2842-902B-556BC59C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Ekonomik ve toplumsal koşullar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36A70C-3FCB-E843-AB71-CD8860C6E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Eğer bize 1980’den </a:t>
            </a:r>
            <a:r>
              <a:rPr lang="tr-TR" dirty="0" err="1"/>
              <a:t>bugüne</a:t>
            </a:r>
            <a:r>
              <a:rPr lang="tr-TR" dirty="0"/>
              <a:t> </a:t>
            </a:r>
            <a:r>
              <a:rPr lang="tr-TR" dirty="0" err="1"/>
              <a:t>Türkiye’nin</a:t>
            </a:r>
            <a:r>
              <a:rPr lang="tr-TR" dirty="0"/>
              <a:t> yaşadığı </a:t>
            </a:r>
            <a:r>
              <a:rPr lang="tr-TR" dirty="0" err="1"/>
              <a:t>dönüşümu</a:t>
            </a:r>
            <a:r>
              <a:rPr lang="tr-TR" dirty="0"/>
              <a:t>̈ bir </a:t>
            </a:r>
            <a:r>
              <a:rPr lang="tr-TR" dirty="0" err="1"/>
              <a:t>bütün</a:t>
            </a:r>
            <a:r>
              <a:rPr lang="tr-TR" dirty="0"/>
              <a:t> olarak ifade etmede</a:t>
            </a:r>
          </a:p>
          <a:p>
            <a:r>
              <a:rPr lang="tr-TR" dirty="0"/>
              <a:t>en uygun kavramın ne olduğu sorulsaydı bu </a:t>
            </a:r>
            <a:r>
              <a:rPr lang="tr-TR" dirty="0" err="1"/>
              <a:t>sözcük</a:t>
            </a:r>
            <a:r>
              <a:rPr lang="tr-TR" dirty="0"/>
              <a:t>, </a:t>
            </a:r>
            <a:r>
              <a:rPr lang="tr-TR" dirty="0" err="1"/>
              <a:t>üst</a:t>
            </a:r>
            <a:r>
              <a:rPr lang="tr-TR" dirty="0"/>
              <a:t> bir soyutlama </a:t>
            </a:r>
            <a:r>
              <a:rPr lang="tr-TR" dirty="0" err="1"/>
              <a:t>düzeyinde</a:t>
            </a:r>
            <a:r>
              <a:rPr lang="tr-TR" dirty="0"/>
              <a:t>, “</a:t>
            </a:r>
            <a:r>
              <a:rPr lang="tr-TR" dirty="0" err="1"/>
              <a:t>neoliberalizm</a:t>
            </a:r>
            <a:r>
              <a:rPr lang="tr-TR" dirty="0"/>
              <a:t>”</a:t>
            </a:r>
          </a:p>
          <a:p>
            <a:r>
              <a:rPr lang="tr-TR" dirty="0"/>
              <a:t>olabilirdi. </a:t>
            </a:r>
            <a:r>
              <a:rPr lang="tr-TR" dirty="0" err="1"/>
              <a:t>Neoliberalizm</a:t>
            </a:r>
            <a:r>
              <a:rPr lang="tr-TR" dirty="0"/>
              <a:t> kapitalist </a:t>
            </a:r>
            <a:r>
              <a:rPr lang="tr-TR" dirty="0" err="1"/>
              <a:t>üretim</a:t>
            </a:r>
            <a:r>
              <a:rPr lang="tr-TR" dirty="0"/>
              <a:t> tarzı içerisindeki belirli bir sermaye birikim</a:t>
            </a:r>
          </a:p>
          <a:p>
            <a:r>
              <a:rPr lang="tr-TR" dirty="0"/>
              <a:t>rejimine denk </a:t>
            </a:r>
            <a:r>
              <a:rPr lang="tr-TR" dirty="0" err="1"/>
              <a:t>düşmesi</a:t>
            </a:r>
            <a:r>
              <a:rPr lang="tr-TR" dirty="0"/>
              <a:t> açısından daha çok iktisadi tınısı olan bir kavram. Öte yandan bu kavram</a:t>
            </a:r>
          </a:p>
          <a:p>
            <a:r>
              <a:rPr lang="tr-TR" dirty="0"/>
              <a:t>siyasi, </a:t>
            </a:r>
            <a:r>
              <a:rPr lang="tr-TR" dirty="0" err="1"/>
              <a:t>kültürel</a:t>
            </a:r>
            <a:r>
              <a:rPr lang="tr-TR" dirty="0"/>
              <a:t> ve ideolojik alanda bu </a:t>
            </a:r>
            <a:r>
              <a:rPr lang="tr-TR" dirty="0" err="1"/>
              <a:t>özgül</a:t>
            </a:r>
            <a:r>
              <a:rPr lang="tr-TR" dirty="0"/>
              <a:t> birikim rejimi ile ilişkili </a:t>
            </a:r>
            <a:r>
              <a:rPr lang="tr-TR" dirty="0" err="1"/>
              <a:t>süreçleri</a:t>
            </a:r>
            <a:r>
              <a:rPr lang="tr-TR" dirty="0"/>
              <a:t> ve yapıları</a:t>
            </a:r>
          </a:p>
          <a:p>
            <a:r>
              <a:rPr lang="tr-TR" dirty="0"/>
              <a:t>kapsayacak genişlikte de kullanılıyor.</a:t>
            </a:r>
          </a:p>
        </p:txBody>
      </p:sp>
    </p:spTree>
    <p:extLst>
      <p:ext uri="{BB962C8B-B14F-4D97-AF65-F5344CB8AC3E}">
        <p14:creationId xmlns:p14="http://schemas.microsoft.com/office/powerpoint/2010/main" val="63727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BB74CD-2DB5-D642-AE20-D4C95BEF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Ekonomik ve toplumsal koşullar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934344-639E-9C46-A44E-3C445A4FB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1980’lerin başından 2002’ye kadar </a:t>
            </a:r>
            <a:r>
              <a:rPr lang="tr-TR" dirty="0" err="1"/>
              <a:t>Türkiye’nin</a:t>
            </a:r>
            <a:r>
              <a:rPr lang="tr-TR" dirty="0"/>
              <a:t> ekonomik hayatında </a:t>
            </a:r>
            <a:r>
              <a:rPr lang="tr-TR" dirty="0" err="1"/>
              <a:t>süreklilik</a:t>
            </a:r>
            <a:r>
              <a:rPr lang="tr-TR" dirty="0"/>
              <a:t> arz eden belirli</a:t>
            </a:r>
          </a:p>
          <a:p>
            <a:r>
              <a:rPr lang="tr-TR" dirty="0"/>
              <a:t>eğilimlerden bahsetmek </a:t>
            </a:r>
            <a:r>
              <a:rPr lang="tr-TR" dirty="0" err="1"/>
              <a:t>mümkün</a:t>
            </a:r>
            <a:r>
              <a:rPr lang="tr-TR" dirty="0"/>
              <a:t> olsa da bu dönemi hiçbir sapma içermeyen, yekpare</a:t>
            </a:r>
          </a:p>
          <a:p>
            <a:r>
              <a:rPr lang="tr-TR" dirty="0"/>
              <a:t>bir </a:t>
            </a:r>
            <a:r>
              <a:rPr lang="tr-TR" dirty="0" err="1"/>
              <a:t>bütünlük</a:t>
            </a:r>
            <a:r>
              <a:rPr lang="tr-TR" dirty="0"/>
              <a:t> gibi ele almak bazı önemli ayrıntıları gözden kaçırmamıza sebep olabilir. Bu</a:t>
            </a:r>
          </a:p>
          <a:p>
            <a:r>
              <a:rPr lang="tr-TR" dirty="0"/>
              <a:t>bakımdan </a:t>
            </a:r>
            <a:r>
              <a:rPr lang="tr-TR" dirty="0" err="1"/>
              <a:t>ülkenin</a:t>
            </a:r>
            <a:r>
              <a:rPr lang="tr-TR" dirty="0"/>
              <a:t> bu dönemde nasıl bir ekonomik yapıya kavuştuğunu hem sade biçimde</a:t>
            </a:r>
          </a:p>
          <a:p>
            <a:r>
              <a:rPr lang="tr-TR" dirty="0"/>
              <a:t>açıklamak hem de bazı hayati noktaları gözden kaçırmamak için onu kendi içinde iki ayrı</a:t>
            </a:r>
          </a:p>
          <a:p>
            <a:r>
              <a:rPr lang="tr-TR" dirty="0"/>
              <a:t>döneme ayırmak mantıklı </a:t>
            </a:r>
            <a:r>
              <a:rPr lang="tr-TR" dirty="0" err="1"/>
              <a:t>gözüküyor</a:t>
            </a:r>
            <a:r>
              <a:rPr lang="tr-TR" dirty="0"/>
              <a:t>. Birinci dönem </a:t>
            </a:r>
            <a:r>
              <a:rPr lang="tr-TR" dirty="0" err="1"/>
              <a:t>Türkiye</a:t>
            </a:r>
            <a:r>
              <a:rPr lang="tr-TR" dirty="0"/>
              <a:t> ekonomisinin “ihracata dayalı</a:t>
            </a:r>
          </a:p>
          <a:p>
            <a:r>
              <a:rPr lang="tr-TR" dirty="0"/>
              <a:t>kalkınma modeli” çerçevesinde </a:t>
            </a:r>
            <a:r>
              <a:rPr lang="tr-TR" dirty="0" err="1"/>
              <a:t>dönüştüğu</a:t>
            </a:r>
            <a:r>
              <a:rPr lang="tr-TR" dirty="0"/>
              <a:t>̈ 1980-1990 aralığını; ikinci dönem </a:t>
            </a:r>
            <a:r>
              <a:rPr lang="tr-TR" dirty="0" err="1"/>
              <a:t>Türkiye’nin</a:t>
            </a:r>
            <a:endParaRPr lang="tr-TR" dirty="0"/>
          </a:p>
          <a:p>
            <a:r>
              <a:rPr lang="tr-TR" dirty="0" err="1"/>
              <a:t>küresel</a:t>
            </a:r>
            <a:r>
              <a:rPr lang="tr-TR" dirty="0"/>
              <a:t> kapitalizme eklemlenmesinin hız kazandığı 1990’lardan 2002’ye kadarki </a:t>
            </a:r>
            <a:r>
              <a:rPr lang="tr-TR" dirty="0" err="1"/>
              <a:t>süreci</a:t>
            </a:r>
            <a:r>
              <a:rPr lang="tr-TR" dirty="0"/>
              <a:t> kapsayacak.</a:t>
            </a:r>
          </a:p>
        </p:txBody>
      </p:sp>
    </p:spTree>
    <p:extLst>
      <p:ext uri="{BB962C8B-B14F-4D97-AF65-F5344CB8AC3E}">
        <p14:creationId xmlns:p14="http://schemas.microsoft.com/office/powerpoint/2010/main" val="352695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4CE646-BE60-E542-9EF6-7527F11F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Ekonomik ve toplumsal koşullar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45D17D-3EC6-614C-90EF-C4C0EF2AD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24 Ocak programı 1970’li yılların sonunda </a:t>
            </a:r>
            <a:r>
              <a:rPr lang="tr-TR" dirty="0" err="1"/>
              <a:t>büyük</a:t>
            </a:r>
            <a:r>
              <a:rPr lang="tr-TR" dirty="0"/>
              <a:t> bir kriz ve finansman</a:t>
            </a:r>
          </a:p>
          <a:p>
            <a:r>
              <a:rPr lang="tr-TR" dirty="0"/>
              <a:t>açığı yaşayan geç kapitalistleşmiş </a:t>
            </a:r>
            <a:r>
              <a:rPr lang="tr-TR" dirty="0" err="1"/>
              <a:t>ülkelere</a:t>
            </a:r>
            <a:r>
              <a:rPr lang="tr-TR" dirty="0"/>
              <a:t> IMF’nin hemen hemen aynı içerikle önerdiği</a:t>
            </a:r>
          </a:p>
          <a:p>
            <a:r>
              <a:rPr lang="tr-TR" dirty="0"/>
              <a:t>yapısal uyum reformlarının çizdiği çerçeve içinde tasarlanmıştı. Ülkedeki kapitalist </a:t>
            </a:r>
            <a:r>
              <a:rPr lang="tr-TR" dirty="0" err="1"/>
              <a:t>üretim</a:t>
            </a:r>
            <a:endParaRPr lang="tr-TR" dirty="0"/>
          </a:p>
          <a:p>
            <a:r>
              <a:rPr lang="tr-TR" dirty="0"/>
              <a:t>ilişkilerinin </a:t>
            </a:r>
            <a:r>
              <a:rPr lang="tr-TR" dirty="0" err="1"/>
              <a:t>sürdürülebilir</a:t>
            </a:r>
            <a:r>
              <a:rPr lang="tr-TR" dirty="0"/>
              <a:t> kılınması için IMF ve </a:t>
            </a:r>
            <a:r>
              <a:rPr lang="tr-TR" dirty="0" err="1"/>
              <a:t>Dünya</a:t>
            </a:r>
            <a:r>
              <a:rPr lang="tr-TR" dirty="0"/>
              <a:t> Bankası’ndan alınacak dış finansal</a:t>
            </a:r>
          </a:p>
          <a:p>
            <a:r>
              <a:rPr lang="tr-TR" dirty="0"/>
              <a:t>yardım bu programın hayata geçirilmesi koşuluna bağlanmıştı. </a:t>
            </a:r>
            <a:r>
              <a:rPr lang="tr-TR" dirty="0" err="1"/>
              <a:t>Hatt</a:t>
            </a:r>
            <a:r>
              <a:rPr lang="tr-TR" dirty="0"/>
              <a:t> a IMF- </a:t>
            </a:r>
            <a:r>
              <a:rPr lang="tr-TR" dirty="0" err="1"/>
              <a:t>Dünya</a:t>
            </a:r>
            <a:endParaRPr lang="tr-TR" dirty="0"/>
          </a:p>
          <a:p>
            <a:r>
              <a:rPr lang="tr-TR" dirty="0"/>
              <a:t>Bankası için </a:t>
            </a:r>
            <a:r>
              <a:rPr lang="tr-TR" dirty="0" err="1"/>
              <a:t>Türkiye</a:t>
            </a:r>
            <a:r>
              <a:rPr lang="tr-TR" dirty="0"/>
              <a:t>, yapısal uyum kredileriyle geç kapitalistleşmiş </a:t>
            </a:r>
            <a:r>
              <a:rPr lang="tr-TR" dirty="0" err="1"/>
              <a:t>ülkeleri</a:t>
            </a:r>
            <a:r>
              <a:rPr lang="tr-TR" dirty="0"/>
              <a:t> ihracata yönelik</a:t>
            </a:r>
          </a:p>
          <a:p>
            <a:r>
              <a:rPr lang="tr-TR" dirty="0"/>
              <a:t>olarak “kalkındırma” stratejisinin sınanacağı bir model </a:t>
            </a:r>
            <a:r>
              <a:rPr lang="tr-TR" dirty="0" err="1"/>
              <a:t>ülke</a:t>
            </a:r>
            <a:r>
              <a:rPr lang="tr-TR" dirty="0"/>
              <a:t> olarak </a:t>
            </a:r>
            <a:r>
              <a:rPr lang="tr-TR" dirty="0" err="1"/>
              <a:t>görülüyordu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445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8C680E-9404-D94F-97C0-EB68F691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Ekonomik ve toplumsal koşullar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B3FF3F-2EC7-1246-94EC-8EA1BCFC4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Güneydoğu</a:t>
            </a:r>
            <a:r>
              <a:rPr lang="tr-TR" dirty="0"/>
              <a:t> Anadolu Projesi, </a:t>
            </a:r>
            <a:r>
              <a:rPr lang="tr-TR" dirty="0" err="1"/>
              <a:t>Türkiye’deki</a:t>
            </a:r>
            <a:r>
              <a:rPr lang="tr-TR" dirty="0"/>
              <a:t> tarıma açılabilir arazinin yaklaşık </a:t>
            </a:r>
            <a:r>
              <a:rPr lang="tr-TR" dirty="0" err="1"/>
              <a:t>yüzde</a:t>
            </a:r>
            <a:r>
              <a:rPr lang="tr-TR" dirty="0"/>
              <a:t> 20’sine denk </a:t>
            </a:r>
            <a:r>
              <a:rPr lang="tr-TR" dirty="0" err="1"/>
              <a:t>düşen</a:t>
            </a:r>
            <a:r>
              <a:rPr lang="tr-TR" dirty="0"/>
              <a:t> Fırat ve Dicle arasındaki geniş havzanın sulanabilmesini sağlamaya yönelik bir plana dayanmaktadır.</a:t>
            </a:r>
          </a:p>
          <a:p>
            <a:r>
              <a:rPr lang="tr-TR" dirty="0"/>
              <a:t>Ağırlıklı olarak </a:t>
            </a:r>
            <a:r>
              <a:rPr lang="tr-TR" dirty="0" err="1"/>
              <a:t>Kürtlerin</a:t>
            </a:r>
            <a:r>
              <a:rPr lang="tr-TR" dirty="0"/>
              <a:t> yaşadığı Adıyaman, Batman, Diyarbakır, Gaziantep, Kilis, Mardin,</a:t>
            </a:r>
          </a:p>
          <a:p>
            <a:pPr marL="0" indent="0">
              <a:buNone/>
            </a:pPr>
            <a:r>
              <a:rPr lang="tr-TR" dirty="0"/>
              <a:t>Siirt, Şanlıurfa ve Şırnak’ı kapsayan bu projenin ilk tasarımları </a:t>
            </a:r>
            <a:r>
              <a:rPr lang="tr-TR" dirty="0" err="1"/>
              <a:t>henüz</a:t>
            </a:r>
            <a:r>
              <a:rPr lang="tr-TR" dirty="0"/>
              <a:t> 1930’lu yıllarda ortaya çıkmış, buna yönelik çalışmalar 1950 ve 1960’lı yıllarda sınırlı </a:t>
            </a:r>
            <a:r>
              <a:rPr lang="tr-TR" dirty="0" err="1"/>
              <a:t>düzeyde</a:t>
            </a:r>
            <a:r>
              <a:rPr lang="tr-TR" dirty="0"/>
              <a:t> de olsa </a:t>
            </a:r>
            <a:r>
              <a:rPr lang="tr-TR" dirty="0" err="1"/>
              <a:t>sürdürülmüştu</a:t>
            </a:r>
            <a:r>
              <a:rPr lang="tr-TR" dirty="0"/>
              <a:t>̈.</a:t>
            </a:r>
          </a:p>
        </p:txBody>
      </p:sp>
    </p:spTree>
    <p:extLst>
      <p:ext uri="{BB962C8B-B14F-4D97-AF65-F5344CB8AC3E}">
        <p14:creationId xmlns:p14="http://schemas.microsoft.com/office/powerpoint/2010/main" val="274662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Siyasal gelişmeler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12 </a:t>
            </a:r>
            <a:r>
              <a:rPr lang="tr-TR" dirty="0" err="1"/>
              <a:t>Eylül</a:t>
            </a:r>
            <a:r>
              <a:rPr lang="tr-TR" dirty="0"/>
              <a:t>, </a:t>
            </a:r>
            <a:r>
              <a:rPr lang="tr-TR" dirty="0" err="1"/>
              <a:t>Türkiye’deki</a:t>
            </a:r>
            <a:r>
              <a:rPr lang="tr-TR" dirty="0"/>
              <a:t> sermaye </a:t>
            </a:r>
            <a:r>
              <a:rPr lang="tr-TR" dirty="0" err="1"/>
              <a:t>düzeninin</a:t>
            </a:r>
            <a:r>
              <a:rPr lang="tr-TR" dirty="0"/>
              <a:t> ortaya çıkan yeni dinamik ve sorunları</a:t>
            </a:r>
          </a:p>
          <a:p>
            <a:r>
              <a:rPr lang="tr-TR" dirty="0"/>
              <a:t>istikrarlı bir hegemonya rejimi içerisinde </a:t>
            </a:r>
            <a:r>
              <a:rPr lang="tr-TR" dirty="0" err="1"/>
              <a:t>dönüştürmede</a:t>
            </a:r>
            <a:r>
              <a:rPr lang="tr-TR" dirty="0"/>
              <a:t> yaşadığı sıkışmayı “zor” yoluyla</a:t>
            </a:r>
          </a:p>
          <a:p>
            <a:r>
              <a:rPr lang="tr-TR" dirty="0"/>
              <a:t>aşma yöntemini bir kez daha devreye soktuğu </a:t>
            </a:r>
            <a:r>
              <a:rPr lang="tr-TR" dirty="0" err="1"/>
              <a:t>süreçlerden</a:t>
            </a:r>
            <a:r>
              <a:rPr lang="tr-TR" dirty="0"/>
              <a:t> biri olarak okunabilir. Bu </a:t>
            </a:r>
            <a:r>
              <a:rPr lang="tr-TR" dirty="0" err="1"/>
              <a:t>yönüyle</a:t>
            </a:r>
            <a:endParaRPr lang="tr-TR" dirty="0"/>
          </a:p>
          <a:p>
            <a:r>
              <a:rPr lang="tr-TR" dirty="0"/>
              <a:t>kendisinden öncekiler gibi biçimsel anlamıyla bir “askerî darbe” olsa da kendi dönemindeki</a:t>
            </a:r>
          </a:p>
          <a:p>
            <a:r>
              <a:rPr lang="tr-TR" dirty="0"/>
              <a:t>sınıf </a:t>
            </a:r>
            <a:r>
              <a:rPr lang="tr-TR" dirty="0" err="1"/>
              <a:t>mücadelelerinin</a:t>
            </a:r>
            <a:r>
              <a:rPr lang="tr-TR" dirty="0"/>
              <a:t> </a:t>
            </a:r>
            <a:r>
              <a:rPr lang="tr-TR" dirty="0" err="1"/>
              <a:t>özgül</a:t>
            </a:r>
            <a:r>
              <a:rPr lang="tr-TR" dirty="0"/>
              <a:t> özelliklerini içinde taşır. Bu anlamıyla da niteliksel açıdan öncesindeki</a:t>
            </a:r>
          </a:p>
          <a:p>
            <a:r>
              <a:rPr lang="tr-TR" dirty="0"/>
              <a:t>darbelerden ayrılır. Darbe, salt bir otoriter devlet geleneğinin bir kez daha </a:t>
            </a:r>
            <a:r>
              <a:rPr lang="tr-TR" dirty="0" err="1"/>
              <a:t>tebarüz</a:t>
            </a:r>
            <a:endParaRPr lang="tr-TR" dirty="0"/>
          </a:p>
          <a:p>
            <a:r>
              <a:rPr lang="tr-TR" dirty="0"/>
              <a:t>etmesi olarak değil, </a:t>
            </a:r>
            <a:r>
              <a:rPr lang="tr-TR" dirty="0" err="1"/>
              <a:t>Türkiye’deki</a:t>
            </a:r>
            <a:r>
              <a:rPr lang="tr-TR" dirty="0"/>
              <a:t> sermaye </a:t>
            </a:r>
            <a:r>
              <a:rPr lang="tr-TR" dirty="0" err="1"/>
              <a:t>düzeninin</a:t>
            </a:r>
            <a:r>
              <a:rPr lang="tr-TR" dirty="0"/>
              <a:t> yeni arayışları ile o döneme kadar belirli</a:t>
            </a:r>
          </a:p>
          <a:p>
            <a:r>
              <a:rPr lang="tr-TR" dirty="0"/>
              <a:t>bir olgunluk kazanan toplumsal/muhalif dinamikler arasındaki çelişkinin bir </a:t>
            </a:r>
            <a:r>
              <a:rPr lang="tr-TR" dirty="0" err="1"/>
              <a:t>ürünu</a:t>
            </a:r>
            <a:r>
              <a:rPr lang="tr-TR" dirty="0"/>
              <a:t>̈ olarak</a:t>
            </a:r>
          </a:p>
          <a:p>
            <a:r>
              <a:rPr lang="tr-TR" dirty="0"/>
              <a:t>değerlendirilebilir.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549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Siyasal gelişmeler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6276286" cy="4023360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Aziz Nesin’in </a:t>
            </a:r>
            <a:r>
              <a:rPr lang="tr-TR" dirty="0" err="1"/>
              <a:t>öncülüğünde</a:t>
            </a:r>
            <a:r>
              <a:rPr lang="tr-TR" dirty="0"/>
              <a:t> “Demokrasinin </a:t>
            </a:r>
            <a:r>
              <a:rPr lang="tr-TR" dirty="0" err="1"/>
              <a:t>tüm</a:t>
            </a:r>
            <a:r>
              <a:rPr lang="tr-TR" dirty="0"/>
              <a:t> kurum ve kurallarıyla işlemesi amacıyla” hazırlanan Aydınlar Dilekçesi, 12 </a:t>
            </a:r>
            <a:r>
              <a:rPr lang="tr-TR" dirty="0" err="1"/>
              <a:t>Eylül</a:t>
            </a:r>
            <a:r>
              <a:rPr lang="tr-TR" dirty="0"/>
              <a:t> Darbesi’nin uygulamalarına karşı ilk toplu tepki eylemiydi. Murat Belge, Halit Çelenk, Emin Değer, Haluk Gerger, </a:t>
            </a:r>
            <a:r>
              <a:rPr lang="tr-TR" dirty="0" err="1"/>
              <a:t>Hüsnu</a:t>
            </a:r>
            <a:r>
              <a:rPr lang="tr-TR" dirty="0"/>
              <a:t>̈ Göksel, Yakup Kepenek, Yalçın </a:t>
            </a:r>
            <a:r>
              <a:rPr lang="tr-TR" dirty="0" err="1"/>
              <a:t>Küçük</a:t>
            </a:r>
            <a:r>
              <a:rPr lang="tr-TR" dirty="0"/>
              <a:t>, Uğur Mumcu, Aziz Nesin, Mahmut Tali Öngören, Bahri Savcı, İlhan Selçuk, İlhan Tekeli, Mete Tunçay, Şerafettin Turan ve Erbil </a:t>
            </a:r>
            <a:r>
              <a:rPr lang="tr-TR" dirty="0" err="1"/>
              <a:t>Tuşalp’tan</a:t>
            </a:r>
            <a:r>
              <a:rPr lang="tr-TR" dirty="0"/>
              <a:t> oluşan “Yazmanlar Kurulu” tarafından hazırlanan dilekçe 1260 gazeteci, yazar, öğretim </a:t>
            </a:r>
            <a:r>
              <a:rPr lang="tr-TR" dirty="0" err="1"/>
              <a:t>üyesi</a:t>
            </a:r>
            <a:r>
              <a:rPr lang="tr-TR" dirty="0"/>
              <a:t> ve sanatçı tarafından imzalandı. Fehmi Yavuz, </a:t>
            </a:r>
            <a:r>
              <a:rPr lang="tr-TR" dirty="0" err="1"/>
              <a:t>Hüsnu</a:t>
            </a:r>
            <a:r>
              <a:rPr lang="tr-TR" dirty="0"/>
              <a:t>̈ Göksel, Bahri Savcı, Esin Afşar, </a:t>
            </a:r>
            <a:r>
              <a:rPr lang="tr-TR" dirty="0" err="1"/>
              <a:t>Bilgesu</a:t>
            </a:r>
            <a:r>
              <a:rPr lang="tr-TR" dirty="0"/>
              <a:t> </a:t>
            </a:r>
            <a:r>
              <a:rPr lang="tr-TR" dirty="0" err="1"/>
              <a:t>Erenus</a:t>
            </a:r>
            <a:r>
              <a:rPr lang="tr-TR" dirty="0"/>
              <a:t> ve Aziz Nesin’den oluşan “Sunma Kurulu”, dilekçeyi 15 Mayıs 1984’te Cumhurbaşkanlığı ve TBMM Başkanlığı makamlarına verdi. Ankara Sıkıyönetim Komutanlığı, dilekçe hakkında 21 Mayıs 1984’te soruşturma açtı. Yargılama boyunca 29 duruşma yapıldı.</a:t>
            </a:r>
          </a:p>
          <a:p>
            <a:r>
              <a:rPr lang="tr-TR" dirty="0"/>
              <a:t>Duruşmalar tam 19 ay </a:t>
            </a:r>
            <a:r>
              <a:rPr lang="tr-TR" dirty="0" err="1"/>
              <a:t>sürdu</a:t>
            </a:r>
            <a:r>
              <a:rPr lang="tr-TR" dirty="0"/>
              <a:t>̈. Dava, 7 Şubat 1986’da </a:t>
            </a:r>
            <a:r>
              <a:rPr lang="tr-TR" dirty="0" err="1"/>
              <a:t>tüm</a:t>
            </a:r>
            <a:r>
              <a:rPr lang="tr-TR" dirty="0"/>
              <a:t> sanıkların beraatıyla sonuçlandı.</a:t>
            </a:r>
          </a:p>
          <a:p>
            <a:endParaRPr lang="tr-TR" dirty="0"/>
          </a:p>
        </p:txBody>
      </p:sp>
      <p:pic>
        <p:nvPicPr>
          <p:cNvPr id="1026" name="Picture 2" descr="Ortak Hafızada Bugün: 15 Mayıs 1984&amp;#39;teki “Aydınlar Dilekçesi” | by  140journos | 140journos">
            <a:extLst>
              <a:ext uri="{FF2B5EF4-FFF2-40B4-BE49-F238E27FC236}">
                <a16:creationId xmlns:a16="http://schemas.microsoft.com/office/drawing/2014/main" id="{8F87041D-3AA5-8942-8DD7-B16C6E6BE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57" y="1252347"/>
            <a:ext cx="3399523" cy="501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7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Siyasal gelişmeler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12 </a:t>
            </a:r>
            <a:r>
              <a:rPr lang="tr-TR" dirty="0" err="1"/>
              <a:t>Eylül</a:t>
            </a:r>
            <a:r>
              <a:rPr lang="tr-TR" dirty="0"/>
              <a:t> Darbesi’nin, kendisinden önceki dönemde bir “istikrarsızlık” dinamiği teşkil eden</a:t>
            </a:r>
          </a:p>
          <a:p>
            <a:r>
              <a:rPr lang="tr-TR" dirty="0"/>
              <a:t>sol toplumsal muhalefetin hareket alanını gerek uyguladığı şiddet ve zor gerekse de yeni yasal</a:t>
            </a:r>
          </a:p>
          <a:p>
            <a:r>
              <a:rPr lang="tr-TR" dirty="0"/>
              <a:t>kurumsal </a:t>
            </a:r>
            <a:r>
              <a:rPr lang="tr-TR" dirty="0" err="1"/>
              <a:t>düzenlemelerle</a:t>
            </a:r>
            <a:r>
              <a:rPr lang="tr-TR" dirty="0"/>
              <a:t> </a:t>
            </a:r>
            <a:r>
              <a:rPr lang="tr-TR" dirty="0" err="1"/>
              <a:t>daraltt</a:t>
            </a:r>
            <a:r>
              <a:rPr lang="tr-TR" dirty="0"/>
              <a:t> </a:t>
            </a:r>
            <a:r>
              <a:rPr lang="tr-TR" dirty="0" err="1"/>
              <a:t>ığından</a:t>
            </a:r>
            <a:r>
              <a:rPr lang="tr-TR" dirty="0"/>
              <a:t> bahsetmiştik. Darbe yönetimi aynı zamanda sistem</a:t>
            </a:r>
          </a:p>
          <a:p>
            <a:r>
              <a:rPr lang="tr-TR" dirty="0"/>
              <a:t>karşıtı bir muhalefetin toplumsallaşma kanallarını kapatabilmek maksadıyla resmî ideoloji</a:t>
            </a:r>
          </a:p>
          <a:p>
            <a:r>
              <a:rPr lang="tr-TR" dirty="0"/>
              <a:t>alanını da </a:t>
            </a:r>
            <a:r>
              <a:rPr lang="tr-TR" dirty="0" err="1"/>
              <a:t>düzenli</a:t>
            </a:r>
            <a:r>
              <a:rPr lang="tr-TR" dirty="0"/>
              <a:t> </a:t>
            </a:r>
            <a:r>
              <a:rPr lang="tr-TR" dirty="0" err="1"/>
              <a:t>müdahalelerle</a:t>
            </a:r>
            <a:r>
              <a:rPr lang="tr-TR" dirty="0"/>
              <a:t> </a:t>
            </a:r>
            <a:r>
              <a:rPr lang="tr-TR" dirty="0" err="1"/>
              <a:t>dönüştürmeye</a:t>
            </a:r>
            <a:r>
              <a:rPr lang="tr-TR" dirty="0"/>
              <a:t> çalışmıştır. Cem </a:t>
            </a:r>
            <a:r>
              <a:rPr lang="tr-TR" dirty="0" err="1"/>
              <a:t>Eroğul’un</a:t>
            </a:r>
            <a:r>
              <a:rPr lang="tr-TR" dirty="0"/>
              <a:t> 1961 anayasası</a:t>
            </a:r>
          </a:p>
          <a:p>
            <a:r>
              <a:rPr lang="tr-TR" dirty="0"/>
              <a:t>ile 1982 anayasasını karşılaştıran aşağıdaki belirlemeleri 12 </a:t>
            </a:r>
            <a:r>
              <a:rPr lang="tr-TR" dirty="0" err="1"/>
              <a:t>Eylül</a:t>
            </a:r>
            <a:r>
              <a:rPr lang="tr-TR" dirty="0"/>
              <a:t> darbecilerinin resmî ideolojiye</a:t>
            </a:r>
          </a:p>
          <a:p>
            <a:r>
              <a:rPr lang="tr-TR" dirty="0"/>
              <a:t>nasıl bir </a:t>
            </a:r>
            <a:r>
              <a:rPr lang="tr-TR" dirty="0" err="1"/>
              <a:t>özgün</a:t>
            </a:r>
            <a:r>
              <a:rPr lang="tr-TR" dirty="0"/>
              <a:t> içerik kazandırmak istediklerini gösteriyor:</a:t>
            </a:r>
          </a:p>
          <a:p>
            <a:r>
              <a:rPr lang="tr-TR" dirty="0"/>
              <a:t>1961’de vurgu bağımsızlık, </a:t>
            </a:r>
            <a:r>
              <a:rPr lang="tr-TR" dirty="0" err="1"/>
              <a:t>özgürlükçülük</a:t>
            </a:r>
            <a:r>
              <a:rPr lang="tr-TR" dirty="0"/>
              <a:t> ve demokratik </a:t>
            </a:r>
            <a:r>
              <a:rPr lang="tr-TR" dirty="0" err="1"/>
              <a:t>tüze</a:t>
            </a:r>
            <a:r>
              <a:rPr lang="tr-TR" dirty="0"/>
              <a:t> (hukuk) devleti </a:t>
            </a:r>
            <a:r>
              <a:rPr lang="tr-TR" dirty="0" err="1"/>
              <a:t>üzerindeyken</a:t>
            </a:r>
            <a:r>
              <a:rPr lang="tr-TR" dirty="0"/>
              <a:t>;</a:t>
            </a:r>
          </a:p>
          <a:p>
            <a:r>
              <a:rPr lang="tr-TR" dirty="0"/>
              <a:t>1982’de vurgu </a:t>
            </a:r>
            <a:r>
              <a:rPr lang="tr-TR" dirty="0" err="1"/>
              <a:t>bölünmezlik</a:t>
            </a:r>
            <a:r>
              <a:rPr lang="tr-TR" dirty="0"/>
              <a:t>, ulusal dayanışma ve devletin korunması </a:t>
            </a:r>
            <a:r>
              <a:rPr lang="tr-TR" dirty="0" err="1"/>
              <a:t>üzerinde</a:t>
            </a:r>
            <a:r>
              <a:rPr lang="tr-TR" dirty="0"/>
              <a:t>.</a:t>
            </a:r>
          </a:p>
          <a:p>
            <a:r>
              <a:rPr lang="tr-TR" dirty="0"/>
              <a:t>Çok ilginç bir yenilik de, ilk kez bir anayasada, ‘</a:t>
            </a:r>
            <a:r>
              <a:rPr lang="tr-TR" dirty="0" err="1"/>
              <a:t>Türklüğün</a:t>
            </a:r>
            <a:r>
              <a:rPr lang="tr-TR" dirty="0"/>
              <a:t> tarihî ve manevi değerlerinden’</a:t>
            </a:r>
          </a:p>
          <a:p>
            <a:r>
              <a:rPr lang="tr-TR" dirty="0"/>
              <a:t>söz edilerek “</a:t>
            </a:r>
            <a:r>
              <a:rPr lang="tr-TR" dirty="0" err="1"/>
              <a:t>Türklük</a:t>
            </a:r>
            <a:r>
              <a:rPr lang="tr-TR" dirty="0"/>
              <a:t>” </a:t>
            </a:r>
            <a:r>
              <a:rPr lang="tr-TR" dirty="0" err="1"/>
              <a:t>niteminin</a:t>
            </a:r>
            <a:r>
              <a:rPr lang="tr-TR" dirty="0"/>
              <a:t> </a:t>
            </a:r>
            <a:r>
              <a:rPr lang="tr-TR" dirty="0" err="1"/>
              <a:t>yurtt</a:t>
            </a:r>
            <a:r>
              <a:rPr lang="tr-TR" dirty="0"/>
              <a:t> aşlık bağı sınırlarını zorlayan bir anlamda</a:t>
            </a:r>
          </a:p>
          <a:p>
            <a:r>
              <a:rPr lang="tr-TR" dirty="0"/>
              <a:t>kullanılmış olması.</a:t>
            </a:r>
          </a:p>
        </p:txBody>
      </p:sp>
    </p:spTree>
    <p:extLst>
      <p:ext uri="{BB962C8B-B14F-4D97-AF65-F5344CB8AC3E}">
        <p14:creationId xmlns:p14="http://schemas.microsoft.com/office/powerpoint/2010/main" val="27531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Siyasal gelişmeler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3367716" cy="4023360"/>
          </a:xfrm>
        </p:spPr>
        <p:txBody>
          <a:bodyPr/>
          <a:lstStyle/>
          <a:p>
            <a:r>
              <a:rPr lang="tr-TR" dirty="0"/>
              <a:t>12 </a:t>
            </a:r>
            <a:r>
              <a:rPr lang="tr-TR" dirty="0" err="1"/>
              <a:t>Eylül</a:t>
            </a:r>
            <a:r>
              <a:rPr lang="tr-TR" dirty="0"/>
              <a:t> Darbesi’nin ardından </a:t>
            </a:r>
            <a:r>
              <a:rPr lang="tr-TR" dirty="0" err="1"/>
              <a:t>Atatürkçülük</a:t>
            </a:r>
            <a:r>
              <a:rPr lang="tr-TR" dirty="0"/>
              <a:t> vurgusuna eşlik eden İslami değerler temelindeki </a:t>
            </a:r>
            <a:r>
              <a:rPr lang="tr-TR" dirty="0" err="1"/>
              <a:t>Türk</a:t>
            </a:r>
            <a:r>
              <a:rPr lang="tr-TR" dirty="0"/>
              <a:t> milliyetçiliği Kenan Evren’in konuşmalarında da kendisini sık sık gösteriyordu. Bu dönemde devletin </a:t>
            </a:r>
            <a:r>
              <a:rPr lang="tr-TR" dirty="0" err="1"/>
              <a:t>bütün</a:t>
            </a:r>
            <a:r>
              <a:rPr lang="tr-TR" dirty="0"/>
              <a:t> ideolojik aygıtları </a:t>
            </a:r>
            <a:r>
              <a:rPr lang="tr-TR" dirty="0" err="1"/>
              <a:t>Türk-İslam</a:t>
            </a:r>
            <a:r>
              <a:rPr lang="tr-TR" dirty="0"/>
              <a:t> sentezinin yaygınlaşması için seferber oldu.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A0AD59B-87F5-6E48-8081-F2E293E60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996" y="1737360"/>
            <a:ext cx="6528020" cy="319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57419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1472</TotalTime>
  <Words>1188</Words>
  <Application>Microsoft Macintosh PowerPoint</Application>
  <PresentationFormat>Geniş ekran</PresentationFormat>
  <Paragraphs>61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Geçmişe bakış</vt:lpstr>
      <vt:lpstr>TÜRKİYE SİYASAL HAYATI VE KURUMLARI</vt:lpstr>
      <vt:lpstr>Ekonomik ve toplumsal koşullar</vt:lpstr>
      <vt:lpstr>Ekonomik ve toplumsal koşullar</vt:lpstr>
      <vt:lpstr>Ekonomik ve toplumsal koşullar</vt:lpstr>
      <vt:lpstr>Ekonomik ve toplumsal koşullar</vt:lpstr>
      <vt:lpstr>Siyasal gelişmeler</vt:lpstr>
      <vt:lpstr>Siyasal gelişmeler</vt:lpstr>
      <vt:lpstr>Siyasal gelişmeler</vt:lpstr>
      <vt:lpstr>Siyasal gelişmeler</vt:lpstr>
      <vt:lpstr>Siyasal gelişmeler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Siyaset Bilimi I</dc:title>
  <dc:creator>EZGIKAYA</dc:creator>
  <cp:lastModifiedBy>Microsoft Office User</cp:lastModifiedBy>
  <cp:revision>63</cp:revision>
  <dcterms:created xsi:type="dcterms:W3CDTF">2018-02-12T08:58:47Z</dcterms:created>
  <dcterms:modified xsi:type="dcterms:W3CDTF">2021-06-09T07:35:31Z</dcterms:modified>
</cp:coreProperties>
</file>