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729"/>
  </p:normalViewPr>
  <p:slideViewPr>
    <p:cSldViewPr snapToGrid="0" snapToObjects="1">
      <p:cViewPr varScale="1">
        <p:scale>
          <a:sx n="90" d="100"/>
          <a:sy n="90" d="100"/>
        </p:scale>
        <p:origin x="232"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9278620E-5EA5-5340-BF05-3CEE261EDEF7}" type="datetimeFigureOut">
              <a:rPr lang="tr-TR" smtClean="0"/>
              <a:t>10.05.2020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BC447DF-53BA-7941-90BE-E5CAB9C6A896}" type="slidenum">
              <a:rPr lang="tr-TR" smtClean="0"/>
              <a:t>‹#›</a:t>
            </a:fld>
            <a:endParaRPr lang="tr-TR"/>
          </a:p>
        </p:txBody>
      </p:sp>
    </p:spTree>
    <p:extLst>
      <p:ext uri="{BB962C8B-B14F-4D97-AF65-F5344CB8AC3E}">
        <p14:creationId xmlns:p14="http://schemas.microsoft.com/office/powerpoint/2010/main" val="320126777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9278620E-5EA5-5340-BF05-3CEE261EDEF7}"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C447DF-53BA-7941-90BE-E5CAB9C6A896}" type="slidenum">
              <a:rPr lang="tr-TR" smtClean="0"/>
              <a:t>‹#›</a:t>
            </a:fld>
            <a:endParaRPr lang="tr-TR"/>
          </a:p>
        </p:txBody>
      </p:sp>
    </p:spTree>
    <p:extLst>
      <p:ext uri="{BB962C8B-B14F-4D97-AF65-F5344CB8AC3E}">
        <p14:creationId xmlns:p14="http://schemas.microsoft.com/office/powerpoint/2010/main" val="3998584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9278620E-5EA5-5340-BF05-3CEE261EDEF7}"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C447DF-53BA-7941-90BE-E5CAB9C6A896}" type="slidenum">
              <a:rPr lang="tr-TR" smtClean="0"/>
              <a:t>‹#›</a:t>
            </a:fld>
            <a:endParaRPr lang="tr-TR"/>
          </a:p>
        </p:txBody>
      </p:sp>
    </p:spTree>
    <p:extLst>
      <p:ext uri="{BB962C8B-B14F-4D97-AF65-F5344CB8AC3E}">
        <p14:creationId xmlns:p14="http://schemas.microsoft.com/office/powerpoint/2010/main" val="3805864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9278620E-5EA5-5340-BF05-3CEE261EDEF7}" type="datetimeFigureOut">
              <a:rPr lang="tr-TR" smtClean="0"/>
              <a:t>10.05.2020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BC447DF-53BA-7941-90BE-E5CAB9C6A896}" type="slidenum">
              <a:rPr lang="tr-TR" smtClean="0"/>
              <a:t>‹#›</a:t>
            </a:fld>
            <a:endParaRPr lang="tr-TR"/>
          </a:p>
        </p:txBody>
      </p:sp>
    </p:spTree>
    <p:extLst>
      <p:ext uri="{BB962C8B-B14F-4D97-AF65-F5344CB8AC3E}">
        <p14:creationId xmlns:p14="http://schemas.microsoft.com/office/powerpoint/2010/main" val="3905177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9278620E-5EA5-5340-BF05-3CEE261EDEF7}" type="datetimeFigureOut">
              <a:rPr lang="tr-TR" smtClean="0"/>
              <a:t>10.05.2020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BC447DF-53BA-7941-90BE-E5CAB9C6A896}" type="slidenum">
              <a:rPr lang="tr-TR" smtClean="0"/>
              <a:t>‹#›</a:t>
            </a:fld>
            <a:endParaRPr lang="tr-TR"/>
          </a:p>
        </p:txBody>
      </p:sp>
    </p:spTree>
    <p:extLst>
      <p:ext uri="{BB962C8B-B14F-4D97-AF65-F5344CB8AC3E}">
        <p14:creationId xmlns:p14="http://schemas.microsoft.com/office/powerpoint/2010/main" val="321924874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9278620E-5EA5-5340-BF05-3CEE261EDEF7}" type="datetimeFigureOut">
              <a:rPr lang="tr-TR" smtClean="0"/>
              <a:t>10.05.2020</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5BC447DF-53BA-7941-90BE-E5CAB9C6A896}" type="slidenum">
              <a:rPr lang="tr-TR" smtClean="0"/>
              <a:t>‹#›</a:t>
            </a:fld>
            <a:endParaRPr lang="tr-TR"/>
          </a:p>
        </p:txBody>
      </p:sp>
    </p:spTree>
    <p:extLst>
      <p:ext uri="{BB962C8B-B14F-4D97-AF65-F5344CB8AC3E}">
        <p14:creationId xmlns:p14="http://schemas.microsoft.com/office/powerpoint/2010/main" val="3395680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9278620E-5EA5-5340-BF05-3CEE261EDEF7}" type="datetimeFigureOut">
              <a:rPr lang="tr-TR" smtClean="0"/>
              <a:t>10.05.2020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BC447DF-53BA-7941-90BE-E5CAB9C6A89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310728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278620E-5EA5-5340-BF05-3CEE261EDEF7}" type="datetimeFigureOut">
              <a:rPr lang="tr-TR" smtClean="0"/>
              <a:t>10.05.2020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BC447DF-53BA-7941-90BE-E5CAB9C6A896}" type="slidenum">
              <a:rPr lang="tr-TR" smtClean="0"/>
              <a:t>‹#›</a:t>
            </a:fld>
            <a:endParaRPr lang="tr-TR"/>
          </a:p>
        </p:txBody>
      </p:sp>
    </p:spTree>
    <p:extLst>
      <p:ext uri="{BB962C8B-B14F-4D97-AF65-F5344CB8AC3E}">
        <p14:creationId xmlns:p14="http://schemas.microsoft.com/office/powerpoint/2010/main" val="254299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78620E-5EA5-5340-BF05-3CEE261EDEF7}" type="datetimeFigureOut">
              <a:rPr lang="tr-TR" smtClean="0"/>
              <a:t>10.05.2020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BC447DF-53BA-7941-90BE-E5CAB9C6A896}" type="slidenum">
              <a:rPr lang="tr-TR" smtClean="0"/>
              <a:t>‹#›</a:t>
            </a:fld>
            <a:endParaRPr lang="tr-TR"/>
          </a:p>
        </p:txBody>
      </p:sp>
    </p:spTree>
    <p:extLst>
      <p:ext uri="{BB962C8B-B14F-4D97-AF65-F5344CB8AC3E}">
        <p14:creationId xmlns:p14="http://schemas.microsoft.com/office/powerpoint/2010/main" val="942485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9278620E-5EA5-5340-BF05-3CEE261EDEF7}" type="datetimeFigureOut">
              <a:rPr lang="tr-TR" smtClean="0"/>
              <a:t>10.05.2020</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5BC447DF-53BA-7941-90BE-E5CAB9C6A896}" type="slidenum">
              <a:rPr lang="tr-TR" smtClean="0"/>
              <a:t>‹#›</a:t>
            </a:fld>
            <a:endParaRPr lang="tr-TR"/>
          </a:p>
        </p:txBody>
      </p:sp>
    </p:spTree>
    <p:extLst>
      <p:ext uri="{BB962C8B-B14F-4D97-AF65-F5344CB8AC3E}">
        <p14:creationId xmlns:p14="http://schemas.microsoft.com/office/powerpoint/2010/main" val="767581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9278620E-5EA5-5340-BF05-3CEE261EDEF7}" type="datetimeFigureOut">
              <a:rPr lang="tr-TR" smtClean="0"/>
              <a:t>10.05.2020</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5BC447DF-53BA-7941-90BE-E5CAB9C6A896}" type="slidenum">
              <a:rPr lang="tr-TR" smtClean="0"/>
              <a:t>‹#›</a:t>
            </a:fld>
            <a:endParaRPr lang="tr-TR"/>
          </a:p>
        </p:txBody>
      </p:sp>
    </p:spTree>
    <p:extLst>
      <p:ext uri="{BB962C8B-B14F-4D97-AF65-F5344CB8AC3E}">
        <p14:creationId xmlns:p14="http://schemas.microsoft.com/office/powerpoint/2010/main" val="3388126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9278620E-5EA5-5340-BF05-3CEE261EDEF7}" type="datetimeFigureOut">
              <a:rPr lang="tr-TR" smtClean="0"/>
              <a:t>10.05.2020</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BC447DF-53BA-7941-90BE-E5CAB9C6A896}" type="slidenum">
              <a:rPr lang="tr-TR" smtClean="0"/>
              <a:t>‹#›</a:t>
            </a:fld>
            <a:endParaRPr lang="tr-TR"/>
          </a:p>
        </p:txBody>
      </p:sp>
    </p:spTree>
    <p:extLst>
      <p:ext uri="{BB962C8B-B14F-4D97-AF65-F5344CB8AC3E}">
        <p14:creationId xmlns:p14="http://schemas.microsoft.com/office/powerpoint/2010/main" val="33348474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A265DF-C60F-DB45-B7B3-C7971DB11A7A}"/>
              </a:ext>
            </a:extLst>
          </p:cNvPr>
          <p:cNvSpPr>
            <a:spLocks noGrp="1"/>
          </p:cNvSpPr>
          <p:nvPr>
            <p:ph type="ctrTitle"/>
          </p:nvPr>
        </p:nvSpPr>
        <p:spPr/>
        <p:txBody>
          <a:bodyPr>
            <a:normAutofit fontScale="90000"/>
          </a:bodyPr>
          <a:lstStyle/>
          <a:p>
            <a:r>
              <a:rPr lang="tr-TR" b="1" dirty="0"/>
              <a:t>HASTANEDE YATMANIN ÇOCUKLAR ÜZERİNDE GELİŞİMSEL ETKİLERİ</a:t>
            </a:r>
          </a:p>
        </p:txBody>
      </p:sp>
      <p:sp>
        <p:nvSpPr>
          <p:cNvPr id="3" name="Alt Başlık 2">
            <a:extLst>
              <a:ext uri="{FF2B5EF4-FFF2-40B4-BE49-F238E27FC236}">
                <a16:creationId xmlns:a16="http://schemas.microsoft.com/office/drawing/2014/main" id="{EF45E7FE-D3FF-A646-8DE2-0F899639D4E5}"/>
              </a:ext>
            </a:extLst>
          </p:cNvPr>
          <p:cNvSpPr>
            <a:spLocks noGrp="1"/>
          </p:cNvSpPr>
          <p:nvPr>
            <p:ph type="subTitle" idx="1"/>
          </p:nvPr>
        </p:nvSpPr>
        <p:spPr>
          <a:xfrm>
            <a:off x="1664677" y="4704007"/>
            <a:ext cx="9144000" cy="1655762"/>
          </a:xfrm>
        </p:spPr>
        <p:txBody>
          <a:bodyPr/>
          <a:lstStyle/>
          <a:p>
            <a:r>
              <a:rPr lang="tr-TR" dirty="0"/>
              <a:t>Dr. Gökçe Karaman Benli</a:t>
            </a:r>
          </a:p>
          <a:p>
            <a:r>
              <a:rPr lang="tr-TR" dirty="0"/>
              <a:t>Ankara Üniversitesi EBF Okul Öncesi Eğitim Anabilim Dalı</a:t>
            </a:r>
          </a:p>
        </p:txBody>
      </p:sp>
    </p:spTree>
    <p:extLst>
      <p:ext uri="{BB962C8B-B14F-4D97-AF65-F5344CB8AC3E}">
        <p14:creationId xmlns:p14="http://schemas.microsoft.com/office/powerpoint/2010/main" val="3140447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0D8A191-3EFA-C34A-A058-7E96F3F0028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09481D7-DB21-BA44-95B3-3AD85EFE28FB}"/>
              </a:ext>
            </a:extLst>
          </p:cNvPr>
          <p:cNvSpPr>
            <a:spLocks noGrp="1"/>
          </p:cNvSpPr>
          <p:nvPr>
            <p:ph idx="1"/>
          </p:nvPr>
        </p:nvSpPr>
        <p:spPr/>
        <p:txBody>
          <a:bodyPr/>
          <a:lstStyle/>
          <a:p>
            <a:r>
              <a:rPr lang="tr-TR" dirty="0"/>
              <a:t>Yaşamları normal gidişatında olan çocuklar, aniden kendilerini hiç tanımadıkları, bilmedikleri ve ağrılı işlemlerin olduğu bir ortamda bulurlar. Çocuk için hastalık ve buna bağlı olarak hastaneye yatma onu korkutan ve hoş olmayan yaşantılar içerir. </a:t>
            </a:r>
          </a:p>
        </p:txBody>
      </p:sp>
    </p:spTree>
    <p:extLst>
      <p:ext uri="{BB962C8B-B14F-4D97-AF65-F5344CB8AC3E}">
        <p14:creationId xmlns:p14="http://schemas.microsoft.com/office/powerpoint/2010/main" val="2876635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2C0F152-5225-E24C-8AB4-ECFB73765ED3}"/>
              </a:ext>
            </a:extLst>
          </p:cNvPr>
          <p:cNvSpPr>
            <a:spLocks noGrp="1"/>
          </p:cNvSpPr>
          <p:nvPr>
            <p:ph type="title"/>
          </p:nvPr>
        </p:nvSpPr>
        <p:spPr/>
        <p:txBody>
          <a:bodyPr/>
          <a:lstStyle/>
          <a:p>
            <a:r>
              <a:rPr lang="tr-TR" dirty="0"/>
              <a:t>Yaşlara göre hastanede yatmanın gelişimsel etkileri</a:t>
            </a:r>
          </a:p>
        </p:txBody>
      </p:sp>
      <p:sp>
        <p:nvSpPr>
          <p:cNvPr id="3" name="İçerik Yer Tutucusu 2">
            <a:extLst>
              <a:ext uri="{FF2B5EF4-FFF2-40B4-BE49-F238E27FC236}">
                <a16:creationId xmlns:a16="http://schemas.microsoft.com/office/drawing/2014/main" id="{4AEF6F06-D0C8-8747-BA65-8A358AF1F7F4}"/>
              </a:ext>
            </a:extLst>
          </p:cNvPr>
          <p:cNvSpPr>
            <a:spLocks noGrp="1"/>
          </p:cNvSpPr>
          <p:nvPr>
            <p:ph idx="1"/>
          </p:nvPr>
        </p:nvSpPr>
        <p:spPr/>
        <p:txBody>
          <a:bodyPr/>
          <a:lstStyle/>
          <a:p>
            <a:r>
              <a:rPr lang="tr-TR" b="1" dirty="0"/>
              <a:t>BEBEKLER</a:t>
            </a:r>
          </a:p>
          <a:p>
            <a:r>
              <a:rPr lang="tr-TR" b="1" dirty="0"/>
              <a:t>         </a:t>
            </a:r>
            <a:r>
              <a:rPr lang="tr-TR" b="1" dirty="0" err="1"/>
              <a:t>Hopitalizm</a:t>
            </a:r>
            <a:r>
              <a:rPr lang="tr-TR" b="1" dirty="0"/>
              <a:t> görülebilir </a:t>
            </a:r>
          </a:p>
          <a:p>
            <a:r>
              <a:rPr lang="tr-TR" b="1" dirty="0"/>
              <a:t>          Fiziksel anlamda geç takip eden büyüme süreci </a:t>
            </a:r>
          </a:p>
          <a:p>
            <a:r>
              <a:rPr lang="tr-TR" b="1" dirty="0"/>
              <a:t>          Geç yürüme, konuşma ve tuvalet eğitimini geç edinme olabilir.</a:t>
            </a:r>
          </a:p>
          <a:p>
            <a:r>
              <a:rPr lang="tr-TR" b="1" dirty="0"/>
              <a:t>          Bebek annesini göremediği için yalnız kalmayı protesto edebilir. Ayrılık kaygısı görülebilir.</a:t>
            </a:r>
          </a:p>
          <a:p>
            <a:r>
              <a:rPr lang="tr-TR" b="1" dirty="0"/>
              <a:t>          Ümitsizlik ve inkar aşamaları gözlemlenebilir. </a:t>
            </a:r>
          </a:p>
        </p:txBody>
      </p:sp>
      <p:sp>
        <p:nvSpPr>
          <p:cNvPr id="4" name="Sağ Ok 3">
            <a:extLst>
              <a:ext uri="{FF2B5EF4-FFF2-40B4-BE49-F238E27FC236}">
                <a16:creationId xmlns:a16="http://schemas.microsoft.com/office/drawing/2014/main" id="{B2D58D3A-7ED6-1049-94CC-C0874579704D}"/>
              </a:ext>
            </a:extLst>
          </p:cNvPr>
          <p:cNvSpPr/>
          <p:nvPr/>
        </p:nvSpPr>
        <p:spPr>
          <a:xfrm>
            <a:off x="2426677" y="3118338"/>
            <a:ext cx="691661" cy="211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a:extLst>
              <a:ext uri="{FF2B5EF4-FFF2-40B4-BE49-F238E27FC236}">
                <a16:creationId xmlns:a16="http://schemas.microsoft.com/office/drawing/2014/main" id="{F6C85DD1-058D-7544-9E85-0587659A8427}"/>
              </a:ext>
            </a:extLst>
          </p:cNvPr>
          <p:cNvSpPr/>
          <p:nvPr/>
        </p:nvSpPr>
        <p:spPr>
          <a:xfrm>
            <a:off x="2426677" y="3493477"/>
            <a:ext cx="691661" cy="211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a:extLst>
              <a:ext uri="{FF2B5EF4-FFF2-40B4-BE49-F238E27FC236}">
                <a16:creationId xmlns:a16="http://schemas.microsoft.com/office/drawing/2014/main" id="{9E09F0E5-A608-114E-B6C1-1CEBCC4CB816}"/>
              </a:ext>
            </a:extLst>
          </p:cNvPr>
          <p:cNvSpPr/>
          <p:nvPr/>
        </p:nvSpPr>
        <p:spPr>
          <a:xfrm>
            <a:off x="2426676" y="3868616"/>
            <a:ext cx="691661" cy="211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Sağ Ok 6">
            <a:extLst>
              <a:ext uri="{FF2B5EF4-FFF2-40B4-BE49-F238E27FC236}">
                <a16:creationId xmlns:a16="http://schemas.microsoft.com/office/drawing/2014/main" id="{26D7A670-5C50-C24E-B7AD-840BD338B09E}"/>
              </a:ext>
            </a:extLst>
          </p:cNvPr>
          <p:cNvSpPr/>
          <p:nvPr/>
        </p:nvSpPr>
        <p:spPr>
          <a:xfrm>
            <a:off x="2426675" y="4241613"/>
            <a:ext cx="691661" cy="211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Sağ Ok 7">
            <a:extLst>
              <a:ext uri="{FF2B5EF4-FFF2-40B4-BE49-F238E27FC236}">
                <a16:creationId xmlns:a16="http://schemas.microsoft.com/office/drawing/2014/main" id="{A70CDC64-9508-6546-8F6C-1E4819980763}"/>
              </a:ext>
            </a:extLst>
          </p:cNvPr>
          <p:cNvSpPr/>
          <p:nvPr/>
        </p:nvSpPr>
        <p:spPr>
          <a:xfrm>
            <a:off x="2426674" y="4932923"/>
            <a:ext cx="691661" cy="211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840723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EB45AED-CD4E-AE4C-B137-0F2236F0612D}"/>
              </a:ext>
            </a:extLst>
          </p:cNvPr>
          <p:cNvSpPr>
            <a:spLocks noGrp="1"/>
          </p:cNvSpPr>
          <p:nvPr>
            <p:ph type="title"/>
          </p:nvPr>
        </p:nvSpPr>
        <p:spPr>
          <a:solidFill>
            <a:srgbClr val="00B0F0"/>
          </a:solidFill>
        </p:spPr>
        <p:txBody>
          <a:bodyPr/>
          <a:lstStyle/>
          <a:p>
            <a:r>
              <a:rPr lang="tr-TR" b="1" dirty="0"/>
              <a:t>Okul Öncesi Dönem (3-6 yaş)</a:t>
            </a:r>
            <a:br>
              <a:rPr lang="tr-TR" b="1" dirty="0"/>
            </a:br>
            <a:r>
              <a:rPr lang="tr-TR" dirty="0"/>
              <a:t> </a:t>
            </a:r>
          </a:p>
        </p:txBody>
      </p:sp>
      <p:sp>
        <p:nvSpPr>
          <p:cNvPr id="3" name="İçerik Yer Tutucusu 2">
            <a:extLst>
              <a:ext uri="{FF2B5EF4-FFF2-40B4-BE49-F238E27FC236}">
                <a16:creationId xmlns:a16="http://schemas.microsoft.com/office/drawing/2014/main" id="{47F3FEC7-517D-0C49-84C8-57408FB6C03F}"/>
              </a:ext>
            </a:extLst>
          </p:cNvPr>
          <p:cNvSpPr>
            <a:spLocks noGrp="1"/>
          </p:cNvSpPr>
          <p:nvPr>
            <p:ph idx="1"/>
          </p:nvPr>
        </p:nvSpPr>
        <p:spPr/>
        <p:txBody>
          <a:bodyPr/>
          <a:lstStyle/>
          <a:p>
            <a:r>
              <a:rPr lang="tr-TR" b="1" dirty="0"/>
              <a:t>Uyku ve beslenme zorlukları yaşayabilir.</a:t>
            </a:r>
          </a:p>
          <a:p>
            <a:endParaRPr lang="tr-TR" b="1" dirty="0"/>
          </a:p>
          <a:p>
            <a:r>
              <a:rPr lang="tr-TR" b="1" dirty="0"/>
              <a:t>Ayrılık kaygısı yaşayabilir ve ağrılı tedavi işlemleri sürüyorsa korkuları artabilir.</a:t>
            </a:r>
          </a:p>
          <a:p>
            <a:r>
              <a:rPr lang="tr-TR" b="1" dirty="0"/>
              <a:t>5 yaşın altındaki çocuklar için hastanede olma sürecinde ailenin ilgisi çok önemlidir. Eğer çocuk kendisini yalnız hissederse kendisine bir ceza verildiği izlenimini edinebilir. </a:t>
            </a:r>
          </a:p>
          <a:p>
            <a:r>
              <a:rPr lang="tr-TR" b="1" dirty="0"/>
              <a:t>Hastalanmanın getirdiği sıkıntı ve endişe çocukta regresyona neden olabilir.</a:t>
            </a:r>
          </a:p>
          <a:p>
            <a:endParaRPr lang="tr-TR" b="1" dirty="0"/>
          </a:p>
        </p:txBody>
      </p:sp>
      <p:sp>
        <p:nvSpPr>
          <p:cNvPr id="12" name="Serbest Form 11">
            <a:extLst>
              <a:ext uri="{FF2B5EF4-FFF2-40B4-BE49-F238E27FC236}">
                <a16:creationId xmlns:a16="http://schemas.microsoft.com/office/drawing/2014/main" id="{C0696DA8-20A0-F348-B506-D166D6D023B8}"/>
              </a:ext>
            </a:extLst>
          </p:cNvPr>
          <p:cNvSpPr/>
          <p:nvPr/>
        </p:nvSpPr>
        <p:spPr>
          <a:xfrm>
            <a:off x="2197804" y="2639676"/>
            <a:ext cx="232726" cy="432137"/>
          </a:xfrm>
          <a:custGeom>
            <a:avLst/>
            <a:gdLst>
              <a:gd name="connsiteX0" fmla="*/ 173921 w 232726"/>
              <a:gd name="connsiteY0" fmla="*/ 189249 h 432137"/>
              <a:gd name="connsiteX1" fmla="*/ 231071 w 232726"/>
              <a:gd name="connsiteY1" fmla="*/ 360699 h 432137"/>
              <a:gd name="connsiteX2" fmla="*/ 216784 w 232726"/>
              <a:gd name="connsiteY2" fmla="*/ 403562 h 432137"/>
              <a:gd name="connsiteX3" fmla="*/ 173921 w 232726"/>
              <a:gd name="connsiteY3" fmla="*/ 417849 h 432137"/>
              <a:gd name="connsiteX4" fmla="*/ 73909 w 232726"/>
              <a:gd name="connsiteY4" fmla="*/ 432137 h 432137"/>
              <a:gd name="connsiteX5" fmla="*/ 31046 w 232726"/>
              <a:gd name="connsiteY5" fmla="*/ 417849 h 432137"/>
              <a:gd name="connsiteX6" fmla="*/ 16759 w 232726"/>
              <a:gd name="connsiteY6" fmla="*/ 303549 h 432137"/>
              <a:gd name="connsiteX7" fmla="*/ 59621 w 232726"/>
              <a:gd name="connsiteY7" fmla="*/ 289262 h 432137"/>
              <a:gd name="connsiteX8" fmla="*/ 145346 w 232726"/>
              <a:gd name="connsiteY8" fmla="*/ 246399 h 432137"/>
              <a:gd name="connsiteX9" fmla="*/ 188209 w 232726"/>
              <a:gd name="connsiteY9" fmla="*/ 217824 h 432137"/>
              <a:gd name="connsiteX10" fmla="*/ 202496 w 232726"/>
              <a:gd name="connsiteY10" fmla="*/ 3512 h 432137"/>
              <a:gd name="connsiteX11" fmla="*/ 173921 w 232726"/>
              <a:gd name="connsiteY11" fmla="*/ 46374 h 432137"/>
              <a:gd name="connsiteX12" fmla="*/ 159634 w 232726"/>
              <a:gd name="connsiteY12" fmla="*/ 117812 h 432137"/>
              <a:gd name="connsiteX13" fmla="*/ 145346 w 232726"/>
              <a:gd name="connsiteY13" fmla="*/ 160674 h 432137"/>
              <a:gd name="connsiteX14" fmla="*/ 173921 w 232726"/>
              <a:gd name="connsiteY14" fmla="*/ 189249 h 432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32726" h="432137">
                <a:moveTo>
                  <a:pt x="173921" y="189249"/>
                </a:moveTo>
                <a:cubicBezTo>
                  <a:pt x="188208" y="222586"/>
                  <a:pt x="219257" y="301627"/>
                  <a:pt x="231071" y="360699"/>
                </a:cubicBezTo>
                <a:cubicBezTo>
                  <a:pt x="234025" y="375467"/>
                  <a:pt x="227433" y="392913"/>
                  <a:pt x="216784" y="403562"/>
                </a:cubicBezTo>
                <a:cubicBezTo>
                  <a:pt x="206135" y="414211"/>
                  <a:pt x="188689" y="414895"/>
                  <a:pt x="173921" y="417849"/>
                </a:cubicBezTo>
                <a:cubicBezTo>
                  <a:pt x="140899" y="424453"/>
                  <a:pt x="107246" y="427374"/>
                  <a:pt x="73909" y="432137"/>
                </a:cubicBezTo>
                <a:cubicBezTo>
                  <a:pt x="59621" y="427374"/>
                  <a:pt x="42806" y="427257"/>
                  <a:pt x="31046" y="417849"/>
                </a:cubicBezTo>
                <a:cubicBezTo>
                  <a:pt x="-4799" y="389173"/>
                  <a:pt x="-9666" y="343186"/>
                  <a:pt x="16759" y="303549"/>
                </a:cubicBezTo>
                <a:cubicBezTo>
                  <a:pt x="25113" y="291018"/>
                  <a:pt x="45334" y="294024"/>
                  <a:pt x="59621" y="289262"/>
                </a:cubicBezTo>
                <a:cubicBezTo>
                  <a:pt x="182462" y="207369"/>
                  <a:pt x="27040" y="305553"/>
                  <a:pt x="145346" y="246399"/>
                </a:cubicBezTo>
                <a:cubicBezTo>
                  <a:pt x="160705" y="238720"/>
                  <a:pt x="173921" y="227349"/>
                  <a:pt x="188209" y="217824"/>
                </a:cubicBezTo>
                <a:cubicBezTo>
                  <a:pt x="239185" y="141360"/>
                  <a:pt x="249637" y="144934"/>
                  <a:pt x="202496" y="3512"/>
                </a:cubicBezTo>
                <a:cubicBezTo>
                  <a:pt x="197066" y="-12778"/>
                  <a:pt x="183446" y="32087"/>
                  <a:pt x="173921" y="46374"/>
                </a:cubicBezTo>
                <a:cubicBezTo>
                  <a:pt x="169159" y="70187"/>
                  <a:pt x="165524" y="94253"/>
                  <a:pt x="159634" y="117812"/>
                </a:cubicBezTo>
                <a:cubicBezTo>
                  <a:pt x="155981" y="132423"/>
                  <a:pt x="147476" y="145765"/>
                  <a:pt x="145346" y="160674"/>
                </a:cubicBezTo>
                <a:cubicBezTo>
                  <a:pt x="142652" y="179533"/>
                  <a:pt x="159634" y="155912"/>
                  <a:pt x="173921" y="189249"/>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Serbest Form 12">
            <a:extLst>
              <a:ext uri="{FF2B5EF4-FFF2-40B4-BE49-F238E27FC236}">
                <a16:creationId xmlns:a16="http://schemas.microsoft.com/office/drawing/2014/main" id="{E87528BF-1919-A94A-9374-9AD018EF17B0}"/>
              </a:ext>
            </a:extLst>
          </p:cNvPr>
          <p:cNvSpPr/>
          <p:nvPr/>
        </p:nvSpPr>
        <p:spPr>
          <a:xfrm>
            <a:off x="2171515" y="3496630"/>
            <a:ext cx="232726" cy="432137"/>
          </a:xfrm>
          <a:custGeom>
            <a:avLst/>
            <a:gdLst>
              <a:gd name="connsiteX0" fmla="*/ 173921 w 232726"/>
              <a:gd name="connsiteY0" fmla="*/ 189249 h 432137"/>
              <a:gd name="connsiteX1" fmla="*/ 231071 w 232726"/>
              <a:gd name="connsiteY1" fmla="*/ 360699 h 432137"/>
              <a:gd name="connsiteX2" fmla="*/ 216784 w 232726"/>
              <a:gd name="connsiteY2" fmla="*/ 403562 h 432137"/>
              <a:gd name="connsiteX3" fmla="*/ 173921 w 232726"/>
              <a:gd name="connsiteY3" fmla="*/ 417849 h 432137"/>
              <a:gd name="connsiteX4" fmla="*/ 73909 w 232726"/>
              <a:gd name="connsiteY4" fmla="*/ 432137 h 432137"/>
              <a:gd name="connsiteX5" fmla="*/ 31046 w 232726"/>
              <a:gd name="connsiteY5" fmla="*/ 417849 h 432137"/>
              <a:gd name="connsiteX6" fmla="*/ 16759 w 232726"/>
              <a:gd name="connsiteY6" fmla="*/ 303549 h 432137"/>
              <a:gd name="connsiteX7" fmla="*/ 59621 w 232726"/>
              <a:gd name="connsiteY7" fmla="*/ 289262 h 432137"/>
              <a:gd name="connsiteX8" fmla="*/ 145346 w 232726"/>
              <a:gd name="connsiteY8" fmla="*/ 246399 h 432137"/>
              <a:gd name="connsiteX9" fmla="*/ 188209 w 232726"/>
              <a:gd name="connsiteY9" fmla="*/ 217824 h 432137"/>
              <a:gd name="connsiteX10" fmla="*/ 202496 w 232726"/>
              <a:gd name="connsiteY10" fmla="*/ 3512 h 432137"/>
              <a:gd name="connsiteX11" fmla="*/ 173921 w 232726"/>
              <a:gd name="connsiteY11" fmla="*/ 46374 h 432137"/>
              <a:gd name="connsiteX12" fmla="*/ 159634 w 232726"/>
              <a:gd name="connsiteY12" fmla="*/ 117812 h 432137"/>
              <a:gd name="connsiteX13" fmla="*/ 145346 w 232726"/>
              <a:gd name="connsiteY13" fmla="*/ 160674 h 432137"/>
              <a:gd name="connsiteX14" fmla="*/ 173921 w 232726"/>
              <a:gd name="connsiteY14" fmla="*/ 189249 h 432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32726" h="432137">
                <a:moveTo>
                  <a:pt x="173921" y="189249"/>
                </a:moveTo>
                <a:cubicBezTo>
                  <a:pt x="188208" y="222586"/>
                  <a:pt x="219257" y="301627"/>
                  <a:pt x="231071" y="360699"/>
                </a:cubicBezTo>
                <a:cubicBezTo>
                  <a:pt x="234025" y="375467"/>
                  <a:pt x="227433" y="392913"/>
                  <a:pt x="216784" y="403562"/>
                </a:cubicBezTo>
                <a:cubicBezTo>
                  <a:pt x="206135" y="414211"/>
                  <a:pt x="188689" y="414895"/>
                  <a:pt x="173921" y="417849"/>
                </a:cubicBezTo>
                <a:cubicBezTo>
                  <a:pt x="140899" y="424453"/>
                  <a:pt x="107246" y="427374"/>
                  <a:pt x="73909" y="432137"/>
                </a:cubicBezTo>
                <a:cubicBezTo>
                  <a:pt x="59621" y="427374"/>
                  <a:pt x="42806" y="427257"/>
                  <a:pt x="31046" y="417849"/>
                </a:cubicBezTo>
                <a:cubicBezTo>
                  <a:pt x="-4799" y="389173"/>
                  <a:pt x="-9666" y="343186"/>
                  <a:pt x="16759" y="303549"/>
                </a:cubicBezTo>
                <a:cubicBezTo>
                  <a:pt x="25113" y="291018"/>
                  <a:pt x="45334" y="294024"/>
                  <a:pt x="59621" y="289262"/>
                </a:cubicBezTo>
                <a:cubicBezTo>
                  <a:pt x="182462" y="207369"/>
                  <a:pt x="27040" y="305553"/>
                  <a:pt x="145346" y="246399"/>
                </a:cubicBezTo>
                <a:cubicBezTo>
                  <a:pt x="160705" y="238720"/>
                  <a:pt x="173921" y="227349"/>
                  <a:pt x="188209" y="217824"/>
                </a:cubicBezTo>
                <a:cubicBezTo>
                  <a:pt x="239185" y="141360"/>
                  <a:pt x="249637" y="144934"/>
                  <a:pt x="202496" y="3512"/>
                </a:cubicBezTo>
                <a:cubicBezTo>
                  <a:pt x="197066" y="-12778"/>
                  <a:pt x="183446" y="32087"/>
                  <a:pt x="173921" y="46374"/>
                </a:cubicBezTo>
                <a:cubicBezTo>
                  <a:pt x="169159" y="70187"/>
                  <a:pt x="165524" y="94253"/>
                  <a:pt x="159634" y="117812"/>
                </a:cubicBezTo>
                <a:cubicBezTo>
                  <a:pt x="155981" y="132423"/>
                  <a:pt x="147476" y="145765"/>
                  <a:pt x="145346" y="160674"/>
                </a:cubicBezTo>
                <a:cubicBezTo>
                  <a:pt x="142652" y="179533"/>
                  <a:pt x="159634" y="155912"/>
                  <a:pt x="173921" y="189249"/>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Serbest Form 13">
            <a:extLst>
              <a:ext uri="{FF2B5EF4-FFF2-40B4-BE49-F238E27FC236}">
                <a16:creationId xmlns:a16="http://schemas.microsoft.com/office/drawing/2014/main" id="{69E91814-6AE5-ED4A-B5CC-8B2D0D29A7A0}"/>
              </a:ext>
            </a:extLst>
          </p:cNvPr>
          <p:cNvSpPr/>
          <p:nvPr/>
        </p:nvSpPr>
        <p:spPr>
          <a:xfrm>
            <a:off x="2088484" y="4171083"/>
            <a:ext cx="232726" cy="432137"/>
          </a:xfrm>
          <a:custGeom>
            <a:avLst/>
            <a:gdLst>
              <a:gd name="connsiteX0" fmla="*/ 173921 w 232726"/>
              <a:gd name="connsiteY0" fmla="*/ 189249 h 432137"/>
              <a:gd name="connsiteX1" fmla="*/ 231071 w 232726"/>
              <a:gd name="connsiteY1" fmla="*/ 360699 h 432137"/>
              <a:gd name="connsiteX2" fmla="*/ 216784 w 232726"/>
              <a:gd name="connsiteY2" fmla="*/ 403562 h 432137"/>
              <a:gd name="connsiteX3" fmla="*/ 173921 w 232726"/>
              <a:gd name="connsiteY3" fmla="*/ 417849 h 432137"/>
              <a:gd name="connsiteX4" fmla="*/ 73909 w 232726"/>
              <a:gd name="connsiteY4" fmla="*/ 432137 h 432137"/>
              <a:gd name="connsiteX5" fmla="*/ 31046 w 232726"/>
              <a:gd name="connsiteY5" fmla="*/ 417849 h 432137"/>
              <a:gd name="connsiteX6" fmla="*/ 16759 w 232726"/>
              <a:gd name="connsiteY6" fmla="*/ 303549 h 432137"/>
              <a:gd name="connsiteX7" fmla="*/ 59621 w 232726"/>
              <a:gd name="connsiteY7" fmla="*/ 289262 h 432137"/>
              <a:gd name="connsiteX8" fmla="*/ 145346 w 232726"/>
              <a:gd name="connsiteY8" fmla="*/ 246399 h 432137"/>
              <a:gd name="connsiteX9" fmla="*/ 188209 w 232726"/>
              <a:gd name="connsiteY9" fmla="*/ 217824 h 432137"/>
              <a:gd name="connsiteX10" fmla="*/ 202496 w 232726"/>
              <a:gd name="connsiteY10" fmla="*/ 3512 h 432137"/>
              <a:gd name="connsiteX11" fmla="*/ 173921 w 232726"/>
              <a:gd name="connsiteY11" fmla="*/ 46374 h 432137"/>
              <a:gd name="connsiteX12" fmla="*/ 159634 w 232726"/>
              <a:gd name="connsiteY12" fmla="*/ 117812 h 432137"/>
              <a:gd name="connsiteX13" fmla="*/ 145346 w 232726"/>
              <a:gd name="connsiteY13" fmla="*/ 160674 h 432137"/>
              <a:gd name="connsiteX14" fmla="*/ 173921 w 232726"/>
              <a:gd name="connsiteY14" fmla="*/ 189249 h 432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32726" h="432137">
                <a:moveTo>
                  <a:pt x="173921" y="189249"/>
                </a:moveTo>
                <a:cubicBezTo>
                  <a:pt x="188208" y="222586"/>
                  <a:pt x="219257" y="301627"/>
                  <a:pt x="231071" y="360699"/>
                </a:cubicBezTo>
                <a:cubicBezTo>
                  <a:pt x="234025" y="375467"/>
                  <a:pt x="227433" y="392913"/>
                  <a:pt x="216784" y="403562"/>
                </a:cubicBezTo>
                <a:cubicBezTo>
                  <a:pt x="206135" y="414211"/>
                  <a:pt x="188689" y="414895"/>
                  <a:pt x="173921" y="417849"/>
                </a:cubicBezTo>
                <a:cubicBezTo>
                  <a:pt x="140899" y="424453"/>
                  <a:pt x="107246" y="427374"/>
                  <a:pt x="73909" y="432137"/>
                </a:cubicBezTo>
                <a:cubicBezTo>
                  <a:pt x="59621" y="427374"/>
                  <a:pt x="42806" y="427257"/>
                  <a:pt x="31046" y="417849"/>
                </a:cubicBezTo>
                <a:cubicBezTo>
                  <a:pt x="-4799" y="389173"/>
                  <a:pt x="-9666" y="343186"/>
                  <a:pt x="16759" y="303549"/>
                </a:cubicBezTo>
                <a:cubicBezTo>
                  <a:pt x="25113" y="291018"/>
                  <a:pt x="45334" y="294024"/>
                  <a:pt x="59621" y="289262"/>
                </a:cubicBezTo>
                <a:cubicBezTo>
                  <a:pt x="182462" y="207369"/>
                  <a:pt x="27040" y="305553"/>
                  <a:pt x="145346" y="246399"/>
                </a:cubicBezTo>
                <a:cubicBezTo>
                  <a:pt x="160705" y="238720"/>
                  <a:pt x="173921" y="227349"/>
                  <a:pt x="188209" y="217824"/>
                </a:cubicBezTo>
                <a:cubicBezTo>
                  <a:pt x="239185" y="141360"/>
                  <a:pt x="249637" y="144934"/>
                  <a:pt x="202496" y="3512"/>
                </a:cubicBezTo>
                <a:cubicBezTo>
                  <a:pt x="197066" y="-12778"/>
                  <a:pt x="183446" y="32087"/>
                  <a:pt x="173921" y="46374"/>
                </a:cubicBezTo>
                <a:cubicBezTo>
                  <a:pt x="169159" y="70187"/>
                  <a:pt x="165524" y="94253"/>
                  <a:pt x="159634" y="117812"/>
                </a:cubicBezTo>
                <a:cubicBezTo>
                  <a:pt x="155981" y="132423"/>
                  <a:pt x="147476" y="145765"/>
                  <a:pt x="145346" y="160674"/>
                </a:cubicBezTo>
                <a:cubicBezTo>
                  <a:pt x="142652" y="179533"/>
                  <a:pt x="159634" y="155912"/>
                  <a:pt x="173921" y="189249"/>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Serbest Form 14">
            <a:extLst>
              <a:ext uri="{FF2B5EF4-FFF2-40B4-BE49-F238E27FC236}">
                <a16:creationId xmlns:a16="http://schemas.microsoft.com/office/drawing/2014/main" id="{D28BDFC1-4206-704C-B3F1-D1FC53E36935}"/>
              </a:ext>
            </a:extLst>
          </p:cNvPr>
          <p:cNvSpPr/>
          <p:nvPr/>
        </p:nvSpPr>
        <p:spPr>
          <a:xfrm>
            <a:off x="2114773" y="5147021"/>
            <a:ext cx="232726" cy="432137"/>
          </a:xfrm>
          <a:custGeom>
            <a:avLst/>
            <a:gdLst>
              <a:gd name="connsiteX0" fmla="*/ 173921 w 232726"/>
              <a:gd name="connsiteY0" fmla="*/ 189249 h 432137"/>
              <a:gd name="connsiteX1" fmla="*/ 231071 w 232726"/>
              <a:gd name="connsiteY1" fmla="*/ 360699 h 432137"/>
              <a:gd name="connsiteX2" fmla="*/ 216784 w 232726"/>
              <a:gd name="connsiteY2" fmla="*/ 403562 h 432137"/>
              <a:gd name="connsiteX3" fmla="*/ 173921 w 232726"/>
              <a:gd name="connsiteY3" fmla="*/ 417849 h 432137"/>
              <a:gd name="connsiteX4" fmla="*/ 73909 w 232726"/>
              <a:gd name="connsiteY4" fmla="*/ 432137 h 432137"/>
              <a:gd name="connsiteX5" fmla="*/ 31046 w 232726"/>
              <a:gd name="connsiteY5" fmla="*/ 417849 h 432137"/>
              <a:gd name="connsiteX6" fmla="*/ 16759 w 232726"/>
              <a:gd name="connsiteY6" fmla="*/ 303549 h 432137"/>
              <a:gd name="connsiteX7" fmla="*/ 59621 w 232726"/>
              <a:gd name="connsiteY7" fmla="*/ 289262 h 432137"/>
              <a:gd name="connsiteX8" fmla="*/ 145346 w 232726"/>
              <a:gd name="connsiteY8" fmla="*/ 246399 h 432137"/>
              <a:gd name="connsiteX9" fmla="*/ 188209 w 232726"/>
              <a:gd name="connsiteY9" fmla="*/ 217824 h 432137"/>
              <a:gd name="connsiteX10" fmla="*/ 202496 w 232726"/>
              <a:gd name="connsiteY10" fmla="*/ 3512 h 432137"/>
              <a:gd name="connsiteX11" fmla="*/ 173921 w 232726"/>
              <a:gd name="connsiteY11" fmla="*/ 46374 h 432137"/>
              <a:gd name="connsiteX12" fmla="*/ 159634 w 232726"/>
              <a:gd name="connsiteY12" fmla="*/ 117812 h 432137"/>
              <a:gd name="connsiteX13" fmla="*/ 145346 w 232726"/>
              <a:gd name="connsiteY13" fmla="*/ 160674 h 432137"/>
              <a:gd name="connsiteX14" fmla="*/ 173921 w 232726"/>
              <a:gd name="connsiteY14" fmla="*/ 189249 h 432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32726" h="432137">
                <a:moveTo>
                  <a:pt x="173921" y="189249"/>
                </a:moveTo>
                <a:cubicBezTo>
                  <a:pt x="188208" y="222586"/>
                  <a:pt x="219257" y="301627"/>
                  <a:pt x="231071" y="360699"/>
                </a:cubicBezTo>
                <a:cubicBezTo>
                  <a:pt x="234025" y="375467"/>
                  <a:pt x="227433" y="392913"/>
                  <a:pt x="216784" y="403562"/>
                </a:cubicBezTo>
                <a:cubicBezTo>
                  <a:pt x="206135" y="414211"/>
                  <a:pt x="188689" y="414895"/>
                  <a:pt x="173921" y="417849"/>
                </a:cubicBezTo>
                <a:cubicBezTo>
                  <a:pt x="140899" y="424453"/>
                  <a:pt x="107246" y="427374"/>
                  <a:pt x="73909" y="432137"/>
                </a:cubicBezTo>
                <a:cubicBezTo>
                  <a:pt x="59621" y="427374"/>
                  <a:pt x="42806" y="427257"/>
                  <a:pt x="31046" y="417849"/>
                </a:cubicBezTo>
                <a:cubicBezTo>
                  <a:pt x="-4799" y="389173"/>
                  <a:pt x="-9666" y="343186"/>
                  <a:pt x="16759" y="303549"/>
                </a:cubicBezTo>
                <a:cubicBezTo>
                  <a:pt x="25113" y="291018"/>
                  <a:pt x="45334" y="294024"/>
                  <a:pt x="59621" y="289262"/>
                </a:cubicBezTo>
                <a:cubicBezTo>
                  <a:pt x="182462" y="207369"/>
                  <a:pt x="27040" y="305553"/>
                  <a:pt x="145346" y="246399"/>
                </a:cubicBezTo>
                <a:cubicBezTo>
                  <a:pt x="160705" y="238720"/>
                  <a:pt x="173921" y="227349"/>
                  <a:pt x="188209" y="217824"/>
                </a:cubicBezTo>
                <a:cubicBezTo>
                  <a:pt x="239185" y="141360"/>
                  <a:pt x="249637" y="144934"/>
                  <a:pt x="202496" y="3512"/>
                </a:cubicBezTo>
                <a:cubicBezTo>
                  <a:pt x="197066" y="-12778"/>
                  <a:pt x="183446" y="32087"/>
                  <a:pt x="173921" y="46374"/>
                </a:cubicBezTo>
                <a:cubicBezTo>
                  <a:pt x="169159" y="70187"/>
                  <a:pt x="165524" y="94253"/>
                  <a:pt x="159634" y="117812"/>
                </a:cubicBezTo>
                <a:cubicBezTo>
                  <a:pt x="155981" y="132423"/>
                  <a:pt x="147476" y="145765"/>
                  <a:pt x="145346" y="160674"/>
                </a:cubicBezTo>
                <a:cubicBezTo>
                  <a:pt x="142652" y="179533"/>
                  <a:pt x="159634" y="155912"/>
                  <a:pt x="173921" y="189249"/>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657702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5E3B11-4F8D-4349-A42A-DCB96D207A59}"/>
              </a:ext>
            </a:extLst>
          </p:cNvPr>
          <p:cNvSpPr>
            <a:spLocks noGrp="1"/>
          </p:cNvSpPr>
          <p:nvPr>
            <p:ph type="title"/>
          </p:nvPr>
        </p:nvSpPr>
        <p:spPr>
          <a:solidFill>
            <a:srgbClr val="00B050"/>
          </a:solidFill>
        </p:spPr>
        <p:txBody>
          <a:bodyPr/>
          <a:lstStyle/>
          <a:p>
            <a:r>
              <a:rPr lang="tr-TR" b="1" dirty="0"/>
              <a:t>OKUL DÖNEMİ (7-11 </a:t>
            </a:r>
            <a:r>
              <a:rPr lang="tr-TR" b="1" dirty="0" err="1"/>
              <a:t>yAŞ</a:t>
            </a:r>
            <a:r>
              <a:rPr lang="tr-TR" b="1" dirty="0"/>
              <a:t>)</a:t>
            </a:r>
          </a:p>
        </p:txBody>
      </p:sp>
      <p:sp>
        <p:nvSpPr>
          <p:cNvPr id="3" name="İçerik Yer Tutucusu 2">
            <a:extLst>
              <a:ext uri="{FF2B5EF4-FFF2-40B4-BE49-F238E27FC236}">
                <a16:creationId xmlns:a16="http://schemas.microsoft.com/office/drawing/2014/main" id="{37C96A37-F8B0-8248-A07E-4F31F9A3CB0A}"/>
              </a:ext>
            </a:extLst>
          </p:cNvPr>
          <p:cNvSpPr>
            <a:spLocks noGrp="1"/>
          </p:cNvSpPr>
          <p:nvPr>
            <p:ph idx="1"/>
          </p:nvPr>
        </p:nvSpPr>
        <p:spPr/>
        <p:txBody>
          <a:bodyPr/>
          <a:lstStyle/>
          <a:p>
            <a:r>
              <a:rPr lang="tr-TR" dirty="0"/>
              <a:t>Çocuklarla hastaneye yatma sürecinde olumlu ilişkiler kurulamazsa kendilerine ceza verildiği ve bu durumun sorumlusunun kendileri olduğunu düşünebilirler. </a:t>
            </a:r>
          </a:p>
          <a:p>
            <a:r>
              <a:rPr lang="tr-TR" dirty="0"/>
              <a:t>Okulunu, arkadaşlarını göremediği için bazı endişeleri olabilir.</a:t>
            </a:r>
          </a:p>
          <a:p>
            <a:r>
              <a:rPr lang="tr-TR" dirty="0"/>
              <a:t>Hastanede yatma çocuğun bazı yapmak istediği hobi ve yeteneklerine ara vermesine neden olabilir. Bu durum çocuğun sosyal-duygusal gelişimini olumsuz etkileyebilir. </a:t>
            </a:r>
          </a:p>
          <a:p>
            <a:endParaRPr lang="tr-TR" dirty="0"/>
          </a:p>
        </p:txBody>
      </p:sp>
      <p:sp>
        <p:nvSpPr>
          <p:cNvPr id="4" name="Sağ Ok 3">
            <a:extLst>
              <a:ext uri="{FF2B5EF4-FFF2-40B4-BE49-F238E27FC236}">
                <a16:creationId xmlns:a16="http://schemas.microsoft.com/office/drawing/2014/main" id="{9A0880EC-5A0B-0343-A271-183C5B9D4108}"/>
              </a:ext>
            </a:extLst>
          </p:cNvPr>
          <p:cNvSpPr/>
          <p:nvPr/>
        </p:nvSpPr>
        <p:spPr>
          <a:xfrm>
            <a:off x="2000250" y="2828924"/>
            <a:ext cx="500063" cy="214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a:extLst>
              <a:ext uri="{FF2B5EF4-FFF2-40B4-BE49-F238E27FC236}">
                <a16:creationId xmlns:a16="http://schemas.microsoft.com/office/drawing/2014/main" id="{2D9CD1AA-F10D-3F46-842A-CF6846ED3B12}"/>
              </a:ext>
            </a:extLst>
          </p:cNvPr>
          <p:cNvSpPr/>
          <p:nvPr/>
        </p:nvSpPr>
        <p:spPr>
          <a:xfrm>
            <a:off x="1981104" y="3351655"/>
            <a:ext cx="500063" cy="214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a:extLst>
              <a:ext uri="{FF2B5EF4-FFF2-40B4-BE49-F238E27FC236}">
                <a16:creationId xmlns:a16="http://schemas.microsoft.com/office/drawing/2014/main" id="{298F161A-716F-0D44-BCA9-8C4D05648FF6}"/>
              </a:ext>
            </a:extLst>
          </p:cNvPr>
          <p:cNvSpPr/>
          <p:nvPr/>
        </p:nvSpPr>
        <p:spPr>
          <a:xfrm>
            <a:off x="1981103" y="3836285"/>
            <a:ext cx="500063" cy="214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302407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C7C6029-ADE3-6348-9323-D06908B2A773}"/>
              </a:ext>
            </a:extLst>
          </p:cNvPr>
          <p:cNvSpPr>
            <a:spLocks noGrp="1"/>
          </p:cNvSpPr>
          <p:nvPr>
            <p:ph type="title"/>
          </p:nvPr>
        </p:nvSpPr>
        <p:spPr>
          <a:solidFill>
            <a:srgbClr val="FF0000"/>
          </a:solidFill>
        </p:spPr>
        <p:txBody>
          <a:bodyPr/>
          <a:lstStyle/>
          <a:p>
            <a:r>
              <a:rPr lang="tr-TR" b="1" dirty="0"/>
              <a:t>ERGENLİK DÖNEMİ (12 YAŞ VE ÜZERİ)</a:t>
            </a:r>
          </a:p>
        </p:txBody>
      </p:sp>
      <p:sp>
        <p:nvSpPr>
          <p:cNvPr id="3" name="İçerik Yer Tutucusu 2">
            <a:extLst>
              <a:ext uri="{FF2B5EF4-FFF2-40B4-BE49-F238E27FC236}">
                <a16:creationId xmlns:a16="http://schemas.microsoft.com/office/drawing/2014/main" id="{99227CAF-9103-A845-AD56-7A2E516B35D3}"/>
              </a:ext>
            </a:extLst>
          </p:cNvPr>
          <p:cNvSpPr>
            <a:spLocks noGrp="1"/>
          </p:cNvSpPr>
          <p:nvPr>
            <p:ph idx="1"/>
          </p:nvPr>
        </p:nvSpPr>
        <p:spPr/>
        <p:txBody>
          <a:bodyPr>
            <a:normAutofit lnSpcReduction="10000"/>
          </a:bodyPr>
          <a:lstStyle/>
          <a:p>
            <a:r>
              <a:rPr lang="tr-TR" dirty="0"/>
              <a:t>Ergenler için hastalığın kendisi temel bir sorundur. Hastalık, bağımsızlığının engellenmesi ve gelecek planlarını gerçekleştirememe olarak algılanır. </a:t>
            </a:r>
          </a:p>
          <a:p>
            <a:endParaRPr lang="tr-TR" dirty="0"/>
          </a:p>
          <a:p>
            <a:r>
              <a:rPr lang="tr-TR" dirty="0"/>
              <a:t>Güvensizlik, yetersizlik duyguları, depresyon ve saldırgan davranışlar görülebilir.</a:t>
            </a:r>
          </a:p>
          <a:p>
            <a:endParaRPr lang="tr-TR" dirty="0"/>
          </a:p>
          <a:p>
            <a:r>
              <a:rPr lang="tr-TR" dirty="0"/>
              <a:t>Tedavi boyunca dış görünüşüne zarar gelmesinden korkar. </a:t>
            </a:r>
          </a:p>
          <a:p>
            <a:endParaRPr lang="tr-TR" dirty="0"/>
          </a:p>
          <a:p>
            <a:r>
              <a:rPr lang="tr-TR" dirty="0"/>
              <a:t>Kişisel alan kavramı ergenler için çok önemlidir. Bu alanlarına girilmesi onları rahatsız hisseder. </a:t>
            </a:r>
          </a:p>
        </p:txBody>
      </p:sp>
      <p:sp>
        <p:nvSpPr>
          <p:cNvPr id="4" name="Sağ Ok 3">
            <a:extLst>
              <a:ext uri="{FF2B5EF4-FFF2-40B4-BE49-F238E27FC236}">
                <a16:creationId xmlns:a16="http://schemas.microsoft.com/office/drawing/2014/main" id="{3A1B3F01-4BDF-C448-BC41-9C7AC8B710A1}"/>
              </a:ext>
            </a:extLst>
          </p:cNvPr>
          <p:cNvSpPr/>
          <p:nvPr/>
        </p:nvSpPr>
        <p:spPr>
          <a:xfrm>
            <a:off x="2043113" y="2638045"/>
            <a:ext cx="428625" cy="333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a:extLst>
              <a:ext uri="{FF2B5EF4-FFF2-40B4-BE49-F238E27FC236}">
                <a16:creationId xmlns:a16="http://schemas.microsoft.com/office/drawing/2014/main" id="{51030378-544F-6C4A-8012-41A22E43C15D}"/>
              </a:ext>
            </a:extLst>
          </p:cNvPr>
          <p:cNvSpPr/>
          <p:nvPr/>
        </p:nvSpPr>
        <p:spPr>
          <a:xfrm>
            <a:off x="1981200" y="3660767"/>
            <a:ext cx="428625" cy="333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a:extLst>
              <a:ext uri="{FF2B5EF4-FFF2-40B4-BE49-F238E27FC236}">
                <a16:creationId xmlns:a16="http://schemas.microsoft.com/office/drawing/2014/main" id="{9524C15F-F68E-5B44-98A0-83BFCF33CA68}"/>
              </a:ext>
            </a:extLst>
          </p:cNvPr>
          <p:cNvSpPr/>
          <p:nvPr/>
        </p:nvSpPr>
        <p:spPr>
          <a:xfrm>
            <a:off x="1981200" y="4425007"/>
            <a:ext cx="428625" cy="333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Sağ Ok 6">
            <a:extLst>
              <a:ext uri="{FF2B5EF4-FFF2-40B4-BE49-F238E27FC236}">
                <a16:creationId xmlns:a16="http://schemas.microsoft.com/office/drawing/2014/main" id="{F8889F6B-450C-B044-85E1-F8223164888E}"/>
              </a:ext>
            </a:extLst>
          </p:cNvPr>
          <p:cNvSpPr/>
          <p:nvPr/>
        </p:nvSpPr>
        <p:spPr>
          <a:xfrm>
            <a:off x="2016823" y="5189247"/>
            <a:ext cx="428625" cy="333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36063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2963EBB-FC1C-CF44-A7B3-77227D8D4FDC}"/>
              </a:ext>
            </a:extLst>
          </p:cNvPr>
          <p:cNvSpPr>
            <a:spLocks noGrp="1"/>
          </p:cNvSpPr>
          <p:nvPr>
            <p:ph type="title"/>
          </p:nvPr>
        </p:nvSpPr>
        <p:spPr>
          <a:solidFill>
            <a:schemeClr val="accent1">
              <a:lumMod val="20000"/>
              <a:lumOff val="80000"/>
            </a:schemeClr>
          </a:solidFill>
        </p:spPr>
        <p:txBody>
          <a:bodyPr/>
          <a:lstStyle/>
          <a:p>
            <a:r>
              <a:rPr lang="tr-TR" b="1" dirty="0"/>
              <a:t>Aileye etkileri</a:t>
            </a:r>
          </a:p>
        </p:txBody>
      </p:sp>
      <p:sp>
        <p:nvSpPr>
          <p:cNvPr id="3" name="İçerik Yer Tutucusu 2">
            <a:extLst>
              <a:ext uri="{FF2B5EF4-FFF2-40B4-BE49-F238E27FC236}">
                <a16:creationId xmlns:a16="http://schemas.microsoft.com/office/drawing/2014/main" id="{82F293E0-DF26-1C44-A8C9-E8F0F632ADED}"/>
              </a:ext>
            </a:extLst>
          </p:cNvPr>
          <p:cNvSpPr>
            <a:spLocks noGrp="1"/>
          </p:cNvSpPr>
          <p:nvPr>
            <p:ph idx="1"/>
          </p:nvPr>
        </p:nvSpPr>
        <p:spPr/>
        <p:txBody>
          <a:bodyPr>
            <a:normAutofit/>
          </a:bodyPr>
          <a:lstStyle/>
          <a:p>
            <a:r>
              <a:rPr lang="tr-TR" sz="2400" dirty="0"/>
              <a:t>Aileler çocuklarının hasta olduğunu öğrendiklerinde şok ve inkar, kızgınlık, kabullenme evrelerini yaşayabilirler. </a:t>
            </a:r>
          </a:p>
          <a:p>
            <a:endParaRPr lang="tr-TR" sz="2400" dirty="0"/>
          </a:p>
          <a:p>
            <a:r>
              <a:rPr lang="tr-TR" sz="2400" dirty="0"/>
              <a:t>Yapılan bir çok araştırma, ailelerin çocuklarıyla hastalık konusunu konuşmak istemediklerini ortaya koyar. Oysa çocukların ihtiyacı olan, gelişim özelliklerine uygun bir şekilde onlarla hastalıkları hakkında konuşmaktır. </a:t>
            </a:r>
          </a:p>
          <a:p>
            <a:endParaRPr lang="tr-TR" sz="2400" dirty="0"/>
          </a:p>
          <a:p>
            <a:endParaRPr lang="tr-TR" sz="2400" dirty="0"/>
          </a:p>
        </p:txBody>
      </p:sp>
    </p:spTree>
    <p:extLst>
      <p:ext uri="{BB962C8B-B14F-4D97-AF65-F5344CB8AC3E}">
        <p14:creationId xmlns:p14="http://schemas.microsoft.com/office/powerpoint/2010/main" val="1888133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7118BFC-FD33-B140-9F74-389DEAD85F6D}"/>
              </a:ext>
            </a:extLst>
          </p:cNvPr>
          <p:cNvSpPr>
            <a:spLocks noGrp="1"/>
          </p:cNvSpPr>
          <p:nvPr>
            <p:ph type="title"/>
          </p:nvPr>
        </p:nvSpPr>
        <p:spPr/>
        <p:txBody>
          <a:bodyPr/>
          <a:lstStyle/>
          <a:p>
            <a:r>
              <a:rPr lang="tr-TR" b="1" dirty="0"/>
              <a:t>Kaynak</a:t>
            </a:r>
          </a:p>
        </p:txBody>
      </p:sp>
      <p:sp>
        <p:nvSpPr>
          <p:cNvPr id="3" name="İçerik Yer Tutucusu 2">
            <a:extLst>
              <a:ext uri="{FF2B5EF4-FFF2-40B4-BE49-F238E27FC236}">
                <a16:creationId xmlns:a16="http://schemas.microsoft.com/office/drawing/2014/main" id="{BCD2F8CC-DC71-FB4A-B977-B265268A455B}"/>
              </a:ext>
            </a:extLst>
          </p:cNvPr>
          <p:cNvSpPr>
            <a:spLocks noGrp="1"/>
          </p:cNvSpPr>
          <p:nvPr>
            <p:ph idx="1"/>
          </p:nvPr>
        </p:nvSpPr>
        <p:spPr/>
        <p:txBody>
          <a:bodyPr/>
          <a:lstStyle/>
          <a:p>
            <a:r>
              <a:rPr lang="tr-TR" dirty="0"/>
              <a:t>Yükselen, A., ve Savcı. F. (2018). Hastanede Yatan Çocuklar ve Hastanede Yatmanın Gelişimsel Etkileri. İçinde (Sağlık Kuruluşlarında Çocuk). Editörler: Pınar Bayhan ve </a:t>
            </a:r>
            <a:r>
              <a:rPr lang="tr-TR" dirty="0" err="1"/>
              <a:t>İsmihan</a:t>
            </a:r>
            <a:r>
              <a:rPr lang="tr-TR" dirty="0"/>
              <a:t> Artan. Hedef Yayıncılık</a:t>
            </a:r>
            <a:r>
              <a:rPr lang="tr-TR"/>
              <a:t>: Ankara</a:t>
            </a:r>
          </a:p>
        </p:txBody>
      </p:sp>
    </p:spTree>
    <p:extLst>
      <p:ext uri="{BB962C8B-B14F-4D97-AF65-F5344CB8AC3E}">
        <p14:creationId xmlns:p14="http://schemas.microsoft.com/office/powerpoint/2010/main" val="3904057578"/>
      </p:ext>
    </p:extLst>
  </p:cSld>
  <p:clrMapOvr>
    <a:masterClrMapping/>
  </p:clrMapOvr>
</p:sld>
</file>

<file path=ppt/theme/theme1.xml><?xml version="1.0" encoding="utf-8"?>
<a:theme xmlns:a="http://schemas.openxmlformats.org/drawingml/2006/main" name="Paket">
  <a:themeElements>
    <a:clrScheme name="Paket">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ke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{4B722385-AE12-1F4B-B1AC-82CA22B11932}tf10001120</Template>
  <TotalTime>44</TotalTime>
  <Words>370</Words>
  <Application>Microsoft Macintosh PowerPoint</Application>
  <PresentationFormat>Geniş ekran</PresentationFormat>
  <Paragraphs>35</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Paket</vt:lpstr>
      <vt:lpstr>HASTANEDE YATMANIN ÇOCUKLAR ÜZERİNDE GELİŞİMSEL ETKİLERİ</vt:lpstr>
      <vt:lpstr>PowerPoint Sunusu</vt:lpstr>
      <vt:lpstr>Yaşlara göre hastanede yatmanın gelişimsel etkileri</vt:lpstr>
      <vt:lpstr>Okul Öncesi Dönem (3-6 yaş)  </vt:lpstr>
      <vt:lpstr>OKUL DÖNEMİ (7-11 yAŞ)</vt:lpstr>
      <vt:lpstr>ERGENLİK DÖNEMİ (12 YAŞ VE ÜZERİ)</vt:lpstr>
      <vt:lpstr>Aileye etkileri</vt:lpstr>
      <vt:lpstr>Kaynak</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HASTANEDE YATMANIN ÇOCUKLAR ÜZERİNDE GELİŞİMSEL ETKİLERİ</dc:title>
  <dc:creator>Microsoft Office User</dc:creator>
  <cp:lastModifiedBy>Microsoft Office User</cp:lastModifiedBy>
  <cp:revision>8</cp:revision>
  <dcterms:created xsi:type="dcterms:W3CDTF">2020-05-10T14:18:49Z</dcterms:created>
  <dcterms:modified xsi:type="dcterms:W3CDTF">2020-05-10T15:03:48Z</dcterms:modified>
</cp:coreProperties>
</file>