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0"/>
  </p:notesMasterIdLst>
  <p:sldIdLst>
    <p:sldId id="604" r:id="rId4"/>
    <p:sldId id="611" r:id="rId5"/>
    <p:sldId id="1085" r:id="rId6"/>
    <p:sldId id="1086" r:id="rId7"/>
    <p:sldId id="1083" r:id="rId8"/>
    <p:sldId id="108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2. 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Tapu </a:t>
            </a:r>
            <a:r>
              <a:rPr lang="tr-TR" sz="2800" b="1" dirty="0">
                <a:latin typeface="Arial" panose="020B0604020202020204" pitchFamily="34" charset="0"/>
                <a:cs typeface="Arial" panose="020B0604020202020204" pitchFamily="34" charset="0"/>
              </a:rPr>
              <a:t>Siciline Kaydı Gereken Taşınmazlar </a:t>
            </a: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Tapu Siciline Hakim İlkeler</a:t>
            </a: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877366"/>
            <a:ext cx="8517838" cy="707886"/>
          </a:xfrm>
          <a:prstGeom prst="rect">
            <a:avLst/>
          </a:prstGeom>
        </p:spPr>
        <p:txBody>
          <a:bodyPr wrap="square">
            <a:spAutoFit/>
          </a:bodyPr>
          <a:lstStyle/>
          <a:p>
            <a:pPr algn="just"/>
            <a:r>
              <a:rPr lang="tr-TR" sz="2000" b="1" spc="-50" dirty="0" smtClean="0">
                <a:latin typeface="Arial" panose="020B0604020202020204" pitchFamily="34" charset="0"/>
                <a:ea typeface="Trebuchet MS" panose="020B0603020202020204" pitchFamily="34" charset="0"/>
                <a:cs typeface="Arial" panose="020B0604020202020204" pitchFamily="34" charset="0"/>
              </a:rPr>
              <a:t>1) Arazi, </a:t>
            </a:r>
            <a:r>
              <a:rPr lang="tr-TR" sz="2000" dirty="0">
                <a:latin typeface="Arial" panose="020B0604020202020204" pitchFamily="34" charset="0"/>
                <a:cs typeface="Arial" panose="020B0604020202020204" pitchFamily="34" charset="0"/>
              </a:rPr>
              <a:t>sınırları hukukî ve geometrik yöntemlerle belirlenmiş yeryüzü </a:t>
            </a:r>
            <a:r>
              <a:rPr lang="tr-TR" sz="2000" dirty="0" smtClean="0">
                <a:latin typeface="Arial" panose="020B0604020202020204" pitchFamily="34" charset="0"/>
                <a:cs typeface="Arial" panose="020B0604020202020204" pitchFamily="34" charset="0"/>
              </a:rPr>
              <a:t>parçasıdır</a:t>
            </a:r>
            <a:r>
              <a:rPr lang="tr-TR" sz="2000" dirty="0" smtClean="0">
                <a:latin typeface="Arial" panose="020B0604020202020204" pitchFamily="34" charset="0"/>
                <a:cs typeface="Arial" panose="020B0604020202020204" pitchFamily="34" charset="0"/>
              </a:rPr>
              <a:t>.</a:t>
            </a:r>
            <a:endParaRPr lang="tr-TR" sz="2000" b="1"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Kaydı Gereken Taşınmazlar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0" y="2523036"/>
            <a:ext cx="8517838" cy="1938992"/>
          </a:xfrm>
          <a:prstGeom prst="rect">
            <a:avLst/>
          </a:prstGeom>
        </p:spPr>
        <p:txBody>
          <a:bodyPr wrap="square">
            <a:spAutoFit/>
          </a:bodyPr>
          <a:lstStyle/>
          <a:p>
            <a:pPr algn="just"/>
            <a:r>
              <a:rPr lang="tr-TR" sz="2000" b="1" spc="-50" dirty="0" smtClean="0">
                <a:latin typeface="Arial" panose="020B0604020202020204" pitchFamily="34" charset="0"/>
                <a:ea typeface="Trebuchet MS" panose="020B0603020202020204" pitchFamily="34" charset="0"/>
                <a:cs typeface="Arial" panose="020B0604020202020204" pitchFamily="34" charset="0"/>
              </a:rPr>
              <a:t>2</a:t>
            </a:r>
            <a:r>
              <a:rPr lang="tr-TR" sz="2000" b="1" spc="-50" dirty="0" smtClean="0">
                <a:latin typeface="Arial" panose="020B0604020202020204" pitchFamily="34" charset="0"/>
                <a:ea typeface="Trebuchet MS" panose="020B0603020202020204" pitchFamily="34" charset="0"/>
                <a:cs typeface="Arial" panose="020B0604020202020204" pitchFamily="34" charset="0"/>
              </a:rPr>
              <a:t>) </a:t>
            </a:r>
            <a:r>
              <a:rPr lang="tr-TR" sz="2000" b="1" dirty="0">
                <a:latin typeface="Arial" panose="020B0604020202020204" pitchFamily="34" charset="0"/>
                <a:cs typeface="Arial" panose="020B0604020202020204" pitchFamily="34" charset="0"/>
              </a:rPr>
              <a:t>Bağımsız ve sürekli </a:t>
            </a:r>
            <a:r>
              <a:rPr lang="tr-TR" sz="2000" b="1" dirty="0" smtClean="0">
                <a:latin typeface="Arial" panose="020B0604020202020204" pitchFamily="34" charset="0"/>
                <a:cs typeface="Arial" panose="020B0604020202020204" pitchFamily="34" charset="0"/>
              </a:rPr>
              <a:t>haklar, </a:t>
            </a:r>
            <a:r>
              <a:rPr lang="tr-TR" sz="2000" dirty="0" smtClean="0">
                <a:latin typeface="Arial" panose="020B0604020202020204" pitchFamily="34" charset="0"/>
                <a:cs typeface="Arial" panose="020B0604020202020204" pitchFamily="34" charset="0"/>
              </a:rPr>
              <a:t>süresiz </a:t>
            </a:r>
            <a:r>
              <a:rPr lang="tr-TR" sz="2000" dirty="0">
                <a:latin typeface="Arial" panose="020B0604020202020204" pitchFamily="34" charset="0"/>
                <a:cs typeface="Arial" panose="020B0604020202020204" pitchFamily="34" charset="0"/>
              </a:rPr>
              <a:t>veya en az otuz yıl süreli olan ve tasarrufları kısıtlanmayan ve izne tâbi kılınmayan bağımsız ve sürekli irtifak hakları, hak sahibinin yazılı istemi üzerine tapu kütüğünün ayrı bir sayfasına taşınmaz olarak tescil edilir. Tapu kütüğüne taşınmaz olarak tescil edilen bağımsız ve sürekli haklar, üçüncü kişilere devredilebilir, mirasçılara geçebilir ve üzerinde her türlü aynî veya kişisel hak </a:t>
            </a:r>
            <a:r>
              <a:rPr lang="tr-TR" sz="2000" dirty="0" smtClean="0">
                <a:latin typeface="Arial" panose="020B0604020202020204" pitchFamily="34" charset="0"/>
                <a:cs typeface="Arial" panose="020B0604020202020204" pitchFamily="34" charset="0"/>
              </a:rPr>
              <a:t>kurulabilir</a:t>
            </a:r>
            <a:r>
              <a:rPr lang="tr-TR" sz="2000" dirty="0" smtClean="0">
                <a:latin typeface="Arial" panose="020B0604020202020204" pitchFamily="34" charset="0"/>
                <a:cs typeface="Arial" panose="020B0604020202020204" pitchFamily="34" charset="0"/>
              </a:rPr>
              <a:t>.</a:t>
            </a:r>
            <a:endParaRPr lang="tr-TR" sz="2000" b="1"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Kaydı Gereken Taşınmazlar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26837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523036"/>
            <a:ext cx="8517838" cy="1938992"/>
          </a:xfrm>
          <a:prstGeom prst="rect">
            <a:avLst/>
          </a:prstGeom>
        </p:spPr>
        <p:txBody>
          <a:bodyPr wrap="square">
            <a:spAutoFit/>
          </a:bodyPr>
          <a:lstStyle/>
          <a:p>
            <a:pPr algn="just"/>
            <a:r>
              <a:rPr lang="tr-TR" sz="2000" b="1" spc="-50" dirty="0" smtClean="0">
                <a:latin typeface="Arial" panose="020B0604020202020204" pitchFamily="34" charset="0"/>
                <a:ea typeface="Trebuchet MS" panose="020B0603020202020204" pitchFamily="34" charset="0"/>
                <a:cs typeface="Arial" panose="020B0604020202020204" pitchFamily="34" charset="0"/>
              </a:rPr>
              <a:t>2</a:t>
            </a:r>
            <a:r>
              <a:rPr lang="tr-TR" sz="2000" b="1" spc="-50" dirty="0" smtClean="0">
                <a:latin typeface="Arial" panose="020B0604020202020204" pitchFamily="34" charset="0"/>
                <a:ea typeface="Trebuchet MS" panose="020B0603020202020204" pitchFamily="34" charset="0"/>
                <a:cs typeface="Arial" panose="020B0604020202020204" pitchFamily="34" charset="0"/>
              </a:rPr>
              <a:t>) </a:t>
            </a:r>
            <a:r>
              <a:rPr lang="tr-TR" sz="2000" b="1" dirty="0">
                <a:latin typeface="Arial" panose="020B0604020202020204" pitchFamily="34" charset="0"/>
                <a:cs typeface="Arial" panose="020B0604020202020204" pitchFamily="34" charset="0"/>
              </a:rPr>
              <a:t>Bağımsız ve sürekli </a:t>
            </a:r>
            <a:r>
              <a:rPr lang="tr-TR" sz="2000" b="1" dirty="0" smtClean="0">
                <a:latin typeface="Arial" panose="020B0604020202020204" pitchFamily="34" charset="0"/>
                <a:cs typeface="Arial" panose="020B0604020202020204" pitchFamily="34" charset="0"/>
              </a:rPr>
              <a:t>haklar, </a:t>
            </a:r>
            <a:r>
              <a:rPr lang="tr-TR" sz="2000" dirty="0" smtClean="0">
                <a:latin typeface="Arial" panose="020B0604020202020204" pitchFamily="34" charset="0"/>
                <a:cs typeface="Arial" panose="020B0604020202020204" pitchFamily="34" charset="0"/>
              </a:rPr>
              <a:t>süresiz </a:t>
            </a:r>
            <a:r>
              <a:rPr lang="tr-TR" sz="2000" dirty="0">
                <a:latin typeface="Arial" panose="020B0604020202020204" pitchFamily="34" charset="0"/>
                <a:cs typeface="Arial" panose="020B0604020202020204" pitchFamily="34" charset="0"/>
              </a:rPr>
              <a:t>veya en az otuz yıl süreli olan ve tasarrufları kısıtlanmayan ve izne tâbi kılınmayan bağımsız ve sürekli irtifak hakları, hak sahibinin yazılı istemi üzerine tapu kütüğünün ayrı bir sayfasına taşınmaz olarak tescil edilir. Tapu kütüğüne taşınmaz olarak tescil edilen bağımsız ve sürekli haklar, üçüncü kişilere devredilebilir, mirasçılara geçebilir ve üzerinde her türlü aynî veya kişisel hak </a:t>
            </a:r>
            <a:r>
              <a:rPr lang="tr-TR" sz="2000" dirty="0" smtClean="0">
                <a:latin typeface="Arial" panose="020B0604020202020204" pitchFamily="34" charset="0"/>
                <a:cs typeface="Arial" panose="020B0604020202020204" pitchFamily="34" charset="0"/>
              </a:rPr>
              <a:t>kurulabilir</a:t>
            </a:r>
            <a:r>
              <a:rPr lang="tr-TR" sz="2000" dirty="0" smtClean="0">
                <a:latin typeface="Arial" panose="020B0604020202020204" pitchFamily="34" charset="0"/>
                <a:cs typeface="Arial" panose="020B0604020202020204" pitchFamily="34" charset="0"/>
              </a:rPr>
              <a:t>.</a:t>
            </a:r>
            <a:endParaRPr lang="tr-TR" sz="2000" b="1"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Kaydı Gereken Taşınmazlar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38289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677656"/>
          </a:xfrm>
          <a:prstGeom prst="rect">
            <a:avLst/>
          </a:prstGeom>
        </p:spPr>
        <p:txBody>
          <a:bodyPr wrap="square">
            <a:spAutoFit/>
          </a:bodyPr>
          <a:lstStyle/>
          <a:p>
            <a:r>
              <a:rPr lang="tr-TR" sz="2800" b="1" dirty="0" smtClean="0">
                <a:latin typeface="Arial" panose="020B0604020202020204" pitchFamily="34" charset="0"/>
                <a:cs typeface="Arial" panose="020B0604020202020204" pitchFamily="34" charset="0"/>
              </a:rPr>
              <a:t>1) Her </a:t>
            </a:r>
            <a:r>
              <a:rPr lang="tr-TR" sz="2800" b="1" dirty="0">
                <a:latin typeface="Arial" panose="020B0604020202020204" pitchFamily="34" charset="0"/>
                <a:cs typeface="Arial" panose="020B0604020202020204" pitchFamily="34" charset="0"/>
              </a:rPr>
              <a:t>taşınmaza bir sahife açılması ilkesi</a:t>
            </a:r>
          </a:p>
          <a:p>
            <a:pPr algn="just"/>
            <a:r>
              <a:rPr lang="tr-TR" sz="2800" b="1" spc="-50" dirty="0" smtClean="0">
                <a:latin typeface="Arial" panose="020B0604020202020204" pitchFamily="34" charset="0"/>
                <a:ea typeface="Trebuchet MS" panose="020B0603020202020204" pitchFamily="34" charset="0"/>
                <a:cs typeface="Arial" panose="020B0604020202020204" pitchFamily="34" charset="0"/>
              </a:rPr>
              <a:t>2) Açıklık ilkesi</a:t>
            </a:r>
          </a:p>
          <a:p>
            <a:pPr algn="just"/>
            <a:r>
              <a:rPr lang="tr-TR" sz="2800" b="1" spc="-50" dirty="0" smtClean="0">
                <a:latin typeface="Arial" panose="020B0604020202020204" pitchFamily="34" charset="0"/>
                <a:ea typeface="Trebuchet MS" panose="020B0603020202020204" pitchFamily="34" charset="0"/>
                <a:cs typeface="Arial" panose="020B0604020202020204" pitchFamily="34" charset="0"/>
              </a:rPr>
              <a:t>3) Tescil ilkesi</a:t>
            </a:r>
          </a:p>
          <a:p>
            <a:pPr algn="just"/>
            <a:r>
              <a:rPr lang="tr-TR" sz="2800" b="1" dirty="0" smtClean="0">
                <a:latin typeface="Arial" panose="020B0604020202020204" pitchFamily="34" charset="0"/>
                <a:cs typeface="Arial" panose="020B0604020202020204" pitchFamily="34" charset="0"/>
              </a:rPr>
              <a:t>4) Tescilin </a:t>
            </a:r>
            <a:r>
              <a:rPr lang="tr-TR" sz="2800" b="1" dirty="0">
                <a:latin typeface="Arial" panose="020B0604020202020204" pitchFamily="34" charset="0"/>
                <a:cs typeface="Arial" panose="020B0604020202020204" pitchFamily="34" charset="0"/>
              </a:rPr>
              <a:t>sebebe bağlılığı </a:t>
            </a:r>
            <a:r>
              <a:rPr lang="tr-TR" sz="2800" b="1" dirty="0" smtClean="0">
                <a:latin typeface="Arial" panose="020B0604020202020204" pitchFamily="34" charset="0"/>
                <a:cs typeface="Arial" panose="020B0604020202020204" pitchFamily="34" charset="0"/>
              </a:rPr>
              <a:t>ilkesi</a:t>
            </a:r>
          </a:p>
          <a:p>
            <a:pPr algn="just"/>
            <a:r>
              <a:rPr lang="tr-TR" sz="2800" b="1" dirty="0" smtClean="0">
                <a:latin typeface="Arial" panose="020B0604020202020204" pitchFamily="34" charset="0"/>
                <a:cs typeface="Arial" panose="020B0604020202020204" pitchFamily="34" charset="0"/>
              </a:rPr>
              <a:t>5) Tapu </a:t>
            </a:r>
            <a:r>
              <a:rPr lang="tr-TR" sz="2800" b="1" dirty="0">
                <a:latin typeface="Arial" panose="020B0604020202020204" pitchFamily="34" charset="0"/>
                <a:cs typeface="Arial" panose="020B0604020202020204" pitchFamily="34" charset="0"/>
              </a:rPr>
              <a:t>siciline güven ilkesi</a:t>
            </a:r>
          </a:p>
          <a:p>
            <a:pPr algn="just"/>
            <a:r>
              <a:rPr lang="tr-TR" sz="2800" b="1" dirty="0" smtClean="0">
                <a:latin typeface="Arial" panose="020B0604020202020204" pitchFamily="34" charset="0"/>
                <a:cs typeface="Arial" panose="020B0604020202020204" pitchFamily="34" charset="0"/>
              </a:rPr>
              <a:t>6) Devletin </a:t>
            </a:r>
            <a:r>
              <a:rPr lang="tr-TR" sz="2800" b="1" dirty="0">
                <a:latin typeface="Arial" panose="020B0604020202020204" pitchFamily="34" charset="0"/>
                <a:cs typeface="Arial" panose="020B0604020202020204" pitchFamily="34" charset="0"/>
              </a:rPr>
              <a:t>sorumluluğu ilkesi</a:t>
            </a:r>
            <a:endParaRPr lang="tr-TR" sz="2800" b="1"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Siciline Hakim İlkeler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10926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01385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12499</TotalTime>
  <Words>283</Words>
  <Application>Microsoft Office PowerPoint</Application>
  <PresentationFormat>Ekran Gösterisi (4:3)</PresentationFormat>
  <Paragraphs>27</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6</vt:i4>
      </vt:variant>
    </vt:vector>
  </HeadingPairs>
  <TitlesOfParts>
    <vt:vector size="14"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817</cp:revision>
  <cp:lastPrinted>2016-10-24T07:53:35Z</cp:lastPrinted>
  <dcterms:created xsi:type="dcterms:W3CDTF">2016-09-18T09:35:24Z</dcterms:created>
  <dcterms:modified xsi:type="dcterms:W3CDTF">2020-03-02T13:09:52Z</dcterms:modified>
</cp:coreProperties>
</file>