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34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506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3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2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89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02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8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9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675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273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3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81A74-381C-4897-950D-E8F4AF6EDFC0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21.11.2019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D3479-067D-442E-8887-B755325F18B7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02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slemeremuseum.co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Haslemere</a:t>
            </a:r>
            <a:r>
              <a:rPr lang="tr-TR" dirty="0" smtClean="0"/>
              <a:t> Eğitim </a:t>
            </a:r>
            <a:r>
              <a:rPr lang="tr-TR" smtClean="0"/>
              <a:t>Müzesi Koleksiyonları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Jeoloji</a:t>
            </a:r>
          </a:p>
          <a:p>
            <a:r>
              <a:rPr lang="tr-TR" dirty="0" smtClean="0"/>
              <a:t>İnsanlık tarihi</a:t>
            </a:r>
          </a:p>
          <a:p>
            <a:r>
              <a:rPr lang="tr-TR" dirty="0" smtClean="0"/>
              <a:t>Doğa Tarihi</a:t>
            </a:r>
          </a:p>
          <a:p>
            <a:r>
              <a:rPr lang="tr-TR" dirty="0" smtClean="0"/>
              <a:t>Kütüphane</a:t>
            </a:r>
          </a:p>
          <a:p>
            <a:r>
              <a:rPr lang="tr-TR" dirty="0" smtClean="0"/>
              <a:t>Online Kaynaklar</a:t>
            </a:r>
          </a:p>
          <a:p>
            <a:r>
              <a:rPr lang="tr-TR" dirty="0" smtClean="0"/>
              <a:t>Avrupa Kırsal Sanatlar Koleksiyonu</a:t>
            </a:r>
          </a:p>
          <a:p>
            <a:r>
              <a:rPr lang="tr-TR" dirty="0" smtClean="0"/>
              <a:t>Roma-Britanya Mezarları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5032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Eğitim müzelerinde çoğunlukla sanat atölyeleri bulunmaktadır. Arkeolojik objeler, kil ve hamurla çalışmalar yapılmaktadır.</a:t>
            </a:r>
          </a:p>
          <a:p>
            <a:r>
              <a:rPr lang="tr-TR" dirty="0" smtClean="0"/>
              <a:t>Yüksek öğretim öğrencileri için, Bonn’da dünyadaki tüm Helenistik döneme ait objelerin bir örneği vardır.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567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Cumhuriyet öncesi; Satı El-</a:t>
            </a:r>
            <a:r>
              <a:rPr lang="tr-TR" dirty="0" err="1" smtClean="0"/>
              <a:t>Husri</a:t>
            </a:r>
            <a:r>
              <a:rPr lang="tr-TR" dirty="0" smtClean="0"/>
              <a:t>, </a:t>
            </a:r>
            <a:r>
              <a:rPr lang="tr-TR" dirty="0" err="1" smtClean="0"/>
              <a:t>İsmayıl</a:t>
            </a:r>
            <a:r>
              <a:rPr lang="tr-TR" dirty="0" smtClean="0"/>
              <a:t> Hakkı, Halil </a:t>
            </a:r>
            <a:r>
              <a:rPr lang="tr-TR" dirty="0" err="1" smtClean="0"/>
              <a:t>Etem</a:t>
            </a:r>
            <a:r>
              <a:rPr lang="tr-TR" dirty="0" smtClean="0"/>
              <a:t>.</a:t>
            </a:r>
          </a:p>
          <a:p>
            <a:r>
              <a:rPr lang="tr-TR" dirty="0" smtClean="0"/>
              <a:t>Cumhuriyet sonrası; Remzi Oğuz Arık ve Satı Bey.</a:t>
            </a:r>
          </a:p>
          <a:p>
            <a:r>
              <a:rPr lang="tr-TR" dirty="0" smtClean="0"/>
              <a:t>Satı Bey’in, «Silah Müzesi» adlı bir ders örneği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6505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Yaşam </a:t>
            </a:r>
            <a:r>
              <a:rPr lang="tr-TR" dirty="0"/>
              <a:t>boyu </a:t>
            </a:r>
            <a:r>
              <a:rPr lang="tr-TR" dirty="0" smtClean="0"/>
              <a:t>eğitim </a:t>
            </a:r>
            <a:r>
              <a:rPr lang="tr-TR" dirty="0"/>
              <a:t>sürecinde çok yönlü örenme ve </a:t>
            </a:r>
            <a:r>
              <a:rPr lang="tr-TR" dirty="0" smtClean="0"/>
              <a:t>yaşam </a:t>
            </a:r>
            <a:r>
              <a:rPr lang="tr-TR" dirty="0"/>
              <a:t>alanlar olarak müzelerin, </a:t>
            </a:r>
            <a:r>
              <a:rPr lang="tr-TR" dirty="0" smtClean="0"/>
              <a:t>yaşantılara dayalı etkin kullanımını </a:t>
            </a:r>
            <a:r>
              <a:rPr lang="tr-TR" dirty="0"/>
              <a:t>içeren müze </a:t>
            </a:r>
            <a:r>
              <a:rPr lang="tr-TR" dirty="0" smtClean="0"/>
              <a:t>eğitimi</a:t>
            </a:r>
            <a:r>
              <a:rPr lang="tr-TR" dirty="0"/>
              <a:t>, tarih ve kültürel zenginlikleriyle Türkiye için yeni ve ihtiyaç duyulan </a:t>
            </a:r>
            <a:r>
              <a:rPr lang="tr-TR" dirty="0" smtClean="0"/>
              <a:t>bir alanıdır</a:t>
            </a:r>
            <a:r>
              <a:rPr lang="tr-TR" dirty="0"/>
              <a:t>. Müze </a:t>
            </a:r>
            <a:r>
              <a:rPr lang="tr-TR" dirty="0" smtClean="0"/>
              <a:t>eğitimi</a:t>
            </a:r>
            <a:r>
              <a:rPr lang="tr-TR" dirty="0"/>
              <a:t>, </a:t>
            </a:r>
            <a:r>
              <a:rPr lang="tr-TR" dirty="0" smtClean="0"/>
              <a:t>amacı </a:t>
            </a:r>
            <a:r>
              <a:rPr lang="tr-TR" dirty="0"/>
              <a:t>ve konular, sergileri, objeleri, ortam, çevresi, insan merkez alan ve </a:t>
            </a:r>
            <a:r>
              <a:rPr lang="tr-TR" dirty="0" smtClean="0"/>
              <a:t>disiplinler arası </a:t>
            </a:r>
            <a:r>
              <a:rPr lang="tr-TR" dirty="0"/>
              <a:t>yönleriyle müzenin, temel </a:t>
            </a:r>
            <a:r>
              <a:rPr lang="tr-TR" dirty="0" smtClean="0"/>
              <a:t>eğitim </a:t>
            </a:r>
            <a:r>
              <a:rPr lang="tr-TR" dirty="0"/>
              <a:t>kuramlar ve ilkeleri </a:t>
            </a:r>
            <a:r>
              <a:rPr lang="tr-TR" dirty="0" smtClean="0"/>
              <a:t>ışığında </a:t>
            </a:r>
            <a:r>
              <a:rPr lang="tr-TR" dirty="0"/>
              <a:t>aktif bir </a:t>
            </a:r>
            <a:r>
              <a:rPr lang="tr-TR" dirty="0" smtClean="0"/>
              <a:t>öğrenme </a:t>
            </a:r>
            <a:r>
              <a:rPr lang="tr-TR" dirty="0"/>
              <a:t>ve </a:t>
            </a:r>
            <a:r>
              <a:rPr lang="tr-TR" dirty="0" smtClean="0"/>
              <a:t>gelişme alanı olarak kullanılmasını </a:t>
            </a:r>
            <a:r>
              <a:rPr lang="tr-TR" dirty="0"/>
              <a:t>içermektedir.</a:t>
            </a:r>
          </a:p>
        </p:txBody>
      </p:sp>
    </p:spTree>
    <p:extLst>
      <p:ext uri="{BB962C8B-B14F-4D97-AF65-F5344CB8AC3E}">
        <p14:creationId xmlns:p14="http://schemas.microsoft.com/office/powerpoint/2010/main" val="1114224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Müze Eğitiminin Dayandığı Öğrenme İlkeleri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1. Öğrenme </a:t>
            </a:r>
            <a:r>
              <a:rPr lang="tr-TR" dirty="0"/>
              <a:t>aktif bir süreçtir.</a:t>
            </a:r>
          </a:p>
          <a:p>
            <a:r>
              <a:rPr lang="tr-TR" dirty="0"/>
              <a:t>2. </a:t>
            </a:r>
            <a:r>
              <a:rPr lang="tr-TR" dirty="0" smtClean="0"/>
              <a:t>İnsanlar </a:t>
            </a:r>
            <a:r>
              <a:rPr lang="tr-TR" dirty="0"/>
              <a:t>görürken örenir.</a:t>
            </a:r>
          </a:p>
          <a:p>
            <a:r>
              <a:rPr lang="tr-TR" dirty="0"/>
              <a:t>3. </a:t>
            </a:r>
            <a:r>
              <a:rPr lang="tr-TR" dirty="0" smtClean="0"/>
              <a:t>Anlamlı öğrenme bilişsel </a:t>
            </a:r>
            <a:r>
              <a:rPr lang="tr-TR" dirty="0"/>
              <a:t>bir süreci gerektirir.</a:t>
            </a:r>
          </a:p>
          <a:p>
            <a:r>
              <a:rPr lang="tr-TR" dirty="0"/>
              <a:t>4. </a:t>
            </a:r>
            <a:r>
              <a:rPr lang="tr-TR" dirty="0" smtClean="0"/>
              <a:t>Öğrenme </a:t>
            </a:r>
            <a:r>
              <a:rPr lang="tr-TR" dirty="0"/>
              <a:t>dili </a:t>
            </a:r>
            <a:r>
              <a:rPr lang="tr-TR" dirty="0" smtClean="0"/>
              <a:t>kullanmayı </a:t>
            </a:r>
            <a:r>
              <a:rPr lang="tr-TR" dirty="0"/>
              <a:t>gerektirir.</a:t>
            </a:r>
          </a:p>
          <a:p>
            <a:r>
              <a:rPr lang="tr-TR" dirty="0"/>
              <a:t>5. </a:t>
            </a:r>
            <a:r>
              <a:rPr lang="tr-TR" dirty="0" smtClean="0"/>
              <a:t>Öğrenme </a:t>
            </a:r>
            <a:r>
              <a:rPr lang="tr-TR" dirty="0"/>
              <a:t>sosyal bir faaliyettir.</a:t>
            </a:r>
          </a:p>
          <a:p>
            <a:r>
              <a:rPr lang="tr-TR" dirty="0"/>
              <a:t>6. </a:t>
            </a:r>
            <a:r>
              <a:rPr lang="tr-TR" dirty="0" smtClean="0"/>
              <a:t>Öğrenme </a:t>
            </a:r>
            <a:r>
              <a:rPr lang="tr-TR" dirty="0"/>
              <a:t>ortamla </a:t>
            </a:r>
            <a:r>
              <a:rPr lang="tr-TR" dirty="0" smtClean="0"/>
              <a:t>bağlantılıdır</a:t>
            </a:r>
            <a:r>
              <a:rPr lang="tr-TR" dirty="0"/>
              <a:t>.</a:t>
            </a:r>
          </a:p>
          <a:p>
            <a:r>
              <a:rPr lang="tr-TR" dirty="0"/>
              <a:t>7. </a:t>
            </a:r>
            <a:r>
              <a:rPr lang="tr-TR" dirty="0" smtClean="0"/>
              <a:t>Öğrenmek </a:t>
            </a:r>
            <a:r>
              <a:rPr lang="tr-TR" dirty="0"/>
              <a:t>için bilgiye ve zamana ihtiyaç </a:t>
            </a:r>
            <a:r>
              <a:rPr lang="tr-TR" dirty="0" smtClean="0"/>
              <a:t>vardır</a:t>
            </a:r>
            <a:r>
              <a:rPr lang="tr-TR" dirty="0"/>
              <a:t>.</a:t>
            </a:r>
          </a:p>
          <a:p>
            <a:r>
              <a:rPr lang="tr-TR" dirty="0"/>
              <a:t>8. Güdülenme </a:t>
            </a:r>
            <a:r>
              <a:rPr lang="tr-TR" dirty="0" smtClean="0"/>
              <a:t>öğrenmenin </a:t>
            </a:r>
            <a:r>
              <a:rPr lang="tr-TR" dirty="0"/>
              <a:t>temel </a:t>
            </a:r>
            <a:r>
              <a:rPr lang="tr-TR" dirty="0" smtClean="0"/>
              <a:t>öğesidir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47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Müzelerin birincil görevi toplama ve korumadır. Atıl olmaması için yeni arayışlara girilmiş, değiştirilmeye çalışılmıştır. Amaç, ziyaretçi sayısını arttırmaktır. Dolayısıyla müzelerin ikincil bir görevi daha oluşmuştur: Eğitim.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8341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Dewey</a:t>
            </a:r>
            <a:r>
              <a:rPr lang="tr-TR" dirty="0" smtClean="0"/>
              <a:t>, </a:t>
            </a:r>
            <a:r>
              <a:rPr lang="tr-TR" dirty="0" err="1" smtClean="0"/>
              <a:t>Pestalozzi</a:t>
            </a:r>
            <a:r>
              <a:rPr lang="tr-TR" dirty="0" smtClean="0"/>
              <a:t> ve </a:t>
            </a:r>
            <a:r>
              <a:rPr lang="tr-TR" dirty="0" err="1" smtClean="0"/>
              <a:t>Montessori’nin</a:t>
            </a:r>
            <a:r>
              <a:rPr lang="tr-TR" dirty="0" smtClean="0"/>
              <a:t> ilerlemeci, gerçek objeler ve deneyimler üzerine odaklanmak konusundaki düşünceleri müzelerin eğitim ortamlarına dönüşmelerine öncülük etmiştir.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7316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ŞAHAN, M. (2005). Müze ve eğitim. </a:t>
            </a:r>
            <a:r>
              <a:rPr lang="tr-TR" i="1" dirty="0">
                <a:solidFill>
                  <a:prstClr val="black"/>
                </a:solidFill>
              </a:rPr>
              <a:t>Türk Eğitim Bilimleri Dergisi</a:t>
            </a:r>
            <a:r>
              <a:rPr lang="tr-TR" dirty="0">
                <a:solidFill>
                  <a:prstClr val="black"/>
                </a:solidFill>
              </a:rPr>
              <a:t>, </a:t>
            </a:r>
            <a:r>
              <a:rPr lang="tr-TR" i="1" dirty="0">
                <a:solidFill>
                  <a:prstClr val="black"/>
                </a:solidFill>
              </a:rPr>
              <a:t>3</a:t>
            </a:r>
            <a:r>
              <a:rPr lang="tr-TR" dirty="0">
                <a:solidFill>
                  <a:prstClr val="black"/>
                </a:solidFill>
              </a:rPr>
              <a:t>(4), </a:t>
            </a:r>
            <a:r>
              <a:rPr lang="tr-TR" dirty="0" smtClean="0">
                <a:solidFill>
                  <a:prstClr val="black"/>
                </a:solidFill>
              </a:rPr>
              <a:t>487-501</a:t>
            </a:r>
          </a:p>
          <a:p>
            <a:r>
              <a:rPr lang="tr-TR">
                <a:hlinkClick r:id="rId2"/>
              </a:rPr>
              <a:t>http://www.haslemeremuseum.co.uk/</a:t>
            </a:r>
            <a:endParaRPr lang="tr-TR" dirty="0" smtClean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12520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289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Haslemere Eğitim Müzesi Koleksiyonları</vt:lpstr>
      <vt:lpstr>PowerPoint Sunusu</vt:lpstr>
      <vt:lpstr>PowerPoint Sunusu</vt:lpstr>
      <vt:lpstr>PowerPoint Sunusu</vt:lpstr>
      <vt:lpstr>Müze Eğitiminin Dayandığı Öğrenme İlkeleri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Haslemere Eğitim Müzesi Koleksiyonları</dc:title>
  <dc:creator>Windows Kullanıcısı</dc:creator>
  <cp:lastModifiedBy>Windows Kullanıcısı</cp:lastModifiedBy>
  <cp:revision>2</cp:revision>
  <dcterms:created xsi:type="dcterms:W3CDTF">2019-11-19T12:49:18Z</dcterms:created>
  <dcterms:modified xsi:type="dcterms:W3CDTF">2019-11-21T13:21:10Z</dcterms:modified>
</cp:coreProperties>
</file>