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5586" y="1196759"/>
            <a:ext cx="7754533" cy="518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6594" y="51739"/>
            <a:ext cx="1670811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1552" y="6046302"/>
            <a:ext cx="202692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55">
                <a:latin typeface="Arial"/>
                <a:cs typeface="Arial"/>
              </a:rPr>
              <a:t>Dr. </a:t>
            </a:r>
            <a:r>
              <a:rPr dirty="0" sz="2000" spc="-90">
                <a:latin typeface="Arial"/>
                <a:cs typeface="Arial"/>
              </a:rPr>
              <a:t>Mustafa </a:t>
            </a:r>
            <a:r>
              <a:rPr dirty="0" sz="2000" spc="-190">
                <a:latin typeface="Arial"/>
                <a:cs typeface="Arial"/>
              </a:rPr>
              <a:t>YILMAZ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44830" y="556259"/>
            <a:ext cx="7670800" cy="5426075"/>
            <a:chOff x="544830" y="556259"/>
            <a:chExt cx="7670800" cy="5426075"/>
          </a:xfrm>
        </p:grpSpPr>
        <p:sp>
          <p:nvSpPr>
            <p:cNvPr id="4" name="object 4"/>
            <p:cNvSpPr/>
            <p:nvPr/>
          </p:nvSpPr>
          <p:spPr>
            <a:xfrm>
              <a:off x="4857750" y="2714616"/>
              <a:ext cx="3357587" cy="32671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7456" y="1000112"/>
              <a:ext cx="4987544" cy="1928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44830" y="556259"/>
              <a:ext cx="3112770" cy="50063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21649" y="623087"/>
            <a:ext cx="27298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90"/>
              <a:t>İNŞAAT</a:t>
            </a:r>
            <a:r>
              <a:rPr dirty="0" sz="2400" spc="-204"/>
              <a:t> </a:t>
            </a:r>
            <a:r>
              <a:rPr dirty="0" sz="2400" spc="-330"/>
              <a:t>SEKTÖRÜNDE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6594" y="51739"/>
            <a:ext cx="159956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25"/>
              <a:t>Kaynakça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128" y="703707"/>
            <a:ext cx="8355965" cy="22352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58115" indent="-146050">
              <a:lnSpc>
                <a:spcPct val="100000"/>
              </a:lnSpc>
              <a:spcBef>
                <a:spcPts val="700"/>
              </a:spcBef>
              <a:buChar char="•"/>
              <a:tabLst>
                <a:tab pos="158750" algn="l"/>
              </a:tabLst>
            </a:pPr>
            <a:r>
              <a:rPr dirty="0" sz="2000" spc="-285">
                <a:latin typeface="Arial"/>
                <a:cs typeface="Arial"/>
              </a:rPr>
              <a:t>ÇOKGÖR, </a:t>
            </a:r>
            <a:r>
              <a:rPr dirty="0" sz="2000" spc="-160">
                <a:latin typeface="Arial"/>
                <a:cs typeface="Arial"/>
              </a:rPr>
              <a:t>O. </a:t>
            </a:r>
            <a:r>
              <a:rPr dirty="0" sz="2000" spc="-85">
                <a:latin typeface="Arial"/>
                <a:cs typeface="Arial"/>
              </a:rPr>
              <a:t>(2016), </a:t>
            </a:r>
            <a:r>
              <a:rPr dirty="0" sz="2000" spc="-50">
                <a:latin typeface="Arial"/>
                <a:cs typeface="Arial"/>
              </a:rPr>
              <a:t>“Proje </a:t>
            </a:r>
            <a:r>
              <a:rPr dirty="0" sz="2000" spc="-60">
                <a:latin typeface="Arial"/>
                <a:cs typeface="Arial"/>
              </a:rPr>
              <a:t>Yönetimi” Bilgilendirme </a:t>
            </a:r>
            <a:r>
              <a:rPr dirty="0" sz="2000" spc="-95">
                <a:latin typeface="Arial"/>
                <a:cs typeface="Arial"/>
              </a:rPr>
              <a:t>Semineri</a:t>
            </a:r>
            <a:r>
              <a:rPr dirty="0" sz="2000" spc="-245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195">
                <a:latin typeface="Arial"/>
                <a:cs typeface="Arial"/>
              </a:rPr>
              <a:t>EVCİMEN, </a:t>
            </a:r>
            <a:r>
              <a:rPr dirty="0" sz="2000" spc="-229">
                <a:latin typeface="Arial"/>
                <a:cs typeface="Arial"/>
              </a:rPr>
              <a:t>T.U </a:t>
            </a:r>
            <a:r>
              <a:rPr dirty="0" sz="2000" spc="-90">
                <a:latin typeface="Arial"/>
                <a:cs typeface="Arial"/>
              </a:rPr>
              <a:t>(2016), </a:t>
            </a:r>
            <a:r>
              <a:rPr dirty="0" sz="2000" spc="-55">
                <a:latin typeface="Arial"/>
                <a:cs typeface="Arial"/>
              </a:rPr>
              <a:t>“İnşaat </a:t>
            </a:r>
            <a:r>
              <a:rPr dirty="0" sz="2000" spc="-65">
                <a:latin typeface="Arial"/>
                <a:cs typeface="Arial"/>
              </a:rPr>
              <a:t>Mühendisliğinde </a:t>
            </a:r>
            <a:r>
              <a:rPr dirty="0" sz="2000" spc="-95">
                <a:latin typeface="Arial"/>
                <a:cs typeface="Arial"/>
              </a:rPr>
              <a:t>Proje </a:t>
            </a:r>
            <a:r>
              <a:rPr dirty="0" sz="2000" spc="-90">
                <a:latin typeface="Arial"/>
                <a:cs typeface="Arial"/>
              </a:rPr>
              <a:t>Yönetimine </a:t>
            </a:r>
            <a:r>
              <a:rPr dirty="0" sz="2000" spc="-50">
                <a:latin typeface="Arial"/>
                <a:cs typeface="Arial"/>
              </a:rPr>
              <a:t>Giriş” </a:t>
            </a:r>
            <a:r>
              <a:rPr dirty="0" sz="2000" spc="-110">
                <a:latin typeface="Arial"/>
                <a:cs typeface="Arial"/>
              </a:rPr>
              <a:t>Seminer 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spcBef>
                <a:spcPts val="600"/>
              </a:spcBef>
              <a:buChar char="•"/>
              <a:tabLst>
                <a:tab pos="102870" algn="l"/>
              </a:tabLst>
            </a:pPr>
            <a:r>
              <a:rPr dirty="0" sz="2000" spc="-180">
                <a:latin typeface="Arial"/>
                <a:cs typeface="Arial"/>
              </a:rPr>
              <a:t>IŞIK, </a:t>
            </a:r>
            <a:r>
              <a:rPr dirty="0" sz="2000" spc="-175">
                <a:latin typeface="Arial"/>
                <a:cs typeface="Arial"/>
              </a:rPr>
              <a:t>Z. </a:t>
            </a:r>
            <a:r>
              <a:rPr dirty="0" sz="2000" spc="-90">
                <a:latin typeface="Arial"/>
                <a:cs typeface="Arial"/>
              </a:rPr>
              <a:t>(2015), </a:t>
            </a:r>
            <a:r>
              <a:rPr dirty="0" sz="2000" spc="-60">
                <a:latin typeface="Arial"/>
                <a:cs typeface="Arial"/>
              </a:rPr>
              <a:t>“İnşaat </a:t>
            </a:r>
            <a:r>
              <a:rPr dirty="0" sz="2000" spc="-95">
                <a:latin typeface="Arial"/>
                <a:cs typeface="Arial"/>
              </a:rPr>
              <a:t>4.0’da Proje </a:t>
            </a:r>
            <a:r>
              <a:rPr dirty="0" sz="2000" spc="-60">
                <a:latin typeface="Arial"/>
                <a:cs typeface="Arial"/>
              </a:rPr>
              <a:t>Yönetimi”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</a:t>
            </a:r>
            <a:endParaRPr sz="2000">
              <a:latin typeface="Arial"/>
              <a:cs typeface="Arial"/>
            </a:endParaRPr>
          </a:p>
          <a:p>
            <a:pPr marL="158115" indent="-14605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229">
                <a:latin typeface="Arial"/>
                <a:cs typeface="Arial"/>
              </a:rPr>
              <a:t>MÜRSEL, </a:t>
            </a:r>
            <a:r>
              <a:rPr dirty="0" sz="2000" spc="-5">
                <a:latin typeface="Arial"/>
                <a:cs typeface="Arial"/>
              </a:rPr>
              <a:t>M. </a:t>
            </a:r>
            <a:r>
              <a:rPr dirty="0" sz="2000" spc="-90">
                <a:latin typeface="Arial"/>
                <a:cs typeface="Arial"/>
              </a:rPr>
              <a:t>(2015), </a:t>
            </a:r>
            <a:r>
              <a:rPr dirty="0" sz="2000" spc="-55">
                <a:latin typeface="Arial"/>
                <a:cs typeface="Arial"/>
              </a:rPr>
              <a:t>“İnşaat </a:t>
            </a:r>
            <a:r>
              <a:rPr dirty="0" sz="2000" spc="-95">
                <a:latin typeface="Arial"/>
                <a:cs typeface="Arial"/>
              </a:rPr>
              <a:t>Sektöründe </a:t>
            </a:r>
            <a:r>
              <a:rPr dirty="0" sz="2000" spc="-90">
                <a:latin typeface="Arial"/>
                <a:cs typeface="Arial"/>
              </a:rPr>
              <a:t>Risklerin </a:t>
            </a:r>
            <a:r>
              <a:rPr dirty="0" sz="2000" spc="-60">
                <a:latin typeface="Arial"/>
                <a:cs typeface="Arial"/>
              </a:rPr>
              <a:t>Yönetimi” </a:t>
            </a:r>
            <a:r>
              <a:rPr dirty="0" sz="2000" spc="-145">
                <a:latin typeface="Arial"/>
                <a:cs typeface="Arial"/>
              </a:rPr>
              <a:t>Ders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 spc="-40">
                <a:latin typeface="Arial"/>
                <a:cs typeface="Arial"/>
              </a:rPr>
              <a:t>Notları.”</a:t>
            </a:r>
            <a:endParaRPr sz="2000">
              <a:latin typeface="Arial"/>
              <a:cs typeface="Arial"/>
            </a:endParaRPr>
          </a:p>
          <a:p>
            <a:pPr marL="158115" indent="-146050">
              <a:lnSpc>
                <a:spcPct val="100000"/>
              </a:lnSpc>
              <a:spcBef>
                <a:spcPts val="600"/>
              </a:spcBef>
              <a:buChar char="•"/>
              <a:tabLst>
                <a:tab pos="158750" algn="l"/>
              </a:tabLst>
            </a:pPr>
            <a:r>
              <a:rPr dirty="0" sz="2000" spc="-265">
                <a:latin typeface="Arial"/>
                <a:cs typeface="Arial"/>
              </a:rPr>
              <a:t>TÜRKER, </a:t>
            </a:r>
            <a:r>
              <a:rPr dirty="0" sz="2000" spc="-5">
                <a:latin typeface="Arial"/>
                <a:cs typeface="Arial"/>
              </a:rPr>
              <a:t>M. </a:t>
            </a:r>
            <a:r>
              <a:rPr dirty="0" sz="2000" spc="-85">
                <a:latin typeface="Arial"/>
                <a:cs typeface="Arial"/>
              </a:rPr>
              <a:t>(2016), </a:t>
            </a:r>
            <a:r>
              <a:rPr dirty="0" sz="2000" spc="-60">
                <a:latin typeface="Arial"/>
                <a:cs typeface="Arial"/>
              </a:rPr>
              <a:t>“İnşaat </a:t>
            </a:r>
            <a:r>
              <a:rPr dirty="0" sz="2000" spc="-65">
                <a:latin typeface="Arial"/>
                <a:cs typeface="Arial"/>
              </a:rPr>
              <a:t>Projelerinde </a:t>
            </a:r>
            <a:r>
              <a:rPr dirty="0" sz="2000" spc="-170">
                <a:latin typeface="Arial"/>
                <a:cs typeface="Arial"/>
              </a:rPr>
              <a:t>Risk </a:t>
            </a:r>
            <a:r>
              <a:rPr dirty="0" sz="2000" spc="-125">
                <a:latin typeface="Arial"/>
                <a:cs typeface="Arial"/>
              </a:rPr>
              <a:t>ve </a:t>
            </a:r>
            <a:r>
              <a:rPr dirty="0" sz="2000" spc="-170">
                <a:latin typeface="Arial"/>
                <a:cs typeface="Arial"/>
              </a:rPr>
              <a:t>Risk </a:t>
            </a:r>
            <a:r>
              <a:rPr dirty="0" sz="2000" spc="-60">
                <a:latin typeface="Arial"/>
                <a:cs typeface="Arial"/>
              </a:rPr>
              <a:t>Yönetimi”</a:t>
            </a:r>
            <a:r>
              <a:rPr dirty="0" sz="2000" spc="-180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Notları.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6" y="788911"/>
            <a:ext cx="4225290" cy="56337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</a:t>
            </a:r>
            <a:r>
              <a:rPr dirty="0" sz="1800" spc="-300" b="1">
                <a:latin typeface="Arial"/>
                <a:cs typeface="Arial"/>
              </a:rPr>
              <a:t>ROJE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</a:t>
            </a:r>
            <a:r>
              <a:rPr dirty="0" sz="1800" spc="-295" b="1">
                <a:latin typeface="Arial"/>
                <a:cs typeface="Arial"/>
              </a:rPr>
              <a:t> </a:t>
            </a:r>
            <a:r>
              <a:rPr dirty="0" sz="1800" spc="-145" b="1">
                <a:latin typeface="Arial"/>
                <a:cs typeface="Arial"/>
              </a:rPr>
              <a:t>YÖNETİMİ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30" b="1">
                <a:latin typeface="Arial"/>
                <a:cs typeface="Arial"/>
              </a:rPr>
              <a:t>YÖNETİMİNİN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235" b="1">
                <a:latin typeface="Arial"/>
                <a:cs typeface="Arial"/>
              </a:rPr>
              <a:t>TARİHÇESİ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30" b="1">
                <a:latin typeface="Arial"/>
                <a:cs typeface="Arial"/>
              </a:rPr>
              <a:t>TEMİN/TESLİM</a:t>
            </a:r>
            <a:r>
              <a:rPr dirty="0" sz="1800" spc="-110" b="1">
                <a:latin typeface="Arial"/>
                <a:cs typeface="Arial"/>
              </a:rPr>
              <a:t> </a:t>
            </a:r>
            <a:r>
              <a:rPr dirty="0" sz="1800" spc="-210" b="1">
                <a:latin typeface="Arial"/>
                <a:cs typeface="Arial"/>
              </a:rPr>
              <a:t>YÖNTEMLERİ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175">
                <a:latin typeface="Arial"/>
                <a:cs typeface="Arial"/>
              </a:rPr>
              <a:t>Yaygın </a:t>
            </a:r>
            <a:r>
              <a:rPr dirty="0" sz="1800" spc="-80">
                <a:latin typeface="Arial"/>
                <a:cs typeface="Arial"/>
              </a:rPr>
              <a:t>Kullanılan </a:t>
            </a: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10">
                <a:latin typeface="Arial"/>
                <a:cs typeface="Arial"/>
              </a:rPr>
              <a:t>Telim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Sistemleri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229" b="1">
                <a:latin typeface="Arial"/>
                <a:cs typeface="Arial"/>
              </a:rPr>
              <a:t>YAŞAM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spc="-190" b="1">
                <a:latin typeface="Arial"/>
                <a:cs typeface="Arial"/>
              </a:rPr>
              <a:t>DÖNGÜSÜ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95">
                <a:latin typeface="Arial"/>
                <a:cs typeface="Arial"/>
              </a:rPr>
              <a:t>Yönetim </a:t>
            </a:r>
            <a:r>
              <a:rPr dirty="0" sz="1800" spc="-135">
                <a:latin typeface="Arial"/>
                <a:cs typeface="Arial"/>
              </a:rPr>
              <a:t>Süreç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Grupları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05">
                <a:latin typeface="Arial"/>
                <a:cs typeface="Arial"/>
              </a:rPr>
              <a:t>Başlatma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00">
                <a:latin typeface="Arial"/>
                <a:cs typeface="Arial"/>
              </a:rPr>
              <a:t>Planlama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Yürütme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85">
                <a:latin typeface="Arial"/>
                <a:cs typeface="Arial"/>
              </a:rPr>
              <a:t>İzleme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55">
                <a:latin typeface="Arial"/>
                <a:cs typeface="Arial"/>
              </a:rPr>
              <a:t>Kontrol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140">
                <a:latin typeface="Arial"/>
                <a:cs typeface="Arial"/>
              </a:rPr>
              <a:t>Kapanış</a:t>
            </a:r>
            <a:endParaRPr sz="1800">
              <a:latin typeface="Arial"/>
              <a:cs typeface="Arial"/>
            </a:endParaRPr>
          </a:p>
          <a:p>
            <a:pPr lvl="1" marL="574675" indent="-10604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57531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70">
                <a:latin typeface="Arial"/>
                <a:cs typeface="Arial"/>
              </a:rPr>
              <a:t>Bilgi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Alanları</a:t>
            </a:r>
            <a:endParaRPr sz="1800">
              <a:latin typeface="Arial"/>
              <a:cs typeface="Arial"/>
            </a:endParaRPr>
          </a:p>
          <a:p>
            <a:pPr lvl="2" marL="1160145" indent="-23431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20">
                <a:latin typeface="Arial"/>
                <a:cs typeface="Arial"/>
              </a:rPr>
              <a:t>Entegrasyon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2" marL="1108710" indent="-18288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09345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55">
                <a:latin typeface="Arial"/>
                <a:cs typeface="Arial"/>
              </a:rPr>
              <a:t>Kapsam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3" marL="15151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1515745" algn="l"/>
              </a:tabLst>
            </a:pPr>
            <a:r>
              <a:rPr dirty="0" sz="1800" spc="-125">
                <a:latin typeface="Arial"/>
                <a:cs typeface="Arial"/>
              </a:rPr>
              <a:t>İş </a:t>
            </a:r>
            <a:r>
              <a:rPr dirty="0" sz="1800" spc="-85">
                <a:latin typeface="Arial"/>
                <a:cs typeface="Arial"/>
              </a:rPr>
              <a:t>Kırılım </a:t>
            </a:r>
            <a:r>
              <a:rPr dirty="0" sz="1800" spc="-170">
                <a:latin typeface="Arial"/>
                <a:cs typeface="Arial"/>
              </a:rPr>
              <a:t>Yapısı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165">
                <a:latin typeface="Arial"/>
                <a:cs typeface="Arial"/>
              </a:rPr>
              <a:t>(WBS)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2776" y="788911"/>
            <a:ext cx="5365750" cy="56337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</a:t>
            </a:r>
            <a:r>
              <a:rPr dirty="0" sz="1800" spc="-90">
                <a:latin typeface="Arial"/>
                <a:cs typeface="Arial"/>
              </a:rPr>
              <a:t>roje </a:t>
            </a:r>
            <a:r>
              <a:rPr dirty="0" sz="1800" spc="-135">
                <a:latin typeface="Arial"/>
                <a:cs typeface="Arial"/>
              </a:rPr>
              <a:t>Zaman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10">
                <a:latin typeface="Arial"/>
                <a:cs typeface="Arial"/>
              </a:rPr>
              <a:t>Görev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110">
                <a:latin typeface="Arial"/>
                <a:cs typeface="Arial"/>
              </a:rPr>
              <a:t>Listesi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20">
                <a:latin typeface="Arial"/>
                <a:cs typeface="Arial"/>
              </a:rPr>
              <a:t>Çubuk </a:t>
            </a:r>
            <a:r>
              <a:rPr dirty="0" sz="1800" spc="-160">
                <a:latin typeface="Arial"/>
                <a:cs typeface="Arial"/>
              </a:rPr>
              <a:t>(GANTT)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65">
                <a:latin typeface="Arial"/>
                <a:cs typeface="Arial"/>
              </a:rPr>
              <a:t>Şeması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55">
                <a:latin typeface="Arial"/>
                <a:cs typeface="Arial"/>
              </a:rPr>
              <a:t>Kritik </a:t>
            </a:r>
            <a:r>
              <a:rPr dirty="0" sz="1800" spc="-175">
                <a:latin typeface="Arial"/>
                <a:cs typeface="Arial"/>
              </a:rPr>
              <a:t>Yol </a:t>
            </a:r>
            <a:r>
              <a:rPr dirty="0" sz="1800" spc="-45">
                <a:latin typeface="Arial"/>
                <a:cs typeface="Arial"/>
              </a:rPr>
              <a:t>Metodu</a:t>
            </a:r>
            <a:r>
              <a:rPr dirty="0" sz="1800" spc="-335">
                <a:latin typeface="Arial"/>
                <a:cs typeface="Arial"/>
              </a:rPr>
              <a:t> </a:t>
            </a:r>
            <a:r>
              <a:rPr dirty="0" sz="1800" spc="-145">
                <a:latin typeface="Arial"/>
                <a:cs typeface="Arial"/>
              </a:rPr>
              <a:t>(CPM)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00">
                <a:latin typeface="Arial"/>
                <a:cs typeface="Arial"/>
              </a:rPr>
              <a:t>Program </a:t>
            </a:r>
            <a:r>
              <a:rPr dirty="0" sz="1800" spc="-70">
                <a:latin typeface="Arial"/>
                <a:cs typeface="Arial"/>
              </a:rPr>
              <a:t>Değerlendirme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80">
                <a:latin typeface="Arial"/>
                <a:cs typeface="Arial"/>
              </a:rPr>
              <a:t>İnceleme </a:t>
            </a:r>
            <a:r>
              <a:rPr dirty="0" sz="1800" spc="-114">
                <a:latin typeface="Arial"/>
                <a:cs typeface="Arial"/>
              </a:rPr>
              <a:t>Tekniği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215">
                <a:latin typeface="Arial"/>
                <a:cs typeface="Arial"/>
              </a:rPr>
              <a:t>(PERT)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55">
                <a:latin typeface="Arial"/>
                <a:cs typeface="Arial"/>
              </a:rPr>
              <a:t>Kritik </a:t>
            </a:r>
            <a:r>
              <a:rPr dirty="0" sz="1800" spc="-75">
                <a:latin typeface="Arial"/>
                <a:cs typeface="Arial"/>
              </a:rPr>
              <a:t>Zincir </a:t>
            </a:r>
            <a:r>
              <a:rPr dirty="0" sz="1800" spc="-90">
                <a:latin typeface="Arial"/>
                <a:cs typeface="Arial"/>
              </a:rPr>
              <a:t>Proje</a:t>
            </a:r>
            <a:r>
              <a:rPr dirty="0" sz="1800" spc="-14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2080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40">
                <a:latin typeface="Arial"/>
                <a:cs typeface="Arial"/>
              </a:rPr>
              <a:t>Kaynak </a:t>
            </a:r>
            <a:r>
              <a:rPr dirty="0" sz="1800" spc="-120">
                <a:latin typeface="Arial"/>
                <a:cs typeface="Arial"/>
              </a:rPr>
              <a:t>Yükleme </a:t>
            </a:r>
            <a:r>
              <a:rPr dirty="0" sz="1800" spc="-110">
                <a:latin typeface="Arial"/>
                <a:cs typeface="Arial"/>
              </a:rPr>
              <a:t>ve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Dengeleme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50">
                <a:latin typeface="Arial"/>
                <a:cs typeface="Arial"/>
              </a:rPr>
              <a:t>Maliyet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30">
                <a:latin typeface="Arial"/>
                <a:cs typeface="Arial"/>
              </a:rPr>
              <a:t>Kazanılmış </a:t>
            </a:r>
            <a:r>
              <a:rPr dirty="0" sz="1800" spc="-114">
                <a:latin typeface="Arial"/>
                <a:cs typeface="Arial"/>
              </a:rPr>
              <a:t>Değer Tekniği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75">
                <a:latin typeface="Arial"/>
                <a:cs typeface="Arial"/>
              </a:rPr>
              <a:t>(EVA)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Kalite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00">
                <a:latin typeface="Arial"/>
                <a:cs typeface="Arial"/>
              </a:rPr>
              <a:t>İnsan </a:t>
            </a:r>
            <a:r>
              <a:rPr dirty="0" sz="1800" spc="-105">
                <a:latin typeface="Arial"/>
                <a:cs typeface="Arial"/>
              </a:rPr>
              <a:t>Kaynakları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65">
                <a:latin typeface="Arial"/>
                <a:cs typeface="Arial"/>
              </a:rPr>
              <a:t>Örgüt </a:t>
            </a:r>
            <a:r>
              <a:rPr dirty="0" sz="1800" spc="-85">
                <a:latin typeface="Arial"/>
                <a:cs typeface="Arial"/>
              </a:rPr>
              <a:t>Kırılım </a:t>
            </a:r>
            <a:r>
              <a:rPr dirty="0" sz="1800" spc="-170">
                <a:latin typeface="Arial"/>
                <a:cs typeface="Arial"/>
              </a:rPr>
              <a:t>Yapısı</a:t>
            </a:r>
            <a:r>
              <a:rPr dirty="0" sz="1800" spc="-145">
                <a:latin typeface="Arial"/>
                <a:cs typeface="Arial"/>
              </a:rPr>
              <a:t> </a:t>
            </a:r>
            <a:r>
              <a:rPr dirty="0" sz="1800" spc="-185">
                <a:latin typeface="Arial"/>
                <a:cs typeface="Arial"/>
              </a:rPr>
              <a:t>(OBS)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40">
                <a:latin typeface="Arial"/>
                <a:cs typeface="Arial"/>
              </a:rPr>
              <a:t>İletişim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46379" algn="l"/>
              </a:tabLst>
            </a:pPr>
            <a:r>
              <a:rPr dirty="0" sz="1800" spc="-90">
                <a:latin typeface="Arial"/>
                <a:cs typeface="Arial"/>
              </a:rPr>
              <a:t>Proje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2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75">
                <a:latin typeface="Arial"/>
                <a:cs typeface="Arial"/>
              </a:rPr>
              <a:t> </a:t>
            </a:r>
            <a:r>
              <a:rPr dirty="0" sz="1800" spc="-100">
                <a:latin typeface="Arial"/>
                <a:cs typeface="Arial"/>
              </a:rPr>
              <a:t>Planlama</a:t>
            </a:r>
            <a:endParaRPr sz="1800">
              <a:latin typeface="Arial"/>
              <a:cs typeface="Arial"/>
            </a:endParaRPr>
          </a:p>
          <a:p>
            <a:pPr lvl="1" marL="6007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601345" algn="l"/>
              </a:tabLst>
            </a:pP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6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Belirleme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9976" y="787197"/>
            <a:ext cx="3729990" cy="52832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43510" indent="-131445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144145" algn="l"/>
              </a:tabLst>
            </a:pPr>
            <a:r>
              <a:rPr dirty="0" sz="1800" spc="-45">
                <a:latin typeface="Arial"/>
                <a:cs typeface="Arial"/>
              </a:rPr>
              <a:t>N</a:t>
            </a:r>
            <a:r>
              <a:rPr dirty="0" sz="1800" spc="-45">
                <a:latin typeface="Arial"/>
                <a:cs typeface="Arial"/>
              </a:rPr>
              <a:t>itel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4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50">
                <a:latin typeface="Arial"/>
                <a:cs typeface="Arial"/>
              </a:rPr>
              <a:t>Risk </a:t>
            </a:r>
            <a:r>
              <a:rPr dirty="0" sz="1800" spc="-70">
                <a:latin typeface="Arial"/>
                <a:cs typeface="Arial"/>
              </a:rPr>
              <a:t>Değerlendirme </a:t>
            </a:r>
            <a:r>
              <a:rPr dirty="0" sz="1800" spc="-114">
                <a:latin typeface="Arial"/>
                <a:cs typeface="Arial"/>
              </a:rPr>
              <a:t>Karar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Matrisi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35">
                <a:latin typeface="Arial"/>
                <a:cs typeface="Arial"/>
              </a:rPr>
              <a:t>Ön </a:t>
            </a:r>
            <a:r>
              <a:rPr dirty="0" sz="1800" spc="-114">
                <a:latin typeface="Arial"/>
                <a:cs typeface="Arial"/>
              </a:rPr>
              <a:t>Tehlike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95">
                <a:latin typeface="Arial"/>
                <a:cs typeface="Arial"/>
              </a:rPr>
              <a:t>Pareto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marL="1435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144145" algn="l"/>
              </a:tabLst>
            </a:pPr>
            <a:r>
              <a:rPr dirty="0" sz="1800" spc="-80">
                <a:latin typeface="Arial"/>
                <a:cs typeface="Arial"/>
              </a:rPr>
              <a:t>Nicel </a:t>
            </a:r>
            <a:r>
              <a:rPr dirty="0" sz="1800" spc="-150">
                <a:latin typeface="Arial"/>
                <a:cs typeface="Arial"/>
              </a:rPr>
              <a:t>Risk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75">
                <a:latin typeface="Arial"/>
                <a:cs typeface="Arial"/>
              </a:rPr>
              <a:t>Duyarlılık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75">
                <a:latin typeface="Arial"/>
                <a:cs typeface="Arial"/>
              </a:rPr>
              <a:t>Analizi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85">
                <a:latin typeface="Arial"/>
                <a:cs typeface="Arial"/>
              </a:rPr>
              <a:t>Etki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Diyagramları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14">
                <a:latin typeface="Arial"/>
                <a:cs typeface="Arial"/>
              </a:rPr>
              <a:t>Karar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Ağaçları</a:t>
            </a:r>
            <a:endParaRPr sz="1800">
              <a:latin typeface="Arial"/>
              <a:cs typeface="Arial"/>
            </a:endParaRPr>
          </a:p>
          <a:p>
            <a:pPr lvl="1" marL="660400" indent="-19113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61035" algn="l"/>
              </a:tabLst>
            </a:pPr>
            <a:r>
              <a:rPr dirty="0" sz="1800" spc="-45">
                <a:latin typeface="Arial"/>
                <a:cs typeface="Arial"/>
              </a:rPr>
              <a:t>Monte </a:t>
            </a:r>
            <a:r>
              <a:rPr dirty="0" sz="1800" spc="-110">
                <a:latin typeface="Arial"/>
                <a:cs typeface="Arial"/>
              </a:rPr>
              <a:t>Carlo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Simulasyonu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85">
                <a:latin typeface="Arial"/>
                <a:cs typeface="Arial"/>
              </a:rPr>
              <a:t>Genetik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5">
                <a:latin typeface="Arial"/>
                <a:cs typeface="Arial"/>
              </a:rPr>
              <a:t>Algoritmalar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185">
                <a:latin typeface="Arial"/>
                <a:cs typeface="Arial"/>
              </a:rPr>
              <a:t>Yapay </a:t>
            </a:r>
            <a:r>
              <a:rPr dirty="0" sz="1800" spc="-75">
                <a:latin typeface="Arial"/>
                <a:cs typeface="Arial"/>
              </a:rPr>
              <a:t>Sinir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85">
                <a:latin typeface="Arial"/>
                <a:cs typeface="Arial"/>
              </a:rPr>
              <a:t>Ağları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95">
                <a:latin typeface="Arial"/>
                <a:cs typeface="Arial"/>
              </a:rPr>
              <a:t>Bulanık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45">
                <a:latin typeface="Arial"/>
                <a:cs typeface="Arial"/>
              </a:rPr>
              <a:t>Mantık</a:t>
            </a:r>
            <a:endParaRPr sz="1800">
              <a:latin typeface="Arial"/>
              <a:cs typeface="Arial"/>
            </a:endParaRPr>
          </a:p>
          <a:p>
            <a:pPr lvl="1" marL="657860" indent="-188595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658495" algn="l"/>
              </a:tabLst>
            </a:pPr>
            <a:r>
              <a:rPr dirty="0" sz="1800" spc="-40">
                <a:latin typeface="Arial"/>
                <a:cs typeface="Arial"/>
              </a:rPr>
              <a:t>Analitik </a:t>
            </a:r>
            <a:r>
              <a:rPr dirty="0" sz="1800" spc="-85">
                <a:latin typeface="Arial"/>
                <a:cs typeface="Arial"/>
              </a:rPr>
              <a:t>Hiyerarşi</a:t>
            </a:r>
            <a:r>
              <a:rPr dirty="0" sz="1800" spc="-175">
                <a:latin typeface="Arial"/>
                <a:cs typeface="Arial"/>
              </a:rPr>
              <a:t> </a:t>
            </a:r>
            <a:r>
              <a:rPr dirty="0" sz="1800" spc="-114">
                <a:latin typeface="Arial"/>
                <a:cs typeface="Arial"/>
              </a:rPr>
              <a:t>Süreci</a:t>
            </a:r>
            <a:endParaRPr sz="180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600"/>
              </a:spcBef>
              <a:buChar char="•"/>
              <a:tabLst>
                <a:tab pos="93345" algn="l"/>
              </a:tabLst>
            </a:pPr>
            <a:r>
              <a:rPr dirty="0" sz="1800" spc="-150">
                <a:latin typeface="Arial"/>
                <a:cs typeface="Arial"/>
              </a:rPr>
              <a:t>Risk </a:t>
            </a:r>
            <a:r>
              <a:rPr dirty="0" sz="1800" spc="-65">
                <a:latin typeface="Arial"/>
                <a:cs typeface="Arial"/>
              </a:rPr>
              <a:t>Tepkilerinin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105">
                <a:latin typeface="Arial"/>
                <a:cs typeface="Arial"/>
              </a:rPr>
              <a:t>Planlanması</a:t>
            </a:r>
            <a:endParaRPr sz="1800">
              <a:latin typeface="Arial"/>
              <a:cs typeface="Arial"/>
            </a:endParaRPr>
          </a:p>
          <a:p>
            <a:pPr marL="143510" indent="-131445">
              <a:lnSpc>
                <a:spcPct val="100000"/>
              </a:lnSpc>
              <a:spcBef>
                <a:spcPts val="600"/>
              </a:spcBef>
              <a:buChar char="•"/>
              <a:tabLst>
                <a:tab pos="144145" algn="l"/>
              </a:tabLst>
            </a:pPr>
            <a:r>
              <a:rPr dirty="0" sz="1800" spc="-85">
                <a:latin typeface="Arial"/>
                <a:cs typeface="Arial"/>
              </a:rPr>
              <a:t>Risklerin </a:t>
            </a:r>
            <a:r>
              <a:rPr dirty="0" sz="1800" spc="-70">
                <a:latin typeface="Arial"/>
                <a:cs typeface="Arial"/>
              </a:rPr>
              <a:t>Kontrol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95">
                <a:latin typeface="Arial"/>
                <a:cs typeface="Arial"/>
              </a:rPr>
              <a:t>Edilmesi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5" y="775221"/>
            <a:ext cx="4170679" cy="2829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160145" indent="-233679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90">
                <a:latin typeface="Arial"/>
                <a:cs typeface="Arial"/>
              </a:rPr>
              <a:t>P</a:t>
            </a:r>
            <a:r>
              <a:rPr dirty="0" sz="1800" spc="-90">
                <a:latin typeface="Arial"/>
                <a:cs typeface="Arial"/>
              </a:rPr>
              <a:t>roje </a:t>
            </a:r>
            <a:r>
              <a:rPr dirty="0" sz="1800" spc="-114">
                <a:latin typeface="Arial"/>
                <a:cs typeface="Arial"/>
              </a:rPr>
              <a:t>Tedarik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1160145" indent="-233679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11607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165">
                <a:latin typeface="Arial"/>
                <a:cs typeface="Arial"/>
              </a:rPr>
              <a:t>Paydaş</a:t>
            </a:r>
            <a:r>
              <a:rPr dirty="0" sz="1800" spc="-180">
                <a:latin typeface="Arial"/>
                <a:cs typeface="Arial"/>
              </a:rPr>
              <a:t> </a:t>
            </a:r>
            <a:r>
              <a:rPr dirty="0" sz="1800" spc="-80">
                <a:latin typeface="Arial"/>
                <a:cs typeface="Arial"/>
              </a:rPr>
              <a:t>Yönetimi</a:t>
            </a:r>
            <a:endParaRPr sz="1800">
              <a:latin typeface="Arial"/>
              <a:cs typeface="Arial"/>
            </a:endParaRPr>
          </a:p>
          <a:p>
            <a:pPr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85">
                <a:latin typeface="Arial"/>
                <a:cs typeface="Arial"/>
              </a:rPr>
              <a:t>Proje </a:t>
            </a:r>
            <a:r>
              <a:rPr dirty="0" sz="1800" spc="-70">
                <a:latin typeface="Arial"/>
                <a:cs typeface="Arial"/>
              </a:rPr>
              <a:t>Bilgi Alanları </a:t>
            </a:r>
            <a:r>
              <a:rPr dirty="0" sz="1800" spc="-105">
                <a:latin typeface="Arial"/>
                <a:cs typeface="Arial"/>
              </a:rPr>
              <a:t>ve </a:t>
            </a:r>
            <a:r>
              <a:rPr dirty="0" sz="1800" spc="-135">
                <a:latin typeface="Arial"/>
                <a:cs typeface="Arial"/>
              </a:rPr>
              <a:t>Süreç</a:t>
            </a:r>
            <a:r>
              <a:rPr dirty="0" sz="1800" spc="-170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Grupları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105" b="1">
                <a:latin typeface="Arial"/>
                <a:cs typeface="Arial"/>
              </a:rPr>
              <a:t>İYİ </a:t>
            </a:r>
            <a:r>
              <a:rPr dirty="0" sz="1800" spc="-204" b="1">
                <a:latin typeface="Arial"/>
                <a:cs typeface="Arial"/>
              </a:rPr>
              <a:t>BİR  </a:t>
            </a:r>
            <a:r>
              <a:rPr dirty="0" sz="1800" spc="-300" b="1">
                <a:latin typeface="Arial"/>
                <a:cs typeface="Arial"/>
              </a:rPr>
              <a:t>PROJE  </a:t>
            </a:r>
            <a:r>
              <a:rPr dirty="0" sz="1800" spc="-170" b="1">
                <a:latin typeface="Arial"/>
                <a:cs typeface="Arial"/>
              </a:rPr>
              <a:t>YÖNETİCİSİNİN</a:t>
            </a:r>
            <a:r>
              <a:rPr dirty="0" sz="1800" spc="-295" b="1">
                <a:latin typeface="Arial"/>
                <a:cs typeface="Arial"/>
              </a:rPr>
              <a:t> </a:t>
            </a:r>
            <a:r>
              <a:rPr dirty="0" sz="1800" spc="-254" b="1">
                <a:latin typeface="Arial"/>
                <a:cs typeface="Arial"/>
              </a:rPr>
              <a:t>ÖZELLİKLERİ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300" b="1">
                <a:latin typeface="Arial"/>
                <a:cs typeface="Arial"/>
              </a:rPr>
              <a:t>PROJE </a:t>
            </a:r>
            <a:r>
              <a:rPr dirty="0" sz="1800" spc="-160" b="1">
                <a:latin typeface="Arial"/>
                <a:cs typeface="Arial"/>
              </a:rPr>
              <a:t>YÖNETİM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190" b="1">
                <a:latin typeface="Arial"/>
                <a:cs typeface="Arial"/>
              </a:rPr>
              <a:t>YAZILIMLARI</a:t>
            </a:r>
            <a:endParaRPr sz="1800">
              <a:latin typeface="Arial"/>
              <a:cs typeface="Arial"/>
            </a:endParaRPr>
          </a:p>
          <a:p>
            <a:pPr lvl="1" marL="626745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dirty="0" sz="1800" spc="-95">
                <a:latin typeface="Arial"/>
                <a:cs typeface="Arial"/>
              </a:rPr>
              <a:t>Primavera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220" b="1">
                <a:latin typeface="Arial"/>
                <a:cs typeface="Arial"/>
              </a:rPr>
              <a:t>SON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-270" b="1">
                <a:latin typeface="Arial"/>
                <a:cs typeface="Arial"/>
              </a:rPr>
              <a:t>SÖZ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dirty="0" sz="1800" spc="-280" b="1">
                <a:latin typeface="Arial"/>
                <a:cs typeface="Arial"/>
              </a:rPr>
              <a:t>KAYNAKÇA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51739"/>
            <a:ext cx="24834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300"/>
              <a:t>TAKDİM</a:t>
            </a:r>
            <a:r>
              <a:rPr dirty="0" spc="-220"/>
              <a:t> </a:t>
            </a:r>
            <a:r>
              <a:rPr dirty="0" spc="-335"/>
              <a:t>PLANI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204" y="51739"/>
            <a:ext cx="507746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 </a:t>
            </a:r>
            <a:r>
              <a:rPr dirty="0" spc="-254"/>
              <a:t>YÖNETİMİ</a:t>
            </a:r>
            <a:r>
              <a:rPr dirty="0" spc="-190"/>
              <a:t> </a:t>
            </a:r>
            <a:r>
              <a:rPr dirty="0" spc="-335"/>
              <a:t>YAZILIMLARI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1787" y="1568475"/>
            <a:ext cx="8812530" cy="4504055"/>
            <a:chOff x="331787" y="1568475"/>
            <a:chExt cx="8812530" cy="4504055"/>
          </a:xfrm>
        </p:grpSpPr>
        <p:sp>
          <p:nvSpPr>
            <p:cNvPr id="4" name="object 4"/>
            <p:cNvSpPr/>
            <p:nvPr/>
          </p:nvSpPr>
          <p:spPr>
            <a:xfrm>
              <a:off x="7786713" y="4786325"/>
              <a:ext cx="1357287" cy="7143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31787" y="1568475"/>
              <a:ext cx="8480425" cy="45037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268216" y="854444"/>
            <a:ext cx="4583120" cy="503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2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9204" y="51739"/>
            <a:ext cx="507746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 </a:t>
            </a:r>
            <a:r>
              <a:rPr dirty="0" spc="-254"/>
              <a:t>YÖNETİMİ</a:t>
            </a:r>
            <a:r>
              <a:rPr dirty="0" spc="-190"/>
              <a:t> </a:t>
            </a:r>
            <a:r>
              <a:rPr dirty="0" spc="-335"/>
              <a:t>YAZILIMLARI</a:t>
            </a:r>
          </a:p>
        </p:txBody>
      </p:sp>
      <p:sp>
        <p:nvSpPr>
          <p:cNvPr id="4" name="object 4"/>
          <p:cNvSpPr/>
          <p:nvPr/>
        </p:nvSpPr>
        <p:spPr>
          <a:xfrm>
            <a:off x="7786713" y="4786325"/>
            <a:ext cx="1357287" cy="714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8595" y="2786062"/>
            <a:ext cx="8229591" cy="1238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436876" y="4293374"/>
            <a:ext cx="392684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385" b="1">
                <a:latin typeface="Arial"/>
                <a:cs typeface="Arial"/>
              </a:rPr>
              <a:t>LAB. </a:t>
            </a:r>
            <a:r>
              <a:rPr dirty="0" sz="3200" spc="-355" b="1">
                <a:latin typeface="Arial"/>
                <a:cs typeface="Arial"/>
              </a:rPr>
              <a:t>UYGULAMALARI</a:t>
            </a:r>
            <a:r>
              <a:rPr dirty="0" sz="3200" spc="-535" b="1">
                <a:latin typeface="Arial"/>
                <a:cs typeface="Arial"/>
              </a:rPr>
              <a:t> </a:t>
            </a:r>
            <a:r>
              <a:rPr dirty="0" sz="3200" spc="-160" b="1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2580" y="51739"/>
            <a:ext cx="28702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30"/>
              <a:t>PROJE</a:t>
            </a:r>
            <a:r>
              <a:rPr dirty="0" spc="-240"/>
              <a:t> </a:t>
            </a:r>
            <a:r>
              <a:rPr dirty="0" spc="-254"/>
              <a:t>YÖNETİMİ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9400" y="1060465"/>
            <a:ext cx="8864600" cy="4583430"/>
            <a:chOff x="279400" y="1060465"/>
            <a:chExt cx="8864600" cy="4583430"/>
          </a:xfrm>
        </p:grpSpPr>
        <p:sp>
          <p:nvSpPr>
            <p:cNvPr id="4" name="object 4"/>
            <p:cNvSpPr/>
            <p:nvPr/>
          </p:nvSpPr>
          <p:spPr>
            <a:xfrm>
              <a:off x="7786713" y="4786324"/>
              <a:ext cx="1357287" cy="7143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9400" y="1060465"/>
              <a:ext cx="8583612" cy="45831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:title>Slayt 1</dc:title>
  <dcterms:created xsi:type="dcterms:W3CDTF">2020-02-26T11:47:30Z</dcterms:created>
  <dcterms:modified xsi:type="dcterms:W3CDTF">2020-02-26T11:47:30Z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2020-02-20T00:00:00Z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2020-02-26T00:00:00Z</vt:filetime>
  </property>
</Properties>
</file>