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64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A66-DC2D-4181-B849-D2E32F38EEE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88EA-5C65-4DE5-8AA8-65013435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18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A66-DC2D-4181-B849-D2E32F38EEE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88EA-5C65-4DE5-8AA8-65013435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4302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A66-DC2D-4181-B849-D2E32F38EEE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88EA-5C65-4DE5-8AA8-65013435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3347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A66-DC2D-4181-B849-D2E32F38EEE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88EA-5C65-4DE5-8AA8-65013435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7771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A66-DC2D-4181-B849-D2E32F38EEE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88EA-5C65-4DE5-8AA8-65013435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83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A66-DC2D-4181-B849-D2E32F38EEE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88EA-5C65-4DE5-8AA8-65013435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3778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A66-DC2D-4181-B849-D2E32F38EEE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88EA-5C65-4DE5-8AA8-65013435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1740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A66-DC2D-4181-B849-D2E32F38EEE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88EA-5C65-4DE5-8AA8-65013435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3995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A66-DC2D-4181-B849-D2E32F38EEE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88EA-5C65-4DE5-8AA8-65013435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373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A66-DC2D-4181-B849-D2E32F38EEE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88EA-5C65-4DE5-8AA8-65013435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987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A66-DC2D-4181-B849-D2E32F38EEE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A88EA-5C65-4DE5-8AA8-65013435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840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96A66-DC2D-4181-B849-D2E32F38EEE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A88EA-5C65-4DE5-8AA8-65013435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4306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 b="1">
                <a:solidFill>
                  <a:schemeClr val="tx1"/>
                </a:solidFill>
              </a:rPr>
              <a:t>TÜRK EĞİTİM SİSTEMİ ve OKUL YÖNETİMİ</a:t>
            </a:r>
          </a:p>
        </p:txBody>
      </p:sp>
      <p:sp>
        <p:nvSpPr>
          <p:cNvPr id="9219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859C3272-A65B-4E3C-88A6-F180352C91BF}" type="slidenum">
              <a:rPr lang="tr-TR">
                <a:solidFill>
                  <a:srgbClr val="FFFFFF"/>
                </a:solidFill>
              </a:rPr>
              <a:pPr eaLnBrk="1" hangingPunct="1"/>
              <a:t>1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9220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 dirty="0" smtClean="0"/>
              <a:t>Prof. </a:t>
            </a:r>
            <a:r>
              <a:rPr lang="tr-TR" dirty="0"/>
              <a:t>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3972748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 b="1">
                <a:solidFill>
                  <a:schemeClr val="accent1">
                    <a:tint val="83000"/>
                    <a:satMod val="150000"/>
                  </a:schemeClr>
                </a:solidFill>
              </a:rPr>
              <a:t>Kurumların İşlevleri</a:t>
            </a:r>
            <a:br>
              <a:rPr lang="tr-TR" b="1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tr-TR" b="1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endParaRPr lang="tr-TR" b="1" smtClean="0"/>
          </a:p>
          <a:p>
            <a:r>
              <a:rPr lang="tr-TR" smtClean="0"/>
              <a:t>1- kişilerin sosyal davranışlarını kolaylaştırırlar:</a:t>
            </a:r>
          </a:p>
          <a:p>
            <a:pPr>
              <a:buFontTx/>
              <a:buNone/>
            </a:pPr>
            <a:r>
              <a:rPr lang="tr-TR" smtClean="0">
                <a:solidFill>
                  <a:schemeClr val="tx2"/>
                </a:solidFill>
              </a:rPr>
              <a:t>Toplumun düşünce ve eylem tarzları birey topluma girmeden önce büyük ölçüde düzenlenmiş ve planlanmıştır.</a:t>
            </a:r>
          </a:p>
        </p:txBody>
      </p:sp>
      <p:sp>
        <p:nvSpPr>
          <p:cNvPr id="1434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06B59B4-7C41-4B9C-9B89-F5DC7DD731F6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1434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3778533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Toplam kültürün istikrarlılığı ve eşgüdümü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tr-TR" smtClean="0">
                <a:solidFill>
                  <a:schemeClr val="tx2"/>
                </a:solidFill>
              </a:rPr>
              <a:t> Süreklilik, sağlamlık, dayanıklılık insan davranışlarını istikrarlı ve uyumlu hale getiren kurumlar sayesinde sağlanır.</a:t>
            </a:r>
          </a:p>
          <a:p>
            <a:endParaRPr lang="tr-TR" smtClean="0">
              <a:solidFill>
                <a:schemeClr val="tx2"/>
              </a:solidFill>
            </a:endParaRPr>
          </a:p>
        </p:txBody>
      </p:sp>
      <p:sp>
        <p:nvSpPr>
          <p:cNvPr id="1536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62A4536D-F6DF-4092-98BA-0DF8E22BCB60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1536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2905668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92150"/>
            <a:ext cx="6870700" cy="1600200"/>
          </a:xfrm>
        </p:spPr>
        <p:txBody>
          <a:bodyPr>
            <a:normAutofit fontScale="90000"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 sz="4000">
                <a:solidFill>
                  <a:schemeClr val="tx2"/>
                </a:solidFill>
              </a:rPr>
              <a:t>toplumun sistemli ve ideal düzeyde beklentilerini içerirler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924175"/>
            <a:ext cx="7696200" cy="2562225"/>
          </a:xfrm>
        </p:spPr>
        <p:txBody>
          <a:bodyPr/>
          <a:lstStyle/>
          <a:p>
            <a:r>
              <a:rPr lang="tr-TR" smtClean="0"/>
              <a:t>3- Kurumlar, sadece belli bir ideal davranışları işaretlemekle kalmazlar, sapmayı ve sosyal bir baskı ile bunların telafisine de imkan sağlarlar.</a:t>
            </a:r>
          </a:p>
          <a:p>
            <a:endParaRPr lang="tr-TR" smtClean="0"/>
          </a:p>
          <a:p>
            <a:endParaRPr lang="tr-TR" smtClean="0"/>
          </a:p>
        </p:txBody>
      </p:sp>
      <p:sp>
        <p:nvSpPr>
          <p:cNvPr id="1638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35D85CF-8FD5-4E7D-84AA-D94F06E16420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1638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471948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3276600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 sz="4000">
                <a:solidFill>
                  <a:schemeClr val="hlink"/>
                </a:solidFill>
              </a:rPr>
              <a:t>4-Kurumlar gruplarda yüksek düzeyde bir bütünleşmeye; işbirliği ve dayanışmaya yol açar.</a:t>
            </a:r>
            <a:br>
              <a:rPr lang="tr-TR" sz="4000">
                <a:solidFill>
                  <a:schemeClr val="hlink"/>
                </a:solidFill>
              </a:rPr>
            </a:br>
            <a:endParaRPr lang="tr-TR" sz="4000">
              <a:solidFill>
                <a:schemeClr val="hlink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3716338"/>
            <a:ext cx="7696200" cy="3657600"/>
          </a:xfrm>
        </p:spPr>
        <p:txBody>
          <a:bodyPr/>
          <a:lstStyle/>
          <a:p>
            <a:r>
              <a:rPr lang="tr-TR" smtClean="0"/>
              <a:t>5-Kurumlar fertte, sayesinde kendi özel yetenek ve isteklerini geliştirebileceği, önceden var olan roller temin ederler</a:t>
            </a:r>
          </a:p>
        </p:txBody>
      </p:sp>
      <p:sp>
        <p:nvSpPr>
          <p:cNvPr id="1741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41B49D14-7857-44CC-B351-18CB4E56E352}" type="slidenum">
              <a:rPr lang="tr-TR"/>
              <a:pPr eaLnBrk="1" hangingPunct="1"/>
              <a:t>5</a:t>
            </a:fld>
            <a:endParaRPr lang="tr-TR"/>
          </a:p>
        </p:txBody>
      </p:sp>
      <p:sp>
        <p:nvSpPr>
          <p:cNvPr id="17413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4224702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8497888" cy="1871663"/>
          </a:xfrm>
        </p:spPr>
        <p:txBody>
          <a:bodyPr>
            <a:normAutofit fontScale="90000"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EĞİTİM, tüm tarih boyunca her toplumda en önemli sosyal kurumlardan biri olmuştur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0" y="2205038"/>
            <a:ext cx="8382000" cy="4176712"/>
          </a:xfrm>
        </p:spPr>
        <p:txBody>
          <a:bodyPr/>
          <a:lstStyle/>
          <a:p>
            <a:r>
              <a:rPr lang="tr-TR" smtClean="0">
                <a:solidFill>
                  <a:schemeClr val="folHlink"/>
                </a:solidFill>
              </a:rPr>
              <a:t>Sosyal Kurumlara örnekler:</a:t>
            </a:r>
          </a:p>
          <a:p>
            <a:endParaRPr lang="tr-TR" smtClean="0">
              <a:solidFill>
                <a:schemeClr val="folHlink"/>
              </a:solidFill>
            </a:endParaRPr>
          </a:p>
          <a:p>
            <a:r>
              <a:rPr lang="tr-TR" smtClean="0">
                <a:solidFill>
                  <a:schemeClr val="folHlink"/>
                </a:solidFill>
              </a:rPr>
              <a:t>Aile, 					Ekonomi,</a:t>
            </a:r>
          </a:p>
          <a:p>
            <a:r>
              <a:rPr lang="tr-TR" smtClean="0">
                <a:solidFill>
                  <a:schemeClr val="folHlink"/>
                </a:solidFill>
              </a:rPr>
              <a:t>Siyaset,				Spor,</a:t>
            </a:r>
          </a:p>
          <a:p>
            <a:r>
              <a:rPr lang="tr-TR" smtClean="0">
                <a:solidFill>
                  <a:schemeClr val="folHlink"/>
                </a:solidFill>
              </a:rPr>
              <a:t>Basın-yayın,				Eğlence…</a:t>
            </a:r>
          </a:p>
          <a:p>
            <a:r>
              <a:rPr lang="tr-TR" smtClean="0">
                <a:solidFill>
                  <a:schemeClr val="folHlink"/>
                </a:solidFill>
              </a:rPr>
              <a:t>Hukuk,					Din</a:t>
            </a:r>
          </a:p>
          <a:p>
            <a:r>
              <a:rPr lang="tr-TR" smtClean="0">
                <a:solidFill>
                  <a:schemeClr val="folHlink"/>
                </a:solidFill>
              </a:rPr>
              <a:t>                                         Devlet,</a:t>
            </a:r>
          </a:p>
          <a:p>
            <a:endParaRPr lang="tr-TR" smtClean="0">
              <a:solidFill>
                <a:schemeClr val="folHlink"/>
              </a:solidFill>
            </a:endParaRPr>
          </a:p>
        </p:txBody>
      </p:sp>
      <p:sp>
        <p:nvSpPr>
          <p:cNvPr id="1843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E34CB35C-169E-4EF6-B495-4A674CA11ED9}" type="slidenum">
              <a:rPr lang="tr-TR"/>
              <a:pPr eaLnBrk="1" hangingPunct="1"/>
              <a:t>6</a:t>
            </a:fld>
            <a:endParaRPr lang="tr-TR"/>
          </a:p>
        </p:txBody>
      </p:sp>
      <p:sp>
        <p:nvSpPr>
          <p:cNvPr id="1843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4186335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 sz="4000" b="1">
                <a:solidFill>
                  <a:schemeClr val="accent1">
                    <a:tint val="83000"/>
                    <a:satMod val="150000"/>
                  </a:schemeClr>
                </a:solidFill>
              </a:rPr>
              <a:t>Okulun toplumsal görevleri</a:t>
            </a:r>
            <a:br>
              <a:rPr lang="tr-TR" sz="4000" b="1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tr-TR" sz="4000" b="1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800" smtClean="0">
                <a:solidFill>
                  <a:schemeClr val="folHlink"/>
                </a:solidFill>
              </a:rPr>
              <a:t>Sosyalleştirme, sosyal bütünleşme</a:t>
            </a:r>
          </a:p>
          <a:p>
            <a:pPr>
              <a:lnSpc>
                <a:spcPct val="80000"/>
              </a:lnSpc>
            </a:pPr>
            <a:r>
              <a:rPr lang="tr-TR" sz="2800" smtClean="0">
                <a:solidFill>
                  <a:schemeClr val="tx2"/>
                </a:solidFill>
              </a:rPr>
              <a:t>sosyal roller sağlayarak topluma katılmalarını sağlamak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toplumun yenileşmesini ve devamlılığını sağlamak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"</a:t>
            </a:r>
            <a:r>
              <a:rPr lang="tr-TR" sz="2800" smtClean="0">
                <a:solidFill>
                  <a:schemeClr val="hlink"/>
                </a:solidFill>
              </a:rPr>
              <a:t>üretim görevi” de denilebilecek, eğitime  kalifiye eleman yetiştirmek </a:t>
            </a:r>
          </a:p>
          <a:p>
            <a:pPr>
              <a:lnSpc>
                <a:spcPct val="80000"/>
              </a:lnSpc>
            </a:pPr>
            <a:r>
              <a:rPr lang="tr-TR" sz="2800" smtClean="0">
                <a:solidFill>
                  <a:schemeClr val="bg2"/>
                </a:solidFill>
              </a:rPr>
              <a:t>Sosyal hayatta insanlar arasındaki eşitliği sağlamak</a:t>
            </a:r>
          </a:p>
        </p:txBody>
      </p:sp>
      <p:sp>
        <p:nvSpPr>
          <p:cNvPr id="1946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C7287683-16B3-40B5-B063-143D77BEAA05}" type="slidenum">
              <a:rPr lang="tr-TR"/>
              <a:pPr eaLnBrk="1" hangingPunct="1"/>
              <a:t>7</a:t>
            </a:fld>
            <a:endParaRPr lang="tr-TR"/>
          </a:p>
        </p:txBody>
      </p:sp>
      <p:sp>
        <p:nvSpPr>
          <p:cNvPr id="1946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 dirty="0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344584516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214</Words>
  <Application>Microsoft Office PowerPoint</Application>
  <PresentationFormat>Ekran Gösterisi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Comic Sans MS</vt:lpstr>
      <vt:lpstr>Ofis Teması</vt:lpstr>
      <vt:lpstr>TÜRK EĞİTİM SİSTEMİ ve OKUL YÖNETİMİ</vt:lpstr>
      <vt:lpstr>Kurumların İşlevleri </vt:lpstr>
      <vt:lpstr>Toplam kültürün istikrarlılığı ve eşgüdümü</vt:lpstr>
      <vt:lpstr>toplumun sistemli ve ideal düzeyde beklentilerini içerirler</vt:lpstr>
      <vt:lpstr>4-Kurumlar gruplarda yüksek düzeyde bir bütünleşmeye; işbirliği ve dayanışmaya yol açar. </vt:lpstr>
      <vt:lpstr>EĞİTİM, tüm tarih boyunca her toplumda en önemli sosyal kurumlardan biri olmuştur</vt:lpstr>
      <vt:lpstr>Okulun toplumsal görevleri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EĞİTİM SİSTEMİ ve OKUL YÖNETİMİ</dc:title>
  <dc:creator>Öğretmenlik</dc:creator>
  <cp:lastModifiedBy>User</cp:lastModifiedBy>
  <cp:revision>2</cp:revision>
  <dcterms:created xsi:type="dcterms:W3CDTF">2017-11-30T07:18:42Z</dcterms:created>
  <dcterms:modified xsi:type="dcterms:W3CDTF">2020-05-10T16:20:30Z</dcterms:modified>
</cp:coreProperties>
</file>