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0ECF747-89D6-48E5-AAED-06814E65632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25229D-F4D8-495B-B2FC-0CA8A7F1C85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7551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0ECF747-89D6-48E5-AAED-06814E65632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3197121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0ECF747-89D6-48E5-AAED-06814E65632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4058937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0ECF747-89D6-48E5-AAED-06814E65632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1482504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0ECF747-89D6-48E5-AAED-06814E65632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25229D-F4D8-495B-B2FC-0CA8A7F1C85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3895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0ECF747-89D6-48E5-AAED-06814E65632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1895761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0ECF747-89D6-48E5-AAED-06814E656323}"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3765834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0ECF747-89D6-48E5-AAED-06814E656323}"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1247153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0ECF747-89D6-48E5-AAED-06814E656323}" type="datetimeFigureOut">
              <a:rPr lang="tr-TR" smtClean="0"/>
              <a:t>7.05.2020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2698296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0ECF747-89D6-48E5-AAED-06814E656323}" type="datetimeFigureOut">
              <a:rPr lang="tr-TR" smtClean="0"/>
              <a:t>7.05.2020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925229D-F4D8-495B-B2FC-0CA8A7F1C85C}" type="slidenum">
              <a:rPr lang="tr-TR" smtClean="0"/>
              <a:t>‹#›</a:t>
            </a:fld>
            <a:endParaRPr lang="tr-TR"/>
          </a:p>
        </p:txBody>
      </p:sp>
    </p:spTree>
    <p:extLst>
      <p:ext uri="{BB962C8B-B14F-4D97-AF65-F5344CB8AC3E}">
        <p14:creationId xmlns:p14="http://schemas.microsoft.com/office/powerpoint/2010/main" val="598911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0ECF747-89D6-48E5-AAED-06814E65632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25229D-F4D8-495B-B2FC-0CA8A7F1C85C}" type="slidenum">
              <a:rPr lang="tr-TR" smtClean="0"/>
              <a:t>‹#›</a:t>
            </a:fld>
            <a:endParaRPr lang="tr-TR"/>
          </a:p>
        </p:txBody>
      </p:sp>
    </p:spTree>
    <p:extLst>
      <p:ext uri="{BB962C8B-B14F-4D97-AF65-F5344CB8AC3E}">
        <p14:creationId xmlns:p14="http://schemas.microsoft.com/office/powerpoint/2010/main" val="412394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0ECF747-89D6-48E5-AAED-06814E656323}" type="datetimeFigureOut">
              <a:rPr lang="tr-TR" smtClean="0"/>
              <a:t>7.05.2020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925229D-F4D8-495B-B2FC-0CA8A7F1C85C}"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55457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POZITIVIZM</a:t>
            </a:r>
            <a:endParaRPr lang="tr-TR" dirty="0"/>
          </a:p>
        </p:txBody>
      </p:sp>
    </p:spTree>
    <p:extLst>
      <p:ext uri="{BB962C8B-B14F-4D97-AF65-F5344CB8AC3E}">
        <p14:creationId xmlns:p14="http://schemas.microsoft.com/office/powerpoint/2010/main" val="1676039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Pozitivizm </a:t>
            </a:r>
            <a:r>
              <a:rPr lang="tr-TR" dirty="0"/>
              <a:t>terimini ilk kullanan Saint </a:t>
            </a:r>
            <a:r>
              <a:rPr lang="tr-TR" dirty="0" err="1"/>
              <a:t>Simon</a:t>
            </a:r>
            <a:r>
              <a:rPr lang="tr-TR" dirty="0"/>
              <a:t> (Sen </a:t>
            </a:r>
            <a:r>
              <a:rPr lang="tr-TR" dirty="0" err="1"/>
              <a:t>Simon</a:t>
            </a:r>
            <a:r>
              <a:rPr lang="tr-TR" dirty="0"/>
              <a:t>)'dur. </a:t>
            </a:r>
            <a:r>
              <a:rPr lang="tr-TR" dirty="0" err="1"/>
              <a:t>August</a:t>
            </a:r>
            <a:r>
              <a:rPr lang="tr-TR" dirty="0"/>
              <a:t> </a:t>
            </a:r>
            <a:r>
              <a:rPr lang="tr-TR" dirty="0" err="1"/>
              <a:t>Compte</a:t>
            </a:r>
            <a:r>
              <a:rPr lang="tr-TR" dirty="0"/>
              <a:t> (</a:t>
            </a:r>
            <a:r>
              <a:rPr lang="tr-TR" dirty="0" err="1"/>
              <a:t>Komt</a:t>
            </a:r>
            <a:r>
              <a:rPr lang="tr-TR" dirty="0"/>
              <a:t>) tarafından </a:t>
            </a:r>
            <a:r>
              <a:rPr lang="tr-TR" dirty="0" smtClean="0"/>
              <a:t>sistemleştirilmiştir. </a:t>
            </a:r>
            <a:r>
              <a:rPr lang="tr-TR" dirty="0" err="1" smtClean="0"/>
              <a:t>Olguculuk</a:t>
            </a:r>
            <a:r>
              <a:rPr lang="tr-TR" dirty="0" smtClean="0"/>
              <a:t> </a:t>
            </a:r>
            <a:r>
              <a:rPr lang="tr-TR" dirty="0"/>
              <a:t>tarihsel olarak, Avrupa'da </a:t>
            </a:r>
            <a:r>
              <a:rPr lang="tr-TR" dirty="0" err="1"/>
              <a:t>Aydınlanma'nın</a:t>
            </a:r>
            <a:r>
              <a:rPr lang="tr-TR" dirty="0"/>
              <a:t> ve Yeni Çağ bilimlerindeki önemli gelişmelerin bir sonucudur. </a:t>
            </a:r>
            <a:r>
              <a:rPr lang="tr-TR" dirty="0" err="1"/>
              <a:t>Comte'un</a:t>
            </a:r>
            <a:r>
              <a:rPr lang="tr-TR" dirty="0"/>
              <a:t> asıl amacı, toplum olaylarını bilimsel yönetmelerle inceleyerek topluma yeni bir </a:t>
            </a:r>
            <a:r>
              <a:rPr lang="tr-TR" dirty="0" err="1"/>
              <a:t>şekil,yeni</a:t>
            </a:r>
            <a:r>
              <a:rPr lang="tr-TR" dirty="0"/>
              <a:t> bir yön vermektir. Bunun için sosyolojiyi bilim olarak kurmuştur. Sosyolojiye fizik ve matematiğin yöntemlerini uygulamaya çalışmıştır. Bu bakımdan pozitivizm, deneyci felsefenin bir türüdür. </a:t>
            </a:r>
          </a:p>
          <a:p>
            <a:endParaRPr lang="tr-TR" dirty="0"/>
          </a:p>
        </p:txBody>
      </p:sp>
    </p:spTree>
    <p:extLst>
      <p:ext uri="{BB962C8B-B14F-4D97-AF65-F5344CB8AC3E}">
        <p14:creationId xmlns:p14="http://schemas.microsoft.com/office/powerpoint/2010/main" val="824366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Auguste</a:t>
            </a:r>
            <a:r>
              <a:rPr lang="tr-TR" dirty="0"/>
              <a:t> </a:t>
            </a:r>
            <a:r>
              <a:rPr lang="tr-TR" dirty="0" err="1"/>
              <a:t>Comte</a:t>
            </a:r>
            <a:endParaRPr lang="tr-TR" dirty="0"/>
          </a:p>
        </p:txBody>
      </p:sp>
      <p:sp>
        <p:nvSpPr>
          <p:cNvPr id="3" name="İçerik Yer Tutucusu 2"/>
          <p:cNvSpPr>
            <a:spLocks noGrp="1"/>
          </p:cNvSpPr>
          <p:nvPr>
            <p:ph idx="1"/>
          </p:nvPr>
        </p:nvSpPr>
        <p:spPr/>
        <p:txBody>
          <a:bodyPr/>
          <a:lstStyle/>
          <a:p>
            <a:r>
              <a:rPr lang="tr-TR" dirty="0" smtClean="0"/>
              <a:t>     </a:t>
            </a:r>
          </a:p>
          <a:p>
            <a:r>
              <a:rPr lang="tr-TR" dirty="0"/>
              <a:t> </a:t>
            </a:r>
            <a:r>
              <a:rPr lang="tr-TR" dirty="0" smtClean="0"/>
              <a:t>  </a:t>
            </a:r>
            <a:r>
              <a:rPr lang="tr-TR" dirty="0" err="1" smtClean="0"/>
              <a:t>Comte</a:t>
            </a:r>
            <a:r>
              <a:rPr lang="tr-TR" dirty="0" smtClean="0"/>
              <a:t>  </a:t>
            </a:r>
            <a:r>
              <a:rPr lang="tr-TR" dirty="0"/>
              <a:t>bilimin gelişiminin insana ve topluma kendisini sınırsızca geliştirme ve kendisi için her bakımdan tatmin edici bir çevre yaratma imkânı sağladığına inanır. Bununla birlikte o, bilimin veya endüstrileşmenin eski zamanlarda hiç söz konusu olmamış olan büyük sosyal problemlere yol açtığını da görmüştür. </a:t>
            </a:r>
            <a:r>
              <a:rPr lang="tr-TR" dirty="0" err="1"/>
              <a:t>Comte</a:t>
            </a:r>
            <a:r>
              <a:rPr lang="tr-TR" dirty="0"/>
              <a:t> </a:t>
            </a:r>
            <a:r>
              <a:rPr lang="tr-TR" dirty="0" err="1"/>
              <a:t>doğabilimleriyle</a:t>
            </a:r>
            <a:r>
              <a:rPr lang="tr-TR" dirty="0"/>
              <a:t> insan bilimleri, yani fiziki doğaya ilişkin muazzam bilgiyle insan ve toplum konusunda hüküm süren mevcut cehalet, yeni bilimsel yöntemlerin insana ve topluma ilişkin araştırmaya uygulanamamasının sonucu olan inanılmaz bilgisizlik arasındaki orantısızlığı da görmüştür. Dolayısıyla o, yeni bir insan bilimi yaratarak, bu bilimi Endüstri Çağı’nda ortaya çıkan sosyal problemleri çözmek için kullanmanın tutulabilecek yegâne yol olduğunu düşünür. Bilimin doğuşuna katkıda bulunduğu problemleri çözmek için yine bilimi yardıma çağırmak gerektiğini düşünen </a:t>
            </a:r>
            <a:r>
              <a:rPr lang="tr-TR" dirty="0" err="1"/>
              <a:t>Comte</a:t>
            </a:r>
            <a:r>
              <a:rPr lang="tr-TR" dirty="0"/>
              <a:t> için böyle bir bilimi, pozitivist, bilimsel sosyolojiyi yaratmak oldukça kolay bir iş olmak </a:t>
            </a:r>
            <a:r>
              <a:rPr lang="tr-TR" dirty="0" smtClean="0"/>
              <a:t>durumundadır.</a:t>
            </a:r>
            <a:r>
              <a:rPr lang="tr-TR" dirty="0"/>
              <a:t> . (Ahmet Cevizci, Felsefe Tarihi, Say Yayınları 2009 </a:t>
            </a:r>
            <a:r>
              <a:rPr lang="tr-TR" dirty="0" smtClean="0"/>
              <a:t>s.526.)</a:t>
            </a:r>
            <a:endParaRPr lang="tr-TR" dirty="0"/>
          </a:p>
          <a:p>
            <a:endParaRPr lang="tr-TR" dirty="0"/>
          </a:p>
        </p:txBody>
      </p:sp>
    </p:spTree>
    <p:extLst>
      <p:ext uri="{BB962C8B-B14F-4D97-AF65-F5344CB8AC3E}">
        <p14:creationId xmlns:p14="http://schemas.microsoft.com/office/powerpoint/2010/main" val="220189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r>
              <a:rPr lang="tr-TR" dirty="0"/>
              <a:t> </a:t>
            </a:r>
            <a:r>
              <a:rPr lang="tr-TR" dirty="0" smtClean="0"/>
              <a:t>    </a:t>
            </a:r>
            <a:r>
              <a:rPr lang="tr-TR" dirty="0" err="1" smtClean="0"/>
              <a:t>Comte’un</a:t>
            </a:r>
            <a:r>
              <a:rPr lang="tr-TR" dirty="0" smtClean="0"/>
              <a:t> </a:t>
            </a:r>
            <a:r>
              <a:rPr lang="tr-TR" dirty="0"/>
              <a:t>pozitif </a:t>
            </a:r>
            <a:r>
              <a:rPr lang="tr-TR" dirty="0" smtClean="0"/>
              <a:t>felsefesi, </a:t>
            </a:r>
            <a:r>
              <a:rPr lang="tr-TR" dirty="0"/>
              <a:t>bir “saf” felsefeden ziyade, bir “dünya </a:t>
            </a:r>
            <a:r>
              <a:rPr lang="tr-TR" dirty="0" err="1"/>
              <a:t>görüşü”nü</a:t>
            </a:r>
            <a:r>
              <a:rPr lang="tr-TR" dirty="0"/>
              <a:t> veya bir “</a:t>
            </a:r>
            <a:r>
              <a:rPr lang="tr-TR" dirty="0" err="1"/>
              <a:t>ideoloji”yi</a:t>
            </a:r>
            <a:r>
              <a:rPr lang="tr-TR" dirty="0"/>
              <a:t> tanımlar. </a:t>
            </a:r>
            <a:r>
              <a:rPr lang="tr-TR" dirty="0" err="1"/>
              <a:t>Comte</a:t>
            </a:r>
            <a:r>
              <a:rPr lang="tr-TR" dirty="0"/>
              <a:t>, yegâne bilgi türü ya da formu olarak gördüğü bilimi eleştirel bir tarzda temellendirmek için bilimin dışına çıkmayı hiçbir zaman düşünmez. </a:t>
            </a:r>
            <a:r>
              <a:rPr lang="tr-TR" dirty="0" err="1"/>
              <a:t>Comte</a:t>
            </a:r>
            <a:r>
              <a:rPr lang="tr-TR" dirty="0"/>
              <a:t> bilim karşısında “pozitif” veya “dogmatik” bir tavır takınmıştır. Bilimin betimlediği dünya onun gözünde gerçek ve biricik dünyadır; bilimin yöntemi de olabilecek yegâne yöntemdir, yöntemin bizatihi kendisidir. (Ahmet Cevizci, Felsefe Tarihi, Say Yayınları 2009 </a:t>
            </a:r>
            <a:r>
              <a:rPr lang="tr-TR" dirty="0" smtClean="0"/>
              <a:t>s.527.)</a:t>
            </a:r>
            <a:endParaRPr lang="tr-TR" dirty="0"/>
          </a:p>
          <a:p>
            <a:endParaRPr lang="tr-TR" dirty="0"/>
          </a:p>
        </p:txBody>
      </p:sp>
    </p:spTree>
    <p:extLst>
      <p:ext uri="{BB962C8B-B14F-4D97-AF65-F5344CB8AC3E}">
        <p14:creationId xmlns:p14="http://schemas.microsoft.com/office/powerpoint/2010/main" val="3266787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Comte’un</a:t>
            </a:r>
            <a:r>
              <a:rPr lang="tr-TR" dirty="0"/>
              <a:t> sırasıyla teolojik, metafizik ve pozitif evrelerden meydana gelen söz konusu üç hal yasasının temel özellikleri şöyle sıralanabilir: (1) “Büyük ihtimalle </a:t>
            </a:r>
            <a:r>
              <a:rPr lang="tr-TR" dirty="0" err="1"/>
              <a:t>Condorcet’den</a:t>
            </a:r>
            <a:r>
              <a:rPr lang="tr-TR" dirty="0"/>
              <a:t> alınan” ilk özelliğe göre, sosyal dünya, kültür ve düşünce sistemlerinin egemen olduğu kültürel ve yapısal boyutlar sergiler. (2) İnsan zihninin evriminde her ardışık evre veya alt evre zorunlu olarak bir öncekinden gelişir, yani bir gelişme evresi sonraki gelişme evresi için gerekli koşulları yaratır. Örneğin, doğaüstüne gönderimle açıklama girişimleri olmadan, sonraki ayrıntılı açıklama girişimleri mümkün olmaz veya akrabalık sistemleri olmadan sonraki siyasal, hukuki ve askeri gelişmeler yaşanmaz ve modern işbölümü mümkün olmaz. Önce bu oluşumlar tamamlanacak ve ardından yeni toplumsal ve kültürel düzenlemeler hâkim olacaktır. </a:t>
            </a:r>
            <a:r>
              <a:rPr lang="tr-TR" dirty="0" err="1"/>
              <a:t>Comte’a</a:t>
            </a:r>
            <a:r>
              <a:rPr lang="tr-TR" dirty="0"/>
              <a:t> göre, yeni sistemin inşası eskisi yıkılmadan ve eski zihinsel düzenin potansiyelleri tükenmeden gerçekleşemez. (Ahmet Cevizci, Felsefe Tarihi, Say Yayınları 2009 </a:t>
            </a:r>
            <a:r>
              <a:rPr lang="tr-TR" dirty="0" smtClean="0"/>
              <a:t>s.528.)</a:t>
            </a:r>
            <a:endParaRPr lang="tr-TR" dirty="0"/>
          </a:p>
          <a:p>
            <a:endParaRPr lang="tr-TR" dirty="0"/>
          </a:p>
        </p:txBody>
      </p:sp>
    </p:spTree>
    <p:extLst>
      <p:ext uri="{BB962C8B-B14F-4D97-AF65-F5344CB8AC3E}">
        <p14:creationId xmlns:p14="http://schemas.microsoft.com/office/powerpoint/2010/main" val="3462747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Comte</a:t>
            </a:r>
            <a:r>
              <a:rPr lang="tr-TR" dirty="0"/>
              <a:t>, bu insani ilerleme açıklamasının “entelektüel evrimin en üst ilkesi” olduğunu sürekli vurgulasa bile, ilerlemede nüfus artışı, işbölümü gibi başka </a:t>
            </a:r>
            <a:r>
              <a:rPr lang="tr-TR" dirty="0" err="1"/>
              <a:t>nedensel</a:t>
            </a:r>
            <a:r>
              <a:rPr lang="tr-TR" dirty="0"/>
              <a:t> faktörlerin de varlığını kabul eder. Örneğin, nüfus artışları toplumsal ilerleme düzeyinin temel bir belirleyicisi olarak kabul edilir. İşbölümünü toplumsal evrimin itici gücü olarak gören </a:t>
            </a:r>
            <a:r>
              <a:rPr lang="tr-TR" dirty="0" err="1"/>
              <a:t>Comte</a:t>
            </a:r>
            <a:r>
              <a:rPr lang="tr-TR" dirty="0"/>
              <a:t>, sadece zorunlu değil aynı zamanda tersine çevrilemez olduğuna da inandığı üç hal yasasının doğruluğunu iki şekilde kanıtlamaya çalışır. O, öncelikle tarihe dayanır ve tarihin gerçekten de her bilim veya bilgi dalının, bir gerileme olmaksızın, sırasıyla bu üç halden geçtiğini açıklıkla gösterdiğini savunur. İnsan zihninden bilimleri, insan zihninin gelişiminden bilimlerin ilerlemesi ve gelişimini anlayan </a:t>
            </a:r>
            <a:r>
              <a:rPr lang="tr-TR" dirty="0" err="1"/>
              <a:t>Comte</a:t>
            </a:r>
            <a:r>
              <a:rPr lang="tr-TR" dirty="0"/>
              <a:t> açısından, bilimlerden birçoğunun henüz </a:t>
            </a:r>
            <a:r>
              <a:rPr lang="tr-TR" dirty="0" err="1"/>
              <a:t>müspetleşmediği</a:t>
            </a:r>
            <a:r>
              <a:rPr lang="tr-TR" dirty="0"/>
              <a:t> doğru olsa bile, şimdiye kadar onların da </a:t>
            </a:r>
            <a:r>
              <a:rPr lang="tr-TR" dirty="0" err="1"/>
              <a:t>pozitifleşen</a:t>
            </a:r>
            <a:r>
              <a:rPr lang="tr-TR" dirty="0"/>
              <a:t> bilimlerin izlediği yolu takip ettikleri açık olsa gerektir. </a:t>
            </a:r>
            <a:r>
              <a:rPr lang="tr-TR"/>
              <a:t>(Ahmet Cevizci, Felsefe Tarihi, Say Yayınları 2009 s.528.)</a:t>
            </a:r>
          </a:p>
          <a:p>
            <a:endParaRPr lang="tr-TR" dirty="0"/>
          </a:p>
        </p:txBody>
      </p:sp>
    </p:spTree>
    <p:extLst>
      <p:ext uri="{BB962C8B-B14F-4D97-AF65-F5344CB8AC3E}">
        <p14:creationId xmlns:p14="http://schemas.microsoft.com/office/powerpoint/2010/main" val="82928474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15</TotalTime>
  <Words>635</Words>
  <Application>Microsoft Office PowerPoint</Application>
  <PresentationFormat>Geniş ekran</PresentationFormat>
  <Paragraphs>9</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Calibri Light</vt:lpstr>
      <vt:lpstr>Geçmişe bakış</vt:lpstr>
      <vt:lpstr>POZITIVIZM</vt:lpstr>
      <vt:lpstr>PowerPoint Sunusu</vt:lpstr>
      <vt:lpstr>Auguste Comte</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POZITIVIZM</dc:title>
  <dc:creator>ZEHRA</dc:creator>
  <cp:lastModifiedBy>ZEHRA</cp:lastModifiedBy>
  <cp:revision>2</cp:revision>
  <dcterms:created xsi:type="dcterms:W3CDTF">2020-05-07T20:03:03Z</dcterms:created>
  <dcterms:modified xsi:type="dcterms:W3CDTF">2020-05-07T20:18:52Z</dcterms:modified>
</cp:coreProperties>
</file>