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1"/>
    <p:restoredTop sz="94590"/>
  </p:normalViewPr>
  <p:slideViewPr>
    <p:cSldViewPr snapToGrid="0" snapToObjects="1">
      <p:cViewPr varScale="1">
        <p:scale>
          <a:sx n="103" d="100"/>
          <a:sy n="103" d="100"/>
        </p:scale>
        <p:origin x="18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0DB5-AE94-0040-89AF-A7649626D8BE}" type="datetimeFigureOut">
              <a:rPr lang="tr-TR" smtClean="0"/>
              <a:t>7.02.2020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C9DD-91AD-5349-A752-93B1449D22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420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0DB5-AE94-0040-89AF-A7649626D8BE}" type="datetimeFigureOut">
              <a:rPr lang="tr-TR" smtClean="0"/>
              <a:t>7.02.2020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C9DD-91AD-5349-A752-93B1449D22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802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0DB5-AE94-0040-89AF-A7649626D8BE}" type="datetimeFigureOut">
              <a:rPr lang="tr-TR" smtClean="0"/>
              <a:t>7.02.2020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C9DD-91AD-5349-A752-93B1449D22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3180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0DB5-AE94-0040-89AF-A7649626D8BE}" type="datetimeFigureOut">
              <a:rPr lang="tr-TR" smtClean="0"/>
              <a:t>7.02.2020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C9DD-91AD-5349-A752-93B1449D2232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6123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0DB5-AE94-0040-89AF-A7649626D8BE}" type="datetimeFigureOut">
              <a:rPr lang="tr-TR" smtClean="0"/>
              <a:t>7.02.2020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C9DD-91AD-5349-A752-93B1449D22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5863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0DB5-AE94-0040-89AF-A7649626D8BE}" type="datetimeFigureOut">
              <a:rPr lang="tr-TR" smtClean="0"/>
              <a:t>7.02.2020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C9DD-91AD-5349-A752-93B1449D22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5660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0DB5-AE94-0040-89AF-A7649626D8BE}" type="datetimeFigureOut">
              <a:rPr lang="tr-TR" smtClean="0"/>
              <a:t>7.02.2020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C9DD-91AD-5349-A752-93B1449D22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3309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0DB5-AE94-0040-89AF-A7649626D8BE}" type="datetimeFigureOut">
              <a:rPr lang="tr-TR" smtClean="0"/>
              <a:t>7.02.2020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C9DD-91AD-5349-A752-93B1449D22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785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0DB5-AE94-0040-89AF-A7649626D8BE}" type="datetimeFigureOut">
              <a:rPr lang="tr-TR" smtClean="0"/>
              <a:t>7.02.2020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C9DD-91AD-5349-A752-93B1449D22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374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0DB5-AE94-0040-89AF-A7649626D8BE}" type="datetimeFigureOut">
              <a:rPr lang="tr-TR" smtClean="0"/>
              <a:t>7.02.2020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C9DD-91AD-5349-A752-93B1449D22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83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0DB5-AE94-0040-89AF-A7649626D8BE}" type="datetimeFigureOut">
              <a:rPr lang="tr-TR" smtClean="0"/>
              <a:t>7.02.2020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C9DD-91AD-5349-A752-93B1449D22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841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0DB5-AE94-0040-89AF-A7649626D8BE}" type="datetimeFigureOut">
              <a:rPr lang="tr-TR" smtClean="0"/>
              <a:t>7.02.2020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C9DD-91AD-5349-A752-93B1449D22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175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0DB5-AE94-0040-89AF-A7649626D8BE}" type="datetimeFigureOut">
              <a:rPr lang="tr-TR" smtClean="0"/>
              <a:t>7.02.2020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C9DD-91AD-5349-A752-93B1449D22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985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0DB5-AE94-0040-89AF-A7649626D8BE}" type="datetimeFigureOut">
              <a:rPr lang="tr-TR" smtClean="0"/>
              <a:t>7.02.2020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C9DD-91AD-5349-A752-93B1449D22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737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0DB5-AE94-0040-89AF-A7649626D8BE}" type="datetimeFigureOut">
              <a:rPr lang="tr-TR" smtClean="0"/>
              <a:t>7.02.2020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C9DD-91AD-5349-A752-93B1449D22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249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0DB5-AE94-0040-89AF-A7649626D8BE}" type="datetimeFigureOut">
              <a:rPr lang="tr-TR" smtClean="0"/>
              <a:t>7.02.2020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C9DD-91AD-5349-A752-93B1449D22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354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0DB5-AE94-0040-89AF-A7649626D8BE}" type="datetimeFigureOut">
              <a:rPr lang="tr-TR" smtClean="0"/>
              <a:t>7.02.2020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C9DD-91AD-5349-A752-93B1449D22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753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B240DB5-AE94-0040-89AF-A7649626D8BE}" type="datetimeFigureOut">
              <a:rPr lang="tr-TR" smtClean="0"/>
              <a:t>7.02.2020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A2C9DD-91AD-5349-A752-93B1449D22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895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342D1B-5EAF-E245-A32E-1578319210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Latin dili ı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A3AE408-4A30-584A-BF11-E1D1F861A5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3268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6E03E3-0596-D34E-BB4B-4FEB10D0E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/>
              <a:t>CASUS</a:t>
            </a:r>
            <a:r>
              <a:rPr lang="tr-TR" b="1" dirty="0"/>
              <a:t>LAR (İSMİN HALLERİ)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ADCEE2-F2EB-4540-97D1-2C1BD1668E5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cap="none" dirty="0" err="1"/>
              <a:t>Türkçe’de</a:t>
            </a:r>
            <a:r>
              <a:rPr lang="tr-TR" cap="none" dirty="0"/>
              <a:t> olduğu gibi </a:t>
            </a:r>
            <a:r>
              <a:rPr lang="tr-TR" cap="none" dirty="0" err="1"/>
              <a:t>latince’de</a:t>
            </a:r>
            <a:r>
              <a:rPr lang="tr-TR" cap="none" dirty="0"/>
              <a:t> de isimler cümledeki görevine göre yalın, ilgi, yönelme, yükleme gibi hallerde bulunabilir. </a:t>
            </a:r>
            <a:r>
              <a:rPr lang="tr-TR" cap="none" dirty="0" err="1"/>
              <a:t>Latince’de</a:t>
            </a:r>
            <a:r>
              <a:rPr lang="tr-TR" cap="none" dirty="0"/>
              <a:t> ismin 6 hali vardır:</a:t>
            </a:r>
          </a:p>
          <a:p>
            <a:pPr>
              <a:buNone/>
            </a:pPr>
            <a:r>
              <a:rPr lang="tr-TR" cap="none" dirty="0"/>
              <a:t>1)	</a:t>
            </a:r>
            <a:r>
              <a:rPr lang="tr-TR" i="1" cap="none" dirty="0" err="1"/>
              <a:t>nominativus</a:t>
            </a:r>
            <a:r>
              <a:rPr lang="tr-TR" cap="none" dirty="0"/>
              <a:t> (yalın hali): ismin hiçbir takı almamış yalın halidir. Özne her zaman </a:t>
            </a:r>
            <a:r>
              <a:rPr lang="tr-TR" cap="none" dirty="0" err="1"/>
              <a:t>nominativus</a:t>
            </a:r>
            <a:r>
              <a:rPr lang="tr-TR" cap="none" dirty="0"/>
              <a:t> halde olmak zorundadır. Kim? Ne? Soruları sorularak bulunur.</a:t>
            </a:r>
          </a:p>
          <a:p>
            <a:pPr>
              <a:buNone/>
            </a:pPr>
            <a:r>
              <a:rPr lang="tr-TR" cap="none" dirty="0"/>
              <a:t>2)	</a:t>
            </a:r>
            <a:r>
              <a:rPr lang="tr-TR" i="1" cap="none" dirty="0" err="1"/>
              <a:t>genetivus</a:t>
            </a:r>
            <a:r>
              <a:rPr lang="tr-TR" cap="none" dirty="0"/>
              <a:t> (iyelik hali): sahiplik bildirir. İsim tamlamasında tamlayanın halidir. Kimin? Neyin? Sorularına karşılık verir.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5574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BCA16E-07BF-7844-8DE5-813859D36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/>
              <a:t>CASUS</a:t>
            </a:r>
            <a:r>
              <a:rPr lang="tr-TR" b="1" dirty="0"/>
              <a:t>LAR (İSMİN HALLERİ)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7C6098-C99E-9840-B264-DEBAE6D09E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tr-TR" cap="none" dirty="0"/>
              <a:t>3) </a:t>
            </a:r>
            <a:r>
              <a:rPr lang="tr-TR" i="1" cap="none" dirty="0" err="1"/>
              <a:t>Dativus</a:t>
            </a:r>
            <a:r>
              <a:rPr lang="tr-TR" cap="none" dirty="0"/>
              <a:t> (yönelme hali): kime? Kim için? Ne için? Soruları sorularak bulunur.</a:t>
            </a:r>
          </a:p>
          <a:p>
            <a:pPr>
              <a:buNone/>
            </a:pPr>
            <a:endParaRPr lang="tr-TR" cap="none" dirty="0"/>
          </a:p>
          <a:p>
            <a:pPr>
              <a:buNone/>
            </a:pPr>
            <a:r>
              <a:rPr lang="tr-TR" cap="none" dirty="0"/>
              <a:t>4)	</a:t>
            </a:r>
            <a:r>
              <a:rPr lang="tr-TR" i="1" cap="none" dirty="0" err="1"/>
              <a:t>Accusativus</a:t>
            </a:r>
            <a:r>
              <a:rPr lang="tr-TR" cap="none" dirty="0"/>
              <a:t> (-i hali): nesnenin halidir. </a:t>
            </a:r>
            <a:r>
              <a:rPr lang="tr-TR" cap="none" dirty="0" err="1"/>
              <a:t>Latince’de</a:t>
            </a:r>
            <a:r>
              <a:rPr lang="tr-TR" cap="none" dirty="0"/>
              <a:t> cümlenin fiili başka bir hal gerektirmiyorsa nesne mutlaka </a:t>
            </a:r>
            <a:r>
              <a:rPr lang="tr-TR" cap="none" dirty="0" err="1"/>
              <a:t>accusativus</a:t>
            </a:r>
            <a:r>
              <a:rPr lang="tr-TR" cap="none" dirty="0"/>
              <a:t> halde olmalıdır. Kimi? Neyi? Sorularına karşılık verir. </a:t>
            </a:r>
            <a:r>
              <a:rPr lang="tr-TR" cap="none" dirty="0" err="1"/>
              <a:t>Türkçe’deki</a:t>
            </a:r>
            <a:r>
              <a:rPr lang="tr-TR" cap="none" dirty="0"/>
              <a:t> belirtisiz nesne </a:t>
            </a:r>
            <a:r>
              <a:rPr lang="tr-TR" cap="none" dirty="0" err="1"/>
              <a:t>latince’de</a:t>
            </a:r>
            <a:r>
              <a:rPr lang="tr-TR" cap="none" dirty="0"/>
              <a:t> olmadığı için belirtisiz nesneyi bulmak için sorulan ne ? kim? Sorularına da </a:t>
            </a:r>
            <a:r>
              <a:rPr lang="tr-TR" cap="none" dirty="0" err="1"/>
              <a:t>accusativus</a:t>
            </a:r>
            <a:r>
              <a:rPr lang="tr-TR" cap="none" dirty="0"/>
              <a:t> cevap verir.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0532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9403E9-1133-3349-800D-20A8CECC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/>
              <a:t>CASUS</a:t>
            </a:r>
            <a:r>
              <a:rPr lang="tr-TR" b="1" dirty="0"/>
              <a:t>LAR (İSMİN HALLERİ)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8E274FD-AF5A-F547-A52B-AB74BDE82A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/>
          </a:p>
          <a:p>
            <a:pPr marL="0" indent="0">
              <a:buNone/>
            </a:pPr>
            <a:r>
              <a:rPr lang="tr-TR" dirty="0"/>
              <a:t>5)</a:t>
            </a:r>
            <a:r>
              <a:rPr lang="tr-TR" i="1" cap="none" dirty="0" err="1"/>
              <a:t>Ablativus</a:t>
            </a:r>
            <a:r>
              <a:rPr lang="tr-TR" cap="none" dirty="0"/>
              <a:t> : tek başına kullanıldığında ne ile sorusuna cevap verir.</a:t>
            </a:r>
          </a:p>
          <a:p>
            <a:pPr>
              <a:buNone/>
            </a:pPr>
            <a:endParaRPr lang="tr-TR" cap="none" dirty="0"/>
          </a:p>
          <a:p>
            <a:pPr marL="0" indent="0">
              <a:buNone/>
            </a:pPr>
            <a:r>
              <a:rPr lang="tr-TR" cap="none" dirty="0"/>
              <a:t>6)</a:t>
            </a:r>
            <a:r>
              <a:rPr lang="tr-TR" i="1" cap="none" dirty="0" err="1"/>
              <a:t>Vocativus</a:t>
            </a:r>
            <a:r>
              <a:rPr lang="tr-TR" cap="none" dirty="0"/>
              <a:t> (seslenme hali): bir kişiye ya da nesneye seslenme halidir.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917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A0A0F0-3AC6-3E4D-9EA2-4E1495C1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cap="none" dirty="0">
                <a:latin typeface="Arial" pitchFamily="34" charset="0"/>
                <a:ea typeface="Arial" pitchFamily="34" charset="0"/>
                <a:cs typeface="Arial" pitchFamily="34" charset="0"/>
              </a:rPr>
              <a:t>Latin Alfabesi</a:t>
            </a:r>
            <a:br>
              <a:rPr lang="tr-TR" b="1" cap="none" dirty="0">
                <a:latin typeface="Arial" pitchFamily="34" charset="0"/>
                <a:ea typeface="Arial" pitchFamily="34" charset="0"/>
                <a:cs typeface="Arial" pitchFamily="34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961A8B-B87D-764B-ABE3-CF516AE4394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cap="none" dirty="0">
                <a:latin typeface="Arial" pitchFamily="34" charset="0"/>
                <a:ea typeface="Arial" pitchFamily="34" charset="0"/>
                <a:cs typeface="Arial" pitchFamily="34" charset="0"/>
              </a:rPr>
              <a:t>Latin alfabesi 23 harflidir</a:t>
            </a:r>
            <a:r>
              <a:rPr lang="tr-TR" sz="1800" cap="none" dirty="0">
                <a:latin typeface="Arial" pitchFamily="34" charset="0"/>
                <a:ea typeface="Arial" pitchFamily="34" charset="0"/>
                <a:cs typeface="Arial" pitchFamily="34" charset="0"/>
              </a:rPr>
              <a:t>;</a:t>
            </a:r>
            <a:endParaRPr lang="tr-TR" sz="800" cap="none" dirty="0"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33EBDEB-CA79-1342-8548-A2E388B04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704" y="3101546"/>
            <a:ext cx="6164820" cy="268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6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B7FD0E-347B-7E4B-BD84-5095DB729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cap="none" dirty="0">
                <a:latin typeface="Arial" pitchFamily="34" charset="0"/>
                <a:ea typeface="Arial" pitchFamily="34" charset="0"/>
                <a:cs typeface="Arial" pitchFamily="34" charset="0"/>
              </a:rPr>
              <a:t>Latin Alfabesi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41939F-E635-0F4D-B5E6-06F9A8E0418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tr-TR" sz="2400" cap="none" dirty="0">
                <a:latin typeface="Arial" pitchFamily="34" charset="0"/>
                <a:ea typeface="Arial" pitchFamily="34" charset="0"/>
                <a:cs typeface="Arial" pitchFamily="34" charset="0"/>
              </a:rPr>
              <a:t>Latince yazıldığı gibi okunan bir dildir. Ancak aşağıdaki durumlara dikkat edilmelidir: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r-TR" cap="none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tr-TR" cap="none" dirty="0">
                <a:latin typeface="Arial" pitchFamily="34" charset="0"/>
                <a:cs typeface="Arial" pitchFamily="34" charset="0"/>
              </a:rPr>
              <a:t>C: daima k sesi verir.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tr-TR" cap="none" dirty="0">
                <a:latin typeface="Arial" pitchFamily="34" charset="0"/>
                <a:cs typeface="Arial" pitchFamily="34" charset="0"/>
              </a:rPr>
              <a:t>G: daima g sesi verir	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tr-TR" cap="none" dirty="0">
                <a:latin typeface="Arial" pitchFamily="34" charset="0"/>
                <a:cs typeface="Arial" pitchFamily="34" charset="0"/>
              </a:rPr>
              <a:t>Y: daima ü sesi verir	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tr-TR" cap="none" dirty="0">
                <a:latin typeface="Arial" pitchFamily="34" charset="0"/>
                <a:cs typeface="Arial" pitchFamily="34" charset="0"/>
              </a:rPr>
              <a:t>H: daima h sesi verir	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751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0C4FE6-116B-6645-84DC-AB4BA6880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cap="none" dirty="0">
                <a:latin typeface="Arial" pitchFamily="34" charset="0"/>
                <a:ea typeface="Arial" pitchFamily="34" charset="0"/>
                <a:cs typeface="Arial" pitchFamily="34" charset="0"/>
              </a:rPr>
              <a:t>Latin Alfabesi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D8AF08-3E22-7E4F-AA7E-6B86D0072D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tr-TR" cap="none" dirty="0">
                <a:latin typeface="Arial" pitchFamily="34" charset="0"/>
                <a:cs typeface="Arial" pitchFamily="34" charset="0"/>
              </a:rPr>
              <a:t>İki sessiz harf yan yana gelebilir:</a:t>
            </a:r>
            <a:endParaRPr lang="tr-TR" sz="1400" cap="none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tr-TR" cap="none" dirty="0" err="1">
                <a:latin typeface="Arial" pitchFamily="34" charset="0"/>
                <a:cs typeface="Arial" pitchFamily="34" charset="0"/>
              </a:rPr>
              <a:t>Ch</a:t>
            </a:r>
            <a:r>
              <a:rPr lang="tr-TR" cap="none" dirty="0">
                <a:latin typeface="Arial" pitchFamily="34" charset="0"/>
                <a:cs typeface="Arial" pitchFamily="34" charset="0"/>
              </a:rPr>
              <a:t>: daima k sesi verir.	</a:t>
            </a:r>
          </a:p>
          <a:p>
            <a:pPr marL="0" lvl="0" indent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tr-TR" cap="none" dirty="0" err="1">
                <a:latin typeface="Arial" pitchFamily="34" charset="0"/>
                <a:cs typeface="Arial" pitchFamily="34" charset="0"/>
              </a:rPr>
              <a:t>Th</a:t>
            </a:r>
            <a:r>
              <a:rPr lang="tr-TR" cap="none" dirty="0">
                <a:latin typeface="Arial" pitchFamily="34" charset="0"/>
                <a:cs typeface="Arial" pitchFamily="34" charset="0"/>
              </a:rPr>
              <a:t>: daima t sesi verir. </a:t>
            </a:r>
          </a:p>
          <a:p>
            <a:pPr marL="0" lvl="0" indent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tr-TR" cap="none" dirty="0" err="1">
                <a:latin typeface="Arial" pitchFamily="34" charset="0"/>
                <a:cs typeface="Arial" pitchFamily="34" charset="0"/>
              </a:rPr>
              <a:t>Ph</a:t>
            </a:r>
            <a:r>
              <a:rPr lang="tr-TR" cap="none" dirty="0">
                <a:latin typeface="Arial" pitchFamily="34" charset="0"/>
                <a:cs typeface="Arial" pitchFamily="34" charset="0"/>
              </a:rPr>
              <a:t>: f sesi verir.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tr-TR" cap="none" dirty="0">
                <a:latin typeface="Arial" pitchFamily="34" charset="0"/>
                <a:cs typeface="Arial" pitchFamily="34" charset="0"/>
              </a:rPr>
              <a:t>Bunlardan başka </a:t>
            </a:r>
            <a:r>
              <a:rPr lang="tr-TR" cap="none" dirty="0" err="1">
                <a:latin typeface="Arial" pitchFamily="34" charset="0"/>
                <a:cs typeface="Arial" pitchFamily="34" charset="0"/>
              </a:rPr>
              <a:t>rr</a:t>
            </a:r>
            <a:r>
              <a:rPr lang="tr-TR" cap="none" dirty="0">
                <a:latin typeface="Arial" pitchFamily="34" charset="0"/>
                <a:cs typeface="Arial" pitchFamily="34" charset="0"/>
              </a:rPr>
              <a:t>, </a:t>
            </a:r>
            <a:r>
              <a:rPr lang="tr-TR" cap="none" dirty="0" err="1">
                <a:latin typeface="Arial" pitchFamily="34" charset="0"/>
                <a:cs typeface="Arial" pitchFamily="34" charset="0"/>
              </a:rPr>
              <a:t>tt</a:t>
            </a:r>
            <a:r>
              <a:rPr lang="tr-TR" cap="none" dirty="0">
                <a:latin typeface="Arial" pitchFamily="34" charset="0"/>
                <a:cs typeface="Arial" pitchFamily="34" charset="0"/>
              </a:rPr>
              <a:t>, mm gibi aynı iki sessiz harf yan yana geldiğinde her harf ayrı ayrı okunur.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7373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ABDE11-863E-6947-9DF2-D2FB83822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cap="none" dirty="0">
                <a:latin typeface="Arial" pitchFamily="34" charset="0"/>
                <a:ea typeface="Arial" pitchFamily="34" charset="0"/>
                <a:cs typeface="Arial" pitchFamily="34" charset="0"/>
              </a:rPr>
              <a:t>Latin Alfabesi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07B57D-C370-E043-B360-2AB1E1088A0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tr-TR" cap="none" dirty="0">
                <a:latin typeface="Arial" pitchFamily="34" charset="0"/>
                <a:cs typeface="Arial" pitchFamily="34" charset="0"/>
              </a:rPr>
              <a:t>Çift seslilerin okunuşu ise şöyledir:</a:t>
            </a:r>
          </a:p>
          <a:p>
            <a:pPr marL="0" lvl="0" indent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tr-TR" cap="none" dirty="0" err="1">
                <a:latin typeface="Arial" pitchFamily="34" charset="0"/>
                <a:cs typeface="Arial" pitchFamily="34" charset="0"/>
              </a:rPr>
              <a:t>au</a:t>
            </a:r>
            <a:r>
              <a:rPr lang="tr-TR" cap="none" dirty="0">
                <a:latin typeface="Arial" pitchFamily="34" charset="0"/>
                <a:cs typeface="Arial" pitchFamily="34" charset="0"/>
              </a:rPr>
              <a:t>: av    </a:t>
            </a:r>
          </a:p>
          <a:p>
            <a:pPr marL="0" lvl="0" indent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tr-TR" cap="none" dirty="0" err="1">
                <a:latin typeface="Arial" pitchFamily="34" charset="0"/>
                <a:cs typeface="Arial" pitchFamily="34" charset="0"/>
              </a:rPr>
              <a:t>eu</a:t>
            </a:r>
            <a:r>
              <a:rPr lang="tr-TR" cap="none" dirty="0">
                <a:latin typeface="Arial" pitchFamily="34" charset="0"/>
                <a:cs typeface="Arial" pitchFamily="34" charset="0"/>
              </a:rPr>
              <a:t>: ev 	</a:t>
            </a:r>
          </a:p>
          <a:p>
            <a:pPr marL="0" lvl="0" indent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tr-TR" cap="none" dirty="0" err="1">
                <a:latin typeface="Arial" pitchFamily="34" charset="0"/>
                <a:cs typeface="Arial" pitchFamily="34" charset="0"/>
              </a:rPr>
              <a:t>ae</a:t>
            </a:r>
            <a:r>
              <a:rPr lang="tr-TR" cap="none" dirty="0">
                <a:latin typeface="Arial" pitchFamily="34" charset="0"/>
                <a:cs typeface="Arial" pitchFamily="34" charset="0"/>
              </a:rPr>
              <a:t>, </a:t>
            </a:r>
            <a:r>
              <a:rPr lang="tr-TR" cap="none" dirty="0" err="1">
                <a:latin typeface="Arial" pitchFamily="34" charset="0"/>
                <a:cs typeface="Arial" pitchFamily="34" charset="0"/>
              </a:rPr>
              <a:t>ai</a:t>
            </a:r>
            <a:r>
              <a:rPr lang="tr-TR" cap="none" dirty="0">
                <a:latin typeface="Arial" pitchFamily="34" charset="0"/>
                <a:cs typeface="Arial" pitchFamily="34" charset="0"/>
              </a:rPr>
              <a:t>: ay</a:t>
            </a:r>
          </a:p>
          <a:p>
            <a:pPr marL="0" lvl="0" indent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tr-TR" cap="none" dirty="0" err="1">
                <a:latin typeface="Arial" pitchFamily="34" charset="0"/>
                <a:cs typeface="Arial" pitchFamily="34" charset="0"/>
              </a:rPr>
              <a:t>oe</a:t>
            </a:r>
            <a:r>
              <a:rPr lang="tr-TR" cap="none" dirty="0">
                <a:latin typeface="Arial" pitchFamily="34" charset="0"/>
                <a:cs typeface="Arial" pitchFamily="34" charset="0"/>
              </a:rPr>
              <a:t>, </a:t>
            </a:r>
            <a:r>
              <a:rPr lang="tr-TR" cap="none" dirty="0" err="1">
                <a:latin typeface="Arial" pitchFamily="34" charset="0"/>
                <a:cs typeface="Arial" pitchFamily="34" charset="0"/>
              </a:rPr>
              <a:t>oi</a:t>
            </a:r>
            <a:r>
              <a:rPr lang="tr-TR" cap="none" dirty="0">
                <a:latin typeface="Arial" pitchFamily="34" charset="0"/>
                <a:cs typeface="Arial" pitchFamily="34" charset="0"/>
              </a:rPr>
              <a:t>:  oy	</a:t>
            </a:r>
          </a:p>
          <a:p>
            <a:pPr marL="0" lvl="0" indent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tr-TR" cap="none" dirty="0">
                <a:latin typeface="Arial" pitchFamily="34" charset="0"/>
                <a:ea typeface="Arial" pitchFamily="34" charset="0"/>
                <a:cs typeface="Arial" pitchFamily="34" charset="0"/>
              </a:rPr>
              <a:t>-i den sonra sesli harf gelirse y diye okunur.</a:t>
            </a:r>
            <a:endParaRPr lang="tr-TR" cap="none" dirty="0"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5812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4315D4-07D7-B248-8CE7-E323194FE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cap="none" dirty="0">
                <a:latin typeface="Arial" pitchFamily="34" charset="0"/>
                <a:ea typeface="Arial" pitchFamily="34" charset="0"/>
                <a:cs typeface="Arial" pitchFamily="34" charset="0"/>
              </a:rPr>
              <a:t>SÖZCÜKLER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D1CBA3-2B75-1443-9CDF-BF2682A0A9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tr-TR" b="1" cap="none" dirty="0" err="1">
                <a:latin typeface="Arial" pitchFamily="34" charset="0"/>
                <a:cs typeface="Arial" pitchFamily="34" charset="0"/>
              </a:rPr>
              <a:t>Declinabilia</a:t>
            </a:r>
            <a:r>
              <a:rPr lang="tr-TR" b="1" cap="none" dirty="0">
                <a:latin typeface="Arial" pitchFamily="34" charset="0"/>
                <a:cs typeface="Arial" pitchFamily="34" charset="0"/>
              </a:rPr>
              <a:t> (çekimliler); </a:t>
            </a:r>
            <a:endParaRPr lang="tr-TR" cap="none" dirty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tr-TR" i="1" cap="none" dirty="0" err="1">
                <a:latin typeface="Arial" pitchFamily="34" charset="0"/>
                <a:cs typeface="Arial" pitchFamily="34" charset="0"/>
              </a:rPr>
              <a:t>Nomen</a:t>
            </a:r>
            <a:r>
              <a:rPr lang="tr-TR" cap="none" dirty="0">
                <a:latin typeface="Arial" pitchFamily="34" charset="0"/>
                <a:cs typeface="Arial" pitchFamily="34" charset="0"/>
              </a:rPr>
              <a:t> (ad), </a:t>
            </a:r>
            <a:r>
              <a:rPr lang="tr-TR" i="1" cap="none" dirty="0" err="1">
                <a:latin typeface="Arial" pitchFamily="34" charset="0"/>
                <a:cs typeface="Arial" pitchFamily="34" charset="0"/>
              </a:rPr>
              <a:t>pronomen</a:t>
            </a:r>
            <a:r>
              <a:rPr lang="tr-TR" cap="none" dirty="0">
                <a:latin typeface="Arial" pitchFamily="34" charset="0"/>
                <a:cs typeface="Arial" pitchFamily="34" charset="0"/>
              </a:rPr>
              <a:t> (zamir), </a:t>
            </a:r>
            <a:r>
              <a:rPr lang="tr-TR" i="1" cap="none" dirty="0" err="1">
                <a:latin typeface="Arial" pitchFamily="34" charset="0"/>
                <a:cs typeface="Arial" pitchFamily="34" charset="0"/>
              </a:rPr>
              <a:t>adiectivum</a:t>
            </a:r>
            <a:r>
              <a:rPr lang="tr-TR" cap="none" dirty="0">
                <a:latin typeface="Arial" pitchFamily="34" charset="0"/>
                <a:cs typeface="Arial" pitchFamily="34" charset="0"/>
              </a:rPr>
              <a:t> (sıfat), </a:t>
            </a:r>
            <a:r>
              <a:rPr lang="tr-TR" i="1" cap="none" dirty="0" err="1">
                <a:latin typeface="Arial" pitchFamily="34" charset="0"/>
                <a:cs typeface="Arial" pitchFamily="34" charset="0"/>
              </a:rPr>
              <a:t>verbum</a:t>
            </a:r>
            <a:r>
              <a:rPr lang="tr-TR" cap="none" dirty="0">
                <a:latin typeface="Arial" pitchFamily="34" charset="0"/>
                <a:cs typeface="Arial" pitchFamily="34" charset="0"/>
              </a:rPr>
              <a:t> (eylem)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r-TR" cap="none" dirty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tr-TR" b="1" cap="none" dirty="0" err="1">
                <a:latin typeface="Arial" pitchFamily="34" charset="0"/>
                <a:cs typeface="Arial" pitchFamily="34" charset="0"/>
              </a:rPr>
              <a:t>Indeclinabilia</a:t>
            </a:r>
            <a:r>
              <a:rPr lang="tr-TR" b="1" cap="none" dirty="0">
                <a:latin typeface="Arial" pitchFamily="34" charset="0"/>
                <a:cs typeface="Arial" pitchFamily="34" charset="0"/>
              </a:rPr>
              <a:t> (çekimsizler);</a:t>
            </a:r>
            <a:endParaRPr lang="tr-TR" cap="none" dirty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tr-TR" i="1" cap="none" dirty="0" err="1">
                <a:latin typeface="Arial" pitchFamily="34" charset="0"/>
                <a:cs typeface="Arial" pitchFamily="34" charset="0"/>
              </a:rPr>
              <a:t>Adverbum</a:t>
            </a:r>
            <a:r>
              <a:rPr lang="tr-TR" cap="none" dirty="0">
                <a:latin typeface="Arial" pitchFamily="34" charset="0"/>
                <a:cs typeface="Arial" pitchFamily="34" charset="0"/>
              </a:rPr>
              <a:t> (zarf), </a:t>
            </a:r>
            <a:r>
              <a:rPr lang="tr-TR" i="1" cap="none" dirty="0" err="1">
                <a:latin typeface="Arial" pitchFamily="34" charset="0"/>
                <a:cs typeface="Arial" pitchFamily="34" charset="0"/>
              </a:rPr>
              <a:t>coniuctio</a:t>
            </a:r>
            <a:r>
              <a:rPr lang="tr-TR" cap="none" dirty="0">
                <a:latin typeface="Arial" pitchFamily="34" charset="0"/>
                <a:cs typeface="Arial" pitchFamily="34" charset="0"/>
              </a:rPr>
              <a:t> (bağlaç), </a:t>
            </a:r>
            <a:r>
              <a:rPr lang="tr-TR" i="1" cap="none" dirty="0" err="1">
                <a:latin typeface="Arial" pitchFamily="34" charset="0"/>
                <a:cs typeface="Arial" pitchFamily="34" charset="0"/>
              </a:rPr>
              <a:t>praepositio</a:t>
            </a:r>
            <a:r>
              <a:rPr lang="tr-TR" cap="none" dirty="0">
                <a:latin typeface="Arial" pitchFamily="34" charset="0"/>
                <a:cs typeface="Arial" pitchFamily="34" charset="0"/>
              </a:rPr>
              <a:t> (edat)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4376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F9DCC8-0E27-CE43-ABCC-688AB8C4E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NOMEN (İSİM)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65F660-300B-6247-8102-D5CDF76FD14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2600" cap="none" dirty="0"/>
              <a:t>Latince çekimli bir dildir. Bu yüzden </a:t>
            </a:r>
            <a:r>
              <a:rPr lang="tr-TR" sz="2600" cap="none" dirty="0" err="1"/>
              <a:t>Latince’de</a:t>
            </a:r>
            <a:r>
              <a:rPr lang="tr-TR" sz="2600" cap="none" dirty="0"/>
              <a:t> isimler cinslerine (</a:t>
            </a:r>
            <a:r>
              <a:rPr lang="tr-TR" sz="2600" i="1" cap="none" dirty="0" err="1"/>
              <a:t>genus</a:t>
            </a:r>
            <a:r>
              <a:rPr lang="tr-TR" sz="2600" cap="none" dirty="0"/>
              <a:t>), sayılarına (</a:t>
            </a:r>
            <a:r>
              <a:rPr lang="tr-TR" sz="2600" i="1" cap="none" dirty="0" err="1"/>
              <a:t>numerus</a:t>
            </a:r>
            <a:r>
              <a:rPr lang="tr-TR" sz="2600" cap="none" dirty="0"/>
              <a:t>) ve hallerine (</a:t>
            </a:r>
            <a:r>
              <a:rPr lang="tr-TR" sz="2600" i="1" cap="none" dirty="0"/>
              <a:t>casus</a:t>
            </a:r>
            <a:r>
              <a:rPr lang="tr-TR" sz="2600" cap="none" dirty="0"/>
              <a:t>) göre bir takım çekim ekleri alarak çekilirler: </a:t>
            </a:r>
          </a:p>
          <a:p>
            <a:endParaRPr lang="tr-TR" sz="2600" cap="none" dirty="0"/>
          </a:p>
          <a:p>
            <a:pPr lvl="0"/>
            <a:r>
              <a:rPr lang="tr-TR" sz="2600" i="1" cap="none" dirty="0" err="1"/>
              <a:t>Genus</a:t>
            </a:r>
            <a:r>
              <a:rPr lang="tr-TR" sz="2600" cap="none" dirty="0"/>
              <a:t> (cins); </a:t>
            </a:r>
            <a:r>
              <a:rPr lang="tr-TR" sz="2600" cap="none" dirty="0" err="1"/>
              <a:t>femininum</a:t>
            </a:r>
            <a:r>
              <a:rPr lang="tr-TR" sz="2600" cap="none" dirty="0"/>
              <a:t>, </a:t>
            </a:r>
            <a:r>
              <a:rPr lang="tr-TR" sz="2600" cap="none" dirty="0" err="1"/>
              <a:t>masculinum</a:t>
            </a:r>
            <a:r>
              <a:rPr lang="tr-TR" sz="2600" cap="none" dirty="0"/>
              <a:t>, </a:t>
            </a:r>
            <a:r>
              <a:rPr lang="tr-TR" sz="2600" cap="none" dirty="0" err="1"/>
              <a:t>neutrum</a:t>
            </a:r>
            <a:endParaRPr lang="tr-TR" sz="2600" cap="none" dirty="0"/>
          </a:p>
          <a:p>
            <a:endParaRPr lang="tr-TR" sz="2600" cap="none" dirty="0"/>
          </a:p>
          <a:p>
            <a:pPr lvl="0"/>
            <a:r>
              <a:rPr lang="tr-TR" sz="2600" i="1" cap="none" dirty="0"/>
              <a:t> </a:t>
            </a:r>
            <a:r>
              <a:rPr lang="tr-TR" sz="2600" i="1" cap="none" dirty="0" err="1"/>
              <a:t>Numerus</a:t>
            </a:r>
            <a:r>
              <a:rPr lang="tr-TR" sz="2600" i="1" cap="none" dirty="0"/>
              <a:t> (</a:t>
            </a:r>
            <a:r>
              <a:rPr lang="tr-TR" sz="2600" cap="none" dirty="0"/>
              <a:t>sayı</a:t>
            </a:r>
            <a:r>
              <a:rPr lang="tr-TR" sz="2600" i="1" cap="none" dirty="0"/>
              <a:t>)</a:t>
            </a:r>
            <a:r>
              <a:rPr lang="tr-TR" sz="2600" cap="none" dirty="0"/>
              <a:t>; </a:t>
            </a:r>
            <a:r>
              <a:rPr lang="tr-TR" sz="2600" cap="none" dirty="0" err="1"/>
              <a:t>singularis</a:t>
            </a:r>
            <a:r>
              <a:rPr lang="tr-TR" sz="2600" cap="none" dirty="0"/>
              <a:t>, </a:t>
            </a:r>
            <a:r>
              <a:rPr lang="tr-TR" sz="2600" cap="none" dirty="0" err="1"/>
              <a:t>pluralis</a:t>
            </a:r>
            <a:endParaRPr lang="tr-TR" sz="2600" cap="none" dirty="0"/>
          </a:p>
          <a:p>
            <a:pPr>
              <a:buNone/>
            </a:pPr>
            <a:endParaRPr lang="tr-TR" sz="2600" cap="none" dirty="0"/>
          </a:p>
          <a:p>
            <a:r>
              <a:rPr lang="tr-TR" sz="2600" cap="none" dirty="0"/>
              <a:t> </a:t>
            </a:r>
            <a:r>
              <a:rPr lang="tr-TR" sz="2600" i="1" cap="none" dirty="0"/>
              <a:t>Casus (</a:t>
            </a:r>
            <a:r>
              <a:rPr lang="tr-TR" sz="2600" cap="none" dirty="0"/>
              <a:t>ismin hali</a:t>
            </a:r>
            <a:r>
              <a:rPr lang="tr-TR" sz="2600" i="1" cap="none" dirty="0"/>
              <a:t>)</a:t>
            </a:r>
            <a:r>
              <a:rPr lang="tr-TR" sz="2600" cap="none" dirty="0"/>
              <a:t>; </a:t>
            </a:r>
            <a:r>
              <a:rPr lang="tr-TR" sz="2600" cap="none" dirty="0" err="1"/>
              <a:t>nominativus</a:t>
            </a:r>
            <a:r>
              <a:rPr lang="tr-TR" sz="2600" cap="none" dirty="0"/>
              <a:t>, </a:t>
            </a:r>
            <a:r>
              <a:rPr lang="tr-TR" sz="2600" cap="none" dirty="0" err="1"/>
              <a:t>genetivus</a:t>
            </a:r>
            <a:r>
              <a:rPr lang="tr-TR" sz="2600" cap="none" dirty="0"/>
              <a:t>, </a:t>
            </a:r>
            <a:r>
              <a:rPr lang="tr-TR" sz="2600" cap="none" dirty="0" err="1"/>
              <a:t>dativus</a:t>
            </a:r>
            <a:r>
              <a:rPr lang="tr-TR" sz="2600" cap="none" dirty="0"/>
              <a:t>, </a:t>
            </a:r>
            <a:r>
              <a:rPr lang="tr-TR" sz="2600" cap="none" dirty="0" err="1"/>
              <a:t>accusativus</a:t>
            </a:r>
            <a:r>
              <a:rPr lang="tr-TR" sz="2600" cap="none" dirty="0"/>
              <a:t>, </a:t>
            </a:r>
            <a:r>
              <a:rPr lang="tr-TR" sz="2600" cap="none" dirty="0" err="1"/>
              <a:t>ablativus</a:t>
            </a:r>
            <a:r>
              <a:rPr lang="tr-TR" sz="2600" cap="none" dirty="0"/>
              <a:t>, </a:t>
            </a:r>
            <a:r>
              <a:rPr lang="tr-TR" sz="2600" cap="none" dirty="0" err="1"/>
              <a:t>vocativus</a:t>
            </a:r>
            <a:endParaRPr lang="tr-TR" sz="2600" cap="none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0392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8F7433-4120-6F47-95FA-35818A944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İSİM ÇEKİMLERİ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17A407-9263-C647-87FD-EECBF80D72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tr-TR" sz="6400" b="1" cap="none" dirty="0" err="1"/>
              <a:t>Latince’de</a:t>
            </a:r>
            <a:r>
              <a:rPr lang="tr-TR" sz="6400" b="1" cap="none" dirty="0"/>
              <a:t> 5 isim çekimi vardır.</a:t>
            </a:r>
            <a:endParaRPr lang="tr-TR" sz="6400" cap="none" dirty="0"/>
          </a:p>
          <a:p>
            <a:pPr lvl="0"/>
            <a:r>
              <a:rPr lang="tr-TR" sz="6400" cap="none" dirty="0"/>
              <a:t>1. İsim çekimi; </a:t>
            </a:r>
          </a:p>
          <a:p>
            <a:pPr>
              <a:buNone/>
            </a:pPr>
            <a:r>
              <a:rPr lang="tr-TR" sz="6400" i="1" cap="none" dirty="0"/>
              <a:t>	</a:t>
            </a:r>
            <a:r>
              <a:rPr lang="tr-TR" sz="6400" i="1" cap="none" dirty="0" err="1"/>
              <a:t>nominativus</a:t>
            </a:r>
            <a:r>
              <a:rPr lang="tr-TR" sz="6400" cap="none" dirty="0" err="1"/>
              <a:t>’u</a:t>
            </a:r>
            <a:r>
              <a:rPr lang="tr-TR" sz="6400" cap="none" dirty="0"/>
              <a:t> -a, </a:t>
            </a:r>
            <a:r>
              <a:rPr lang="tr-TR" sz="6400" i="1" cap="none" dirty="0" err="1"/>
              <a:t>genetivus</a:t>
            </a:r>
            <a:r>
              <a:rPr lang="tr-TR" sz="6400" cap="none" dirty="0" err="1"/>
              <a:t>’u</a:t>
            </a:r>
            <a:r>
              <a:rPr lang="tr-TR" sz="6400" cap="none" dirty="0"/>
              <a:t> -</a:t>
            </a:r>
            <a:r>
              <a:rPr lang="tr-TR" sz="6400" cap="none" dirty="0" err="1"/>
              <a:t>ae</a:t>
            </a:r>
            <a:r>
              <a:rPr lang="tr-TR" sz="6400" cap="none" dirty="0"/>
              <a:t> ile biten genelde </a:t>
            </a:r>
            <a:r>
              <a:rPr lang="tr-TR" sz="6400" i="1" cap="none" dirty="0" err="1"/>
              <a:t>femininum</a:t>
            </a:r>
            <a:r>
              <a:rPr lang="tr-TR" sz="6400" cap="none" dirty="0"/>
              <a:t> isimler girer.</a:t>
            </a:r>
          </a:p>
          <a:p>
            <a:pPr lvl="0"/>
            <a:r>
              <a:rPr lang="tr-TR" sz="6400" cap="none" dirty="0"/>
              <a:t>2. İsim çekimi;  </a:t>
            </a:r>
          </a:p>
          <a:p>
            <a:pPr lvl="0">
              <a:buNone/>
            </a:pPr>
            <a:r>
              <a:rPr lang="tr-TR" sz="6400" i="1" cap="none" dirty="0" err="1"/>
              <a:t>nominativus</a:t>
            </a:r>
            <a:r>
              <a:rPr lang="tr-TR" sz="6400" cap="none" dirty="0" err="1"/>
              <a:t>’u</a:t>
            </a:r>
            <a:r>
              <a:rPr lang="tr-TR" sz="6400" cap="none" dirty="0"/>
              <a:t> us, </a:t>
            </a:r>
            <a:r>
              <a:rPr lang="tr-TR" sz="6400" cap="none" dirty="0" err="1"/>
              <a:t>genetivus’u</a:t>
            </a:r>
            <a:r>
              <a:rPr lang="tr-TR" sz="6400" cap="none" dirty="0"/>
              <a:t> -i ile biten </a:t>
            </a:r>
            <a:r>
              <a:rPr lang="tr-TR" sz="6400" cap="none" dirty="0" err="1"/>
              <a:t>masculinum</a:t>
            </a:r>
            <a:r>
              <a:rPr lang="tr-TR" sz="6400" cap="none" dirty="0"/>
              <a:t>;</a:t>
            </a:r>
          </a:p>
          <a:p>
            <a:pPr lvl="0">
              <a:buNone/>
            </a:pPr>
            <a:r>
              <a:rPr lang="tr-TR" sz="6400" i="1" cap="none" dirty="0" err="1"/>
              <a:t>nominativus</a:t>
            </a:r>
            <a:r>
              <a:rPr lang="tr-TR" sz="6400" cap="none" dirty="0" err="1"/>
              <a:t>’u</a:t>
            </a:r>
            <a:r>
              <a:rPr lang="tr-TR" sz="6400" cap="none" dirty="0"/>
              <a:t> -er, - </a:t>
            </a:r>
            <a:r>
              <a:rPr lang="tr-TR" sz="6400" i="1" cap="none" dirty="0" err="1"/>
              <a:t>genetivus</a:t>
            </a:r>
            <a:r>
              <a:rPr lang="tr-TR" sz="6400" cap="none" dirty="0" err="1"/>
              <a:t>’u</a:t>
            </a:r>
            <a:r>
              <a:rPr lang="tr-TR" sz="6400" cap="none" dirty="0"/>
              <a:t> -i ile biten </a:t>
            </a:r>
            <a:r>
              <a:rPr lang="tr-TR" sz="6400" cap="none" dirty="0" err="1"/>
              <a:t>masculinum</a:t>
            </a:r>
            <a:r>
              <a:rPr lang="tr-TR" sz="6400" cap="none" dirty="0"/>
              <a:t>;</a:t>
            </a:r>
          </a:p>
          <a:p>
            <a:pPr>
              <a:buNone/>
            </a:pPr>
            <a:r>
              <a:rPr lang="tr-TR" sz="6400" cap="none" dirty="0"/>
              <a:t> ve</a:t>
            </a:r>
          </a:p>
          <a:p>
            <a:pPr lvl="0"/>
            <a:r>
              <a:rPr lang="tr-TR" sz="6400" i="1" cap="none" dirty="0" err="1"/>
              <a:t>nominativus’</a:t>
            </a:r>
            <a:r>
              <a:rPr lang="tr-TR" sz="6400" cap="none" dirty="0" err="1"/>
              <a:t>u</a:t>
            </a:r>
            <a:r>
              <a:rPr lang="tr-TR" sz="6400" cap="none" dirty="0"/>
              <a:t> -um, </a:t>
            </a:r>
            <a:r>
              <a:rPr lang="tr-TR" sz="6400" i="1" cap="none" dirty="0" err="1"/>
              <a:t>genetivus</a:t>
            </a:r>
            <a:r>
              <a:rPr lang="tr-TR" sz="6400" cap="none" dirty="0" err="1"/>
              <a:t>’u</a:t>
            </a:r>
            <a:r>
              <a:rPr lang="tr-TR" sz="6400" cap="none" dirty="0"/>
              <a:t> -i ile biten </a:t>
            </a:r>
            <a:r>
              <a:rPr lang="tr-TR" sz="6400" i="1" cap="none" dirty="0" err="1"/>
              <a:t>neutrum</a:t>
            </a:r>
            <a:r>
              <a:rPr lang="tr-TR" sz="6400" cap="none" dirty="0"/>
              <a:t> isimler girer.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803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8">
            <a:extLst>
              <a:ext uri="{FF2B5EF4-FFF2-40B4-BE49-F238E27FC236}">
                <a16:creationId xmlns:a16="http://schemas.microsoft.com/office/drawing/2014/main" id="{44F95DE6-BC61-4DB8-97B8-E32959EA0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30">
            <a:extLst>
              <a:ext uri="{FF2B5EF4-FFF2-40B4-BE49-F238E27FC236}">
                <a16:creationId xmlns:a16="http://schemas.microsoft.com/office/drawing/2014/main" id="{48D9C176-456B-4F71-AB87-9D14B8B3D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0" y="138157"/>
            <a:ext cx="1712063" cy="1045389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B61DEDAF-B8A3-A24D-954F-75D29A31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7859564" cy="1596177"/>
          </a:xfrm>
        </p:spPr>
        <p:txBody>
          <a:bodyPr>
            <a:normAutofit/>
          </a:bodyPr>
          <a:lstStyle/>
          <a:p>
            <a:r>
              <a:rPr lang="tr-TR" sz="4000" dirty="0"/>
              <a:t>İSİM ÇEKİMLERİ</a:t>
            </a:r>
          </a:p>
        </p:txBody>
      </p:sp>
      <p:pic>
        <p:nvPicPr>
          <p:cNvPr id="28" name="Picture 32">
            <a:extLst>
              <a:ext uri="{FF2B5EF4-FFF2-40B4-BE49-F238E27FC236}">
                <a16:creationId xmlns:a16="http://schemas.microsoft.com/office/drawing/2014/main" id="{CFF97C55-868F-4FDD-BD3C-D2F19179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3" t="89413" r="18746"/>
          <a:stretch/>
        </p:blipFill>
        <p:spPr>
          <a:xfrm>
            <a:off x="8404564" y="0"/>
            <a:ext cx="2589690" cy="591546"/>
          </a:xfrm>
          <a:prstGeom prst="rect">
            <a:avLst/>
          </a:prstGeom>
        </p:spPr>
      </p:pic>
      <p:pic>
        <p:nvPicPr>
          <p:cNvPr id="30" name="Picture 34">
            <a:extLst>
              <a:ext uri="{FF2B5EF4-FFF2-40B4-BE49-F238E27FC236}">
                <a16:creationId xmlns:a16="http://schemas.microsoft.com/office/drawing/2014/main" id="{69722FB9-EA01-42A6-96B2-185F5CC12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10471066" y="183232"/>
            <a:ext cx="1720934" cy="1683522"/>
          </a:xfrm>
          <a:prstGeom prst="rect">
            <a:avLst/>
          </a:prstGeom>
        </p:spPr>
      </p:pic>
      <p:sp>
        <p:nvSpPr>
          <p:cNvPr id="24" name="İçerik Yer Tutucusu 2">
            <a:extLst>
              <a:ext uri="{FF2B5EF4-FFF2-40B4-BE49-F238E27FC236}">
                <a16:creationId xmlns:a16="http://schemas.microsoft.com/office/drawing/2014/main" id="{12144950-C945-D341-87FF-F759D07BDB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7859565" cy="3424107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tr-TR" sz="1500" cap="none" dirty="0"/>
              <a:t>3. İsim çekimi; </a:t>
            </a:r>
          </a:p>
          <a:p>
            <a:pPr>
              <a:lnSpc>
                <a:spcPct val="110000"/>
              </a:lnSpc>
              <a:buNone/>
            </a:pPr>
            <a:r>
              <a:rPr lang="tr-TR" sz="1500" cap="none" dirty="0"/>
              <a:t>	</a:t>
            </a:r>
            <a:r>
              <a:rPr lang="tr-TR" sz="1500" cap="none" dirty="0" err="1"/>
              <a:t>genetivus’u</a:t>
            </a:r>
            <a:r>
              <a:rPr lang="tr-TR" sz="1500" cap="none" dirty="0"/>
              <a:t> -is le biten mas., </a:t>
            </a:r>
            <a:r>
              <a:rPr lang="tr-TR" sz="1500" cap="none" dirty="0" err="1"/>
              <a:t>Fem</a:t>
            </a:r>
            <a:r>
              <a:rPr lang="tr-TR" sz="1500" cap="none" dirty="0"/>
              <a:t>. Ve </a:t>
            </a:r>
            <a:r>
              <a:rPr lang="tr-TR" sz="1500" cap="none" dirty="0" err="1"/>
              <a:t>neut</a:t>
            </a:r>
            <a:r>
              <a:rPr lang="tr-TR" sz="1500" cap="none" dirty="0"/>
              <a:t>. İsimler girer.</a:t>
            </a:r>
          </a:p>
          <a:p>
            <a:pPr>
              <a:lnSpc>
                <a:spcPct val="110000"/>
              </a:lnSpc>
              <a:buNone/>
            </a:pPr>
            <a:endParaRPr lang="tr-TR" sz="1500" cap="none" dirty="0"/>
          </a:p>
          <a:p>
            <a:pPr lvl="0">
              <a:lnSpc>
                <a:spcPct val="110000"/>
              </a:lnSpc>
            </a:pPr>
            <a:r>
              <a:rPr lang="tr-TR" sz="1500" cap="none" dirty="0"/>
              <a:t>4. İsim çekimi;</a:t>
            </a:r>
          </a:p>
          <a:p>
            <a:pPr>
              <a:lnSpc>
                <a:spcPct val="110000"/>
              </a:lnSpc>
              <a:buNone/>
            </a:pPr>
            <a:r>
              <a:rPr lang="tr-TR" sz="1500" cap="none" dirty="0"/>
              <a:t>	</a:t>
            </a:r>
            <a:r>
              <a:rPr lang="tr-TR" sz="1500" cap="none" dirty="0" err="1"/>
              <a:t>Genetivus’u</a:t>
            </a:r>
            <a:r>
              <a:rPr lang="tr-TR" sz="1500" cap="none" dirty="0"/>
              <a:t> -us la biten mas.,  </a:t>
            </a:r>
            <a:r>
              <a:rPr lang="tr-TR" sz="1500" cap="none" dirty="0" err="1"/>
              <a:t>Fem</a:t>
            </a:r>
            <a:r>
              <a:rPr lang="tr-TR" sz="1500" cap="none" dirty="0"/>
              <a:t>. Ve </a:t>
            </a:r>
            <a:r>
              <a:rPr lang="tr-TR" sz="1500" cap="none" dirty="0" err="1"/>
              <a:t>neut</a:t>
            </a:r>
            <a:r>
              <a:rPr lang="tr-TR" sz="1500" cap="none" dirty="0"/>
              <a:t>. İsimler girer.</a:t>
            </a:r>
          </a:p>
          <a:p>
            <a:pPr>
              <a:lnSpc>
                <a:spcPct val="110000"/>
              </a:lnSpc>
              <a:buNone/>
            </a:pPr>
            <a:endParaRPr lang="tr-TR" sz="1500" cap="none" dirty="0"/>
          </a:p>
          <a:p>
            <a:pPr lvl="0">
              <a:lnSpc>
                <a:spcPct val="110000"/>
              </a:lnSpc>
            </a:pPr>
            <a:r>
              <a:rPr lang="tr-TR" sz="1500" cap="none" dirty="0"/>
              <a:t>5.İsim çekimi; </a:t>
            </a:r>
          </a:p>
          <a:p>
            <a:pPr>
              <a:lnSpc>
                <a:spcPct val="110000"/>
              </a:lnSpc>
              <a:buNone/>
            </a:pPr>
            <a:r>
              <a:rPr lang="tr-TR" sz="1500" i="1" cap="none" dirty="0"/>
              <a:t>	</a:t>
            </a:r>
            <a:r>
              <a:rPr lang="tr-TR" sz="1500" i="1" cap="none" dirty="0" err="1"/>
              <a:t>nominativus</a:t>
            </a:r>
            <a:r>
              <a:rPr lang="tr-TR" sz="1500" cap="none" dirty="0" err="1"/>
              <a:t>’u</a:t>
            </a:r>
            <a:r>
              <a:rPr lang="tr-TR" sz="1500" cap="none" dirty="0"/>
              <a:t> -es, </a:t>
            </a:r>
            <a:r>
              <a:rPr lang="tr-TR" sz="1500" i="1" cap="none" dirty="0" err="1"/>
              <a:t>genetivus</a:t>
            </a:r>
            <a:r>
              <a:rPr lang="tr-TR" sz="1500" cap="none" dirty="0" err="1"/>
              <a:t>’u</a:t>
            </a:r>
            <a:r>
              <a:rPr lang="tr-TR" sz="1500" cap="none" dirty="0"/>
              <a:t> -</a:t>
            </a:r>
            <a:r>
              <a:rPr lang="tr-TR" sz="1500" cap="none" dirty="0" err="1"/>
              <a:t>ei</a:t>
            </a:r>
            <a:r>
              <a:rPr lang="tr-TR" sz="1500" cap="none" dirty="0"/>
              <a:t> ile biten </a:t>
            </a:r>
            <a:r>
              <a:rPr lang="tr-TR" sz="1500" cap="none" dirty="0" err="1"/>
              <a:t>fem</a:t>
            </a:r>
            <a:r>
              <a:rPr lang="tr-TR" sz="1500" cap="none" dirty="0"/>
              <a:t>. İsimler ve az sayıdaki  mas. İsimler girer.</a:t>
            </a:r>
          </a:p>
          <a:p>
            <a:pPr>
              <a:lnSpc>
                <a:spcPct val="110000"/>
              </a:lnSpc>
            </a:pPr>
            <a:endParaRPr lang="tr-TR" sz="1500" cap="none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2B4E49C-E7B4-4F6A-8B93-646A0E241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0341"/>
          <a:stretch/>
        </p:blipFill>
        <p:spPr>
          <a:xfrm>
            <a:off x="11494523" y="2664767"/>
            <a:ext cx="635958" cy="764233"/>
          </a:xfrm>
          <a:custGeom>
            <a:avLst/>
            <a:gdLst>
              <a:gd name="connsiteX0" fmla="*/ 0 w 984308"/>
              <a:gd name="connsiteY0" fmla="*/ 0 h 1182847"/>
              <a:gd name="connsiteX1" fmla="*/ 984308 w 984308"/>
              <a:gd name="connsiteY1" fmla="*/ 0 h 1182847"/>
              <a:gd name="connsiteX2" fmla="*/ 984308 w 984308"/>
              <a:gd name="connsiteY2" fmla="*/ 1161661 h 1182847"/>
              <a:gd name="connsiteX3" fmla="*/ 966627 w 984308"/>
              <a:gd name="connsiteY3" fmla="*/ 1165915 h 1182847"/>
              <a:gd name="connsiteX4" fmla="*/ 787132 w 984308"/>
              <a:gd name="connsiteY4" fmla="*/ 1182847 h 1182847"/>
              <a:gd name="connsiteX5" fmla="*/ 48601 w 984308"/>
              <a:gd name="connsiteY5" fmla="*/ 815395 h 1182847"/>
              <a:gd name="connsiteX6" fmla="*/ 0 w 984308"/>
              <a:gd name="connsiteY6" fmla="*/ 731606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308" h="1182847">
                <a:moveTo>
                  <a:pt x="0" y="0"/>
                </a:moveTo>
                <a:lnTo>
                  <a:pt x="984308" y="0"/>
                </a:lnTo>
                <a:lnTo>
                  <a:pt x="984308" y="1161661"/>
                </a:lnTo>
                <a:lnTo>
                  <a:pt x="966627" y="1165915"/>
                </a:lnTo>
                <a:cubicBezTo>
                  <a:pt x="908648" y="1177017"/>
                  <a:pt x="848618" y="1182847"/>
                  <a:pt x="787132" y="1182847"/>
                </a:cubicBezTo>
                <a:cubicBezTo>
                  <a:pt x="479703" y="1182847"/>
                  <a:pt x="208655" y="1037089"/>
                  <a:pt x="48601" y="815395"/>
                </a:cubicBezTo>
                <a:lnTo>
                  <a:pt x="0" y="731606"/>
                </a:lnTo>
                <a:close/>
              </a:path>
            </a:pathLst>
          </a:cu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528FBF-1727-4546-8131-BA22ED8B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8887626" y="5982056"/>
            <a:ext cx="1192806" cy="8759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3188458"/>
      </p:ext>
    </p:extLst>
  </p:cSld>
  <p:clrMapOvr>
    <a:masterClrMapping/>
  </p:clrMapOvr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583</Words>
  <Application>Microsoft Macintosh PowerPoint</Application>
  <PresentationFormat>Geniş ekran</PresentationFormat>
  <Paragraphs>68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Tw Cen MT</vt:lpstr>
      <vt:lpstr>Wingdings</vt:lpstr>
      <vt:lpstr>Damla</vt:lpstr>
      <vt:lpstr>Latin dili ı</vt:lpstr>
      <vt:lpstr>Latin Alfabesi </vt:lpstr>
      <vt:lpstr>Latin Alfabesi</vt:lpstr>
      <vt:lpstr>Latin Alfabesi</vt:lpstr>
      <vt:lpstr>Latin Alfabesi</vt:lpstr>
      <vt:lpstr>SÖZCÜKLER</vt:lpstr>
      <vt:lpstr>NOMEN (İSİM)</vt:lpstr>
      <vt:lpstr>İSİM ÇEKİMLERİ</vt:lpstr>
      <vt:lpstr>İSİM ÇEKİMLERİ</vt:lpstr>
      <vt:lpstr>CASUSLAR (İSMİN HALLERİ)</vt:lpstr>
      <vt:lpstr>CASUSLAR (İSMİN HALLERİ)</vt:lpstr>
      <vt:lpstr>CASUSLAR (İSMİN HALLERİ)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dili ı</dc:title>
  <dc:creator>rukiye ozturk</dc:creator>
  <cp:lastModifiedBy>rukiye ozturk</cp:lastModifiedBy>
  <cp:revision>2</cp:revision>
  <dcterms:created xsi:type="dcterms:W3CDTF">2020-02-06T16:21:11Z</dcterms:created>
  <dcterms:modified xsi:type="dcterms:W3CDTF">2020-02-06T23:10:25Z</dcterms:modified>
</cp:coreProperties>
</file>