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28.12.2017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28.12.2017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2286000"/>
            <a:ext cx="7772400" cy="1143000"/>
          </a:xfrm>
        </p:spPr>
        <p:txBody>
          <a:bodyPr/>
          <a:lstStyle/>
          <a:p>
            <a:r>
              <a:rPr lang="tr-TR" altLang="tr-TR" b="1" dirty="0" err="1"/>
              <a:t>Infectious</a:t>
            </a:r>
            <a:r>
              <a:rPr lang="tr-TR" altLang="tr-TR" b="1" dirty="0"/>
              <a:t> </a:t>
            </a:r>
            <a:r>
              <a:rPr lang="tr-TR" altLang="tr-TR" b="1" dirty="0" err="1"/>
              <a:t>Bronchitis</a:t>
            </a:r>
            <a:endParaRPr lang="tr-TR" altLang="tr-TR" dirty="0">
              <a:solidFill>
                <a:schemeClr val="tx1"/>
              </a:solidFill>
            </a:endParaRPr>
          </a:p>
        </p:txBody>
      </p:sp>
    </p:spTree>
    <p:extLst>
      <p:ext uri="{BB962C8B-B14F-4D97-AF65-F5344CB8AC3E}">
        <p14:creationId xmlns:p14="http://schemas.microsoft.com/office/powerpoint/2010/main" val="3872617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685800" y="548680"/>
            <a:ext cx="8062664" cy="5547320"/>
          </a:xfrm>
        </p:spPr>
        <p:txBody>
          <a:bodyPr>
            <a:normAutofit lnSpcReduction="10000"/>
          </a:bodyPr>
          <a:lstStyle/>
          <a:p>
            <a:r>
              <a:rPr lang="en-US" altLang="tr-TR" sz="2800" dirty="0"/>
              <a:t>Significant reduction in egg production in eggs</a:t>
            </a:r>
          </a:p>
          <a:p>
            <a:r>
              <a:rPr lang="en-US" altLang="tr-TR" sz="2800" dirty="0"/>
              <a:t>Degradation of internal and external quality of egg</a:t>
            </a:r>
          </a:p>
          <a:p>
            <a:pPr marL="0" indent="0">
              <a:buNone/>
            </a:pPr>
            <a:r>
              <a:rPr lang="en-US" altLang="tr-TR" sz="2800" b="1" dirty="0"/>
              <a:t>Nephritic form</a:t>
            </a:r>
          </a:p>
          <a:p>
            <a:r>
              <a:rPr lang="en-US" altLang="tr-TR" sz="2800" dirty="0"/>
              <a:t>It is more common in young animals 3-6 weeks old</a:t>
            </a:r>
          </a:p>
          <a:p>
            <a:r>
              <a:rPr lang="en-US" altLang="tr-TR" sz="2800" dirty="0"/>
              <a:t>Also respiratory system indications are observed</a:t>
            </a:r>
          </a:p>
          <a:p>
            <a:r>
              <a:rPr lang="en-US" altLang="tr-TR" sz="2800" dirty="0"/>
              <a:t>Another form of illness has been described in recent years</a:t>
            </a:r>
          </a:p>
          <a:p>
            <a:r>
              <a:rPr lang="en-US" altLang="tr-TR" sz="2800" dirty="0"/>
              <a:t>5-10% reduction in mild respiratory symptoms and egg yield</a:t>
            </a:r>
          </a:p>
          <a:p>
            <a:r>
              <a:rPr lang="en-US" altLang="tr-TR" sz="2800" dirty="0"/>
              <a:t>Reduction in egg pigmentation is sometimes completely white</a:t>
            </a:r>
          </a:p>
          <a:p>
            <a:r>
              <a:rPr lang="en-US" altLang="tr-TR" sz="2800" dirty="0"/>
              <a:t>Return to normal after 2-3 weeks</a:t>
            </a:r>
            <a:endParaRPr lang="tr-TR" altLang="tr-TR" dirty="0"/>
          </a:p>
        </p:txBody>
      </p:sp>
    </p:spTree>
    <p:extLst>
      <p:ext uri="{BB962C8B-B14F-4D97-AF65-F5344CB8AC3E}">
        <p14:creationId xmlns:p14="http://schemas.microsoft.com/office/powerpoint/2010/main" val="267649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tr-TR" altLang="tr-TR" dirty="0" err="1" smtClean="0">
                <a:solidFill>
                  <a:schemeClr val="tx1"/>
                </a:solidFill>
              </a:rPr>
              <a:t>Diagnosis</a:t>
            </a:r>
            <a:endParaRPr lang="tr-TR" altLang="tr-TR" dirty="0">
              <a:solidFill>
                <a:schemeClr val="tx1"/>
              </a:solidFill>
            </a:endParaRPr>
          </a:p>
        </p:txBody>
      </p:sp>
      <p:sp>
        <p:nvSpPr>
          <p:cNvPr id="21507" name="Rectangle 3"/>
          <p:cNvSpPr>
            <a:spLocks noGrp="1" noChangeArrowheads="1"/>
          </p:cNvSpPr>
          <p:nvPr>
            <p:ph type="body" idx="1"/>
          </p:nvPr>
        </p:nvSpPr>
        <p:spPr>
          <a:xfrm>
            <a:off x="685800" y="2286000"/>
            <a:ext cx="7772400" cy="3124200"/>
          </a:xfrm>
        </p:spPr>
        <p:txBody>
          <a:bodyPr/>
          <a:lstStyle/>
          <a:p>
            <a:r>
              <a:rPr lang="tr-TR" altLang="tr-TR" dirty="0" err="1"/>
              <a:t>I</a:t>
            </a:r>
            <a:r>
              <a:rPr lang="tr-TR" altLang="tr-TR" dirty="0" err="1" smtClean="0"/>
              <a:t>solation</a:t>
            </a:r>
            <a:r>
              <a:rPr lang="tr-TR" altLang="tr-TR" dirty="0" smtClean="0"/>
              <a:t> </a:t>
            </a:r>
            <a:r>
              <a:rPr lang="tr-TR" altLang="tr-TR" dirty="0"/>
              <a:t>ve </a:t>
            </a:r>
            <a:r>
              <a:rPr lang="tr-TR" altLang="tr-TR" dirty="0" err="1" smtClean="0"/>
              <a:t>identification</a:t>
            </a:r>
            <a:r>
              <a:rPr lang="tr-TR" altLang="tr-TR" dirty="0"/>
              <a:t/>
            </a:r>
            <a:br>
              <a:rPr lang="tr-TR" altLang="tr-TR" dirty="0"/>
            </a:br>
            <a:r>
              <a:rPr lang="tr-TR" altLang="tr-TR" dirty="0"/>
              <a:t>FAT</a:t>
            </a:r>
            <a:br>
              <a:rPr lang="tr-TR" altLang="tr-TR" dirty="0"/>
            </a:br>
            <a:r>
              <a:rPr lang="tr-TR" altLang="tr-TR" dirty="0"/>
              <a:t>PCR</a:t>
            </a:r>
            <a:br>
              <a:rPr lang="tr-TR" altLang="tr-TR" dirty="0"/>
            </a:br>
            <a:r>
              <a:rPr lang="tr-TR" altLang="tr-TR" dirty="0"/>
              <a:t>VN</a:t>
            </a:r>
            <a:br>
              <a:rPr lang="tr-TR" altLang="tr-TR" dirty="0"/>
            </a:br>
            <a:r>
              <a:rPr lang="tr-TR" altLang="tr-TR" dirty="0"/>
              <a:t>ELISA</a:t>
            </a:r>
            <a:br>
              <a:rPr lang="tr-TR" altLang="tr-TR" dirty="0"/>
            </a:br>
            <a:r>
              <a:rPr lang="tr-TR" altLang="tr-TR" dirty="0"/>
              <a:t>HI</a:t>
            </a:r>
          </a:p>
        </p:txBody>
      </p:sp>
    </p:spTree>
    <p:extLst>
      <p:ext uri="{BB962C8B-B14F-4D97-AF65-F5344CB8AC3E}">
        <p14:creationId xmlns:p14="http://schemas.microsoft.com/office/powerpoint/2010/main" val="4098588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762000" y="1988840"/>
            <a:ext cx="7772400" cy="1211560"/>
          </a:xfrm>
        </p:spPr>
        <p:txBody>
          <a:bodyPr/>
          <a:lstStyle/>
          <a:p>
            <a:r>
              <a:rPr lang="tr-TR" altLang="tr-TR" sz="2400" b="1" dirty="0" smtClean="0"/>
              <a:t>MAREK DİSEASE</a:t>
            </a:r>
            <a:endParaRPr lang="tr-TR" altLang="tr-TR" sz="2400" b="1" dirty="0"/>
          </a:p>
        </p:txBody>
      </p:sp>
    </p:spTree>
    <p:extLst>
      <p:ext uri="{BB962C8B-B14F-4D97-AF65-F5344CB8AC3E}">
        <p14:creationId xmlns:p14="http://schemas.microsoft.com/office/powerpoint/2010/main" val="313557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609600" y="692696"/>
            <a:ext cx="8282880" cy="4717504"/>
          </a:xfrm>
        </p:spPr>
        <p:txBody>
          <a:bodyPr>
            <a:normAutofit fontScale="90000"/>
          </a:bodyPr>
          <a:lstStyle/>
          <a:p>
            <a:pPr algn="l"/>
            <a:r>
              <a:rPr lang="en-US" altLang="tr-TR" sz="2400" dirty="0" err="1" smtClean="0"/>
              <a:t>Marek's</a:t>
            </a:r>
            <a:r>
              <a:rPr lang="en-US" altLang="tr-TR" sz="2400" dirty="0" smtClean="0"/>
              <a:t> </a:t>
            </a:r>
            <a:r>
              <a:rPr lang="en-US" altLang="tr-TR" sz="2400" dirty="0"/>
              <a:t>disease (MH) is a well-known and highly studied herbal and lethal viral infection of chickens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The disease, which is widespread all over the world, is characterized by peripheral nerves, sexual organs, iris, internal organs, muscular and </a:t>
            </a:r>
            <a:r>
              <a:rPr lang="en-US" altLang="tr-TR" sz="2400" dirty="0" err="1"/>
              <a:t>tumoral</a:t>
            </a:r>
            <a:r>
              <a:rPr lang="en-US" altLang="tr-TR" sz="2400" dirty="0"/>
              <a:t> lesions with a deep </a:t>
            </a:r>
            <a:r>
              <a:rPr lang="en-US" altLang="tr-TR" sz="2400" dirty="0" err="1"/>
              <a:t>lymphoproliferative</a:t>
            </a:r>
            <a:r>
              <a:rPr lang="en-US" altLang="tr-TR" sz="2400" dirty="0"/>
              <a:t> end, and death</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tr-TR" altLang="tr-TR" sz="2400" dirty="0" smtClean="0"/>
              <a:t>T</a:t>
            </a:r>
            <a:r>
              <a:rPr lang="en-US" altLang="tr-TR" sz="2400" dirty="0" smtClean="0"/>
              <a:t>he </a:t>
            </a:r>
            <a:r>
              <a:rPr lang="en-US" altLang="tr-TR" sz="2400" dirty="0"/>
              <a:t>death of </a:t>
            </a:r>
            <a:r>
              <a:rPr lang="en-US" altLang="tr-TR" sz="2400" dirty="0" err="1"/>
              <a:t>Marek's</a:t>
            </a:r>
            <a:r>
              <a:rPr lang="en-US" altLang="tr-TR" sz="2400" dirty="0"/>
              <a:t> disease in </a:t>
            </a:r>
            <a:r>
              <a:rPr lang="tr-TR" altLang="tr-TR" sz="2400" dirty="0" smtClean="0"/>
              <a:t>t</a:t>
            </a:r>
            <a:r>
              <a:rPr lang="en-US" altLang="tr-TR" sz="2400" dirty="0" err="1" smtClean="0"/>
              <a:t>urkey</a:t>
            </a:r>
            <a:r>
              <a:rPr lang="en-US" altLang="tr-TR" sz="2400" dirty="0" smtClean="0"/>
              <a:t> </a:t>
            </a:r>
            <a:r>
              <a:rPr lang="en-US" altLang="tr-TR" sz="2400" dirty="0"/>
              <a:t>and caused significant economic losses and decreased production yield</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err="1"/>
              <a:t>Marek's</a:t>
            </a:r>
            <a:r>
              <a:rPr lang="en-US" altLang="tr-TR" sz="2400" dirty="0"/>
              <a:t> disease is an infection that affects chicken farming with immunosuppressive effect in chickens.</a:t>
            </a:r>
            <a:endParaRPr lang="tr-TR" altLang="tr-TR" sz="2400" dirty="0">
              <a:solidFill>
                <a:schemeClr val="tx1"/>
              </a:solidFill>
            </a:endParaRPr>
          </a:p>
        </p:txBody>
      </p:sp>
    </p:spTree>
    <p:extLst>
      <p:ext uri="{BB962C8B-B14F-4D97-AF65-F5344CB8AC3E}">
        <p14:creationId xmlns:p14="http://schemas.microsoft.com/office/powerpoint/2010/main" val="397970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838200" y="1066800"/>
            <a:ext cx="7696200" cy="4038600"/>
          </a:xfrm>
        </p:spPr>
        <p:txBody>
          <a:bodyPr>
            <a:normAutofit/>
          </a:bodyPr>
          <a:lstStyle/>
          <a:p>
            <a:pPr algn="l"/>
            <a:r>
              <a:rPr lang="tr-TR" altLang="tr-TR" sz="2400" b="1" dirty="0" err="1" smtClean="0">
                <a:solidFill>
                  <a:schemeClr val="tx1"/>
                </a:solidFill>
              </a:rPr>
              <a:t>Etiology</a:t>
            </a:r>
            <a:r>
              <a:rPr lang="tr-TR" altLang="tr-TR" sz="2400" b="1" dirty="0">
                <a:solidFill>
                  <a:schemeClr val="tx1"/>
                </a:solidFill>
              </a:rPr>
              <a:t/>
            </a:r>
            <a:br>
              <a:rPr lang="tr-TR" altLang="tr-TR" sz="2400" b="1" dirty="0">
                <a:solidFill>
                  <a:schemeClr val="tx1"/>
                </a:solidFill>
              </a:rPr>
            </a:br>
            <a:r>
              <a:rPr lang="tr-TR" altLang="tr-TR" sz="2400" b="1" dirty="0">
                <a:solidFill>
                  <a:schemeClr val="tx1"/>
                </a:solidFill>
              </a:rPr>
              <a:t/>
            </a:r>
            <a:br>
              <a:rPr lang="tr-TR" altLang="tr-TR" sz="2400" b="1" dirty="0">
                <a:solidFill>
                  <a:schemeClr val="tx1"/>
                </a:solidFill>
              </a:rPr>
            </a:br>
            <a:r>
              <a:rPr lang="en-US" altLang="tr-TR" sz="2400" dirty="0"/>
              <a:t>The effect of </a:t>
            </a:r>
            <a:r>
              <a:rPr lang="en-US" altLang="tr-TR" sz="2400" b="1" dirty="0" err="1"/>
              <a:t>Marek's</a:t>
            </a:r>
            <a:r>
              <a:rPr lang="en-US" altLang="tr-TR" sz="2400" b="1" dirty="0"/>
              <a:t> disease </a:t>
            </a:r>
            <a:r>
              <a:rPr lang="en-US" altLang="tr-TR" sz="2400" dirty="0"/>
              <a:t>is </a:t>
            </a:r>
            <a:r>
              <a:rPr lang="en-US" altLang="tr-TR" sz="2400" b="1" dirty="0" err="1" smtClean="0"/>
              <a:t>Herpesvirus</a:t>
            </a:r>
            <a:r>
              <a:rPr lang="en-US" altLang="tr-TR" sz="2400" dirty="0"/>
              <a:t>, </a:t>
            </a:r>
            <a:r>
              <a:rPr lang="en-US" altLang="tr-TR" sz="2400" dirty="0" err="1"/>
              <a:t>Marek's</a:t>
            </a:r>
            <a:r>
              <a:rPr lang="en-US" altLang="tr-TR" sz="2400" dirty="0"/>
              <a:t> disease (MHV), an oncogenic feature</a:t>
            </a:r>
            <a:r>
              <a:rPr lang="en-US" altLang="tr-TR" sz="2400" dirty="0" smtClean="0"/>
              <a:t>.</a:t>
            </a:r>
            <a:r>
              <a:rPr lang="tr-TR" altLang="tr-TR" sz="2400" dirty="0" smtClean="0"/>
              <a:t/>
            </a:r>
            <a:br>
              <a:rPr lang="tr-TR" altLang="tr-TR" sz="2400" dirty="0" smtClean="0"/>
            </a:br>
            <a:r>
              <a:rPr lang="en-US" altLang="tr-TR" sz="2400" dirty="0" err="1" smtClean="0"/>
              <a:t>Marek's</a:t>
            </a:r>
            <a:r>
              <a:rPr lang="en-US" altLang="tr-TR" sz="2400" dirty="0" smtClean="0"/>
              <a:t> </a:t>
            </a:r>
            <a:r>
              <a:rPr lang="en-US" altLang="tr-TR" sz="2400" dirty="0"/>
              <a:t>disease virus has three serotypes. </a:t>
            </a:r>
            <a:r>
              <a:rPr lang="tr-TR" altLang="tr-TR" sz="2400" dirty="0" smtClean="0"/>
              <a:t/>
            </a:r>
            <a:br>
              <a:rPr lang="tr-TR" altLang="tr-TR" sz="2400" dirty="0" smtClean="0"/>
            </a:br>
            <a:r>
              <a:rPr lang="en-US" altLang="tr-TR" sz="2400" dirty="0" smtClean="0"/>
              <a:t>They </a:t>
            </a:r>
            <a:r>
              <a:rPr lang="en-US" altLang="tr-TR" sz="2400" dirty="0"/>
              <a:t>are separated from each other as serotypes.</a:t>
            </a:r>
            <a:br>
              <a:rPr lang="en-US" altLang="tr-TR" sz="2400" dirty="0"/>
            </a:br>
            <a:r>
              <a:rPr lang="en-US" altLang="tr-TR" sz="2400" dirty="0"/>
              <a:t>Serotypes are detected by monoclonal antibodies. </a:t>
            </a:r>
            <a:r>
              <a:rPr lang="tr-TR" altLang="tr-TR" sz="2400" dirty="0" smtClean="0"/>
              <a:t/>
            </a:r>
            <a:br>
              <a:rPr lang="tr-TR" altLang="tr-TR" sz="2400" dirty="0" smtClean="0"/>
            </a:br>
            <a:r>
              <a:rPr lang="en-US" altLang="tr-TR" sz="2400" dirty="0" smtClean="0"/>
              <a:t>The </a:t>
            </a:r>
            <a:r>
              <a:rPr lang="en-US" altLang="tr-TR" sz="2400" dirty="0"/>
              <a:t>genome and antigens of all three serotypes were identified. All three serotypes have common antigens.</a:t>
            </a:r>
            <a:r>
              <a:rPr lang="tr-TR" altLang="tr-TR" sz="2400" dirty="0">
                <a:solidFill>
                  <a:schemeClr val="tx1"/>
                </a:solidFill>
              </a:rPr>
              <a:t/>
            </a:r>
            <a:br>
              <a:rPr lang="tr-TR" altLang="tr-TR" sz="2400" dirty="0">
                <a:solidFill>
                  <a:schemeClr val="tx1"/>
                </a:solidFill>
              </a:rPr>
            </a:br>
            <a:endParaRPr lang="tr-TR" altLang="tr-TR" sz="2400" dirty="0">
              <a:solidFill>
                <a:schemeClr val="tx1"/>
              </a:solidFill>
            </a:endParaRPr>
          </a:p>
        </p:txBody>
      </p:sp>
    </p:spTree>
    <p:extLst>
      <p:ext uri="{BB962C8B-B14F-4D97-AF65-F5344CB8AC3E}">
        <p14:creationId xmlns:p14="http://schemas.microsoft.com/office/powerpoint/2010/main" val="3839739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539552" y="620688"/>
            <a:ext cx="7992888" cy="5052392"/>
          </a:xfrm>
        </p:spPr>
        <p:txBody>
          <a:bodyPr>
            <a:normAutofit/>
          </a:bodyPr>
          <a:lstStyle/>
          <a:p>
            <a:pPr algn="l"/>
            <a:r>
              <a:rPr lang="tr-TR" altLang="tr-TR" sz="2800" b="1" dirty="0"/>
              <a:t>Serotype-1</a:t>
            </a:r>
            <a:r>
              <a:rPr lang="tr-TR" altLang="tr-TR" sz="2800" dirty="0"/>
              <a:t> is </a:t>
            </a:r>
            <a:r>
              <a:rPr lang="tr-TR" altLang="tr-TR" sz="2800" dirty="0" err="1"/>
              <a:t>the</a:t>
            </a:r>
            <a:r>
              <a:rPr lang="tr-TR" altLang="tr-TR" sz="2800" dirty="0"/>
              <a:t> </a:t>
            </a:r>
            <a:r>
              <a:rPr lang="tr-TR" altLang="tr-TR" sz="2800" dirty="0" err="1"/>
              <a:t>group</a:t>
            </a:r>
            <a:r>
              <a:rPr lang="tr-TR" altLang="tr-TR" sz="2800" dirty="0"/>
              <a:t> </a:t>
            </a:r>
            <a:r>
              <a:rPr lang="tr-TR" altLang="tr-TR" sz="2800" dirty="0" err="1"/>
              <a:t>that</a:t>
            </a:r>
            <a:r>
              <a:rPr lang="tr-TR" altLang="tr-TR" sz="2800" dirty="0"/>
              <a:t> </a:t>
            </a:r>
            <a:r>
              <a:rPr lang="tr-TR" altLang="tr-TR" sz="2800" dirty="0" err="1"/>
              <a:t>includes</a:t>
            </a:r>
            <a:r>
              <a:rPr lang="tr-TR" altLang="tr-TR" sz="2800" dirty="0"/>
              <a:t> </a:t>
            </a:r>
            <a:r>
              <a:rPr lang="tr-TR" altLang="tr-TR" sz="2800" dirty="0" err="1"/>
              <a:t>virulant</a:t>
            </a:r>
            <a:r>
              <a:rPr lang="tr-TR" altLang="tr-TR" sz="2800" dirty="0"/>
              <a:t> and </a:t>
            </a:r>
            <a:r>
              <a:rPr lang="tr-TR" altLang="tr-TR" sz="2800" dirty="0" err="1"/>
              <a:t>oncogenic</a:t>
            </a:r>
            <a:r>
              <a:rPr lang="tr-TR" altLang="tr-TR" sz="2800" dirty="0"/>
              <a:t> </a:t>
            </a:r>
            <a:r>
              <a:rPr lang="tr-TR" altLang="tr-TR" sz="2800" dirty="0" err="1"/>
              <a:t>viruses</a:t>
            </a:r>
            <a:r>
              <a:rPr lang="tr-TR" altLang="tr-TR" sz="2800" dirty="0"/>
              <a:t>. </a:t>
            </a:r>
            <a:r>
              <a:rPr lang="tr-TR" altLang="tr-TR" sz="2800" dirty="0" err="1"/>
              <a:t>The</a:t>
            </a:r>
            <a:r>
              <a:rPr lang="tr-TR" altLang="tr-TR" sz="2800" dirty="0"/>
              <a:t> </a:t>
            </a:r>
            <a:r>
              <a:rPr lang="tr-TR" altLang="tr-TR" sz="2800" dirty="0" err="1"/>
              <a:t>virulence</a:t>
            </a:r>
            <a:r>
              <a:rPr lang="tr-TR" altLang="tr-TR" sz="2800" dirty="0"/>
              <a:t> of </a:t>
            </a:r>
            <a:r>
              <a:rPr lang="tr-TR" altLang="tr-TR" sz="2800" dirty="0" err="1"/>
              <a:t>the</a:t>
            </a:r>
            <a:r>
              <a:rPr lang="tr-TR" altLang="tr-TR" sz="2800" dirty="0"/>
              <a:t> </a:t>
            </a:r>
            <a:r>
              <a:rPr lang="tr-TR" altLang="tr-TR" sz="2800" dirty="0" err="1"/>
              <a:t>viruses</a:t>
            </a:r>
            <a:r>
              <a:rPr lang="tr-TR" altLang="tr-TR" sz="2800" dirty="0"/>
              <a:t> in </a:t>
            </a:r>
            <a:r>
              <a:rPr lang="tr-TR" altLang="tr-TR" sz="2800" dirty="0" err="1"/>
              <a:t>this</a:t>
            </a:r>
            <a:r>
              <a:rPr lang="tr-TR" altLang="tr-TR" sz="2800" dirty="0"/>
              <a:t> </a:t>
            </a:r>
            <a:r>
              <a:rPr lang="tr-TR" altLang="tr-TR" sz="2800" dirty="0" err="1"/>
              <a:t>group</a:t>
            </a:r>
            <a:r>
              <a:rPr lang="tr-TR" altLang="tr-TR" sz="2800" dirty="0"/>
              <a:t> </a:t>
            </a:r>
            <a:r>
              <a:rPr lang="tr-TR" altLang="tr-TR" sz="2800" dirty="0" err="1"/>
              <a:t>was</a:t>
            </a:r>
            <a:r>
              <a:rPr lang="tr-TR" altLang="tr-TR" sz="2800" dirty="0"/>
              <a:t> </a:t>
            </a:r>
            <a:r>
              <a:rPr lang="tr-TR" altLang="tr-TR" sz="2800" dirty="0" err="1"/>
              <a:t>determined</a:t>
            </a:r>
            <a:r>
              <a:rPr lang="tr-TR" altLang="tr-TR" sz="2800" dirty="0"/>
              <a:t> as </a:t>
            </a:r>
            <a:r>
              <a:rPr lang="tr-TR" altLang="tr-TR" sz="2800" dirty="0" err="1"/>
              <a:t>medium</a:t>
            </a:r>
            <a:r>
              <a:rPr lang="tr-TR" altLang="tr-TR" sz="2800" dirty="0"/>
              <a:t>, </a:t>
            </a:r>
            <a:r>
              <a:rPr lang="tr-TR" altLang="tr-TR" sz="2800" dirty="0" err="1"/>
              <a:t>virulant</a:t>
            </a:r>
            <a:r>
              <a:rPr lang="tr-TR" altLang="tr-TR" sz="2800" dirty="0"/>
              <a:t> and </a:t>
            </a:r>
            <a:r>
              <a:rPr lang="tr-TR" altLang="tr-TR" sz="2800" dirty="0" err="1"/>
              <a:t>very</a:t>
            </a:r>
            <a:r>
              <a:rPr lang="tr-TR" altLang="tr-TR" sz="2800" dirty="0"/>
              <a:t> </a:t>
            </a:r>
            <a:r>
              <a:rPr lang="tr-TR" altLang="tr-TR" sz="2800" dirty="0" err="1"/>
              <a:t>virulant</a:t>
            </a:r>
            <a:r>
              <a:rPr lang="tr-TR" altLang="tr-TR" sz="2800" dirty="0" smtClean="0"/>
              <a:t>.</a:t>
            </a:r>
            <a:br>
              <a:rPr lang="tr-TR" altLang="tr-TR" sz="2800" dirty="0" smtClean="0"/>
            </a:br>
            <a:r>
              <a:rPr lang="tr-TR" altLang="tr-TR" sz="2800" dirty="0"/>
              <a:t/>
            </a:r>
            <a:br>
              <a:rPr lang="tr-TR" altLang="tr-TR" sz="2800" dirty="0"/>
            </a:br>
            <a:r>
              <a:rPr lang="tr-TR" altLang="tr-TR" sz="2800" b="1" dirty="0"/>
              <a:t>Serotype-2</a:t>
            </a:r>
            <a:r>
              <a:rPr lang="tr-TR" altLang="tr-TR" sz="2800" dirty="0"/>
              <a:t> </a:t>
            </a:r>
            <a:r>
              <a:rPr lang="tr-TR" altLang="tr-TR" sz="2800" dirty="0" err="1"/>
              <a:t>contains</a:t>
            </a:r>
            <a:r>
              <a:rPr lang="tr-TR" altLang="tr-TR" sz="2800" dirty="0"/>
              <a:t> </a:t>
            </a:r>
            <a:r>
              <a:rPr lang="tr-TR" altLang="tr-TR" sz="2800" dirty="0" err="1"/>
              <a:t>non-oncogenic</a:t>
            </a:r>
            <a:r>
              <a:rPr lang="tr-TR" altLang="tr-TR" sz="2800" dirty="0"/>
              <a:t> MHV. </a:t>
            </a:r>
            <a:r>
              <a:rPr lang="tr-TR" altLang="tr-TR" sz="2800" dirty="0" smtClean="0"/>
              <a:t/>
            </a:r>
            <a:br>
              <a:rPr lang="tr-TR" altLang="tr-TR" sz="2800" dirty="0" smtClean="0"/>
            </a:br>
            <a:r>
              <a:rPr lang="tr-TR" altLang="tr-TR" sz="2800" dirty="0" smtClean="0"/>
              <a:t>SB-1 </a:t>
            </a:r>
            <a:r>
              <a:rPr lang="tr-TR" altLang="tr-TR" sz="2800" dirty="0" err="1"/>
              <a:t>isolated</a:t>
            </a:r>
            <a:r>
              <a:rPr lang="tr-TR" altLang="tr-TR" sz="2800" dirty="0"/>
              <a:t> in 1978, MHV in serotype-2</a:t>
            </a:r>
            <a:r>
              <a:rPr lang="tr-TR" altLang="tr-TR" sz="2800" dirty="0" smtClean="0"/>
              <a:t>.</a:t>
            </a:r>
            <a:br>
              <a:rPr lang="tr-TR" altLang="tr-TR" sz="2800" dirty="0" smtClean="0"/>
            </a:br>
            <a:r>
              <a:rPr lang="tr-TR" altLang="tr-TR" sz="2800" dirty="0"/>
              <a:t/>
            </a:r>
            <a:br>
              <a:rPr lang="tr-TR" altLang="tr-TR" sz="2800" dirty="0"/>
            </a:br>
            <a:r>
              <a:rPr lang="tr-TR" altLang="tr-TR" sz="2800" b="1" dirty="0"/>
              <a:t>Serotype-3 </a:t>
            </a:r>
            <a:r>
              <a:rPr lang="tr-TR" altLang="tr-TR" sz="2800" dirty="0" err="1"/>
              <a:t>contains</a:t>
            </a:r>
            <a:r>
              <a:rPr lang="tr-TR" altLang="tr-TR" sz="2800" dirty="0"/>
              <a:t> </a:t>
            </a:r>
            <a:r>
              <a:rPr lang="tr-TR" altLang="tr-TR" sz="2800" dirty="0" err="1"/>
              <a:t>the</a:t>
            </a:r>
            <a:r>
              <a:rPr lang="tr-TR" altLang="tr-TR" sz="2800" dirty="0"/>
              <a:t> </a:t>
            </a:r>
            <a:r>
              <a:rPr lang="tr-TR" altLang="tr-TR" sz="2800" dirty="0" err="1"/>
              <a:t>virus</a:t>
            </a:r>
            <a:r>
              <a:rPr lang="tr-TR" altLang="tr-TR" sz="2800" dirty="0"/>
              <a:t> </a:t>
            </a:r>
            <a:r>
              <a:rPr lang="tr-TR" altLang="tr-TR" sz="2800" dirty="0" err="1"/>
              <a:t>isolated</a:t>
            </a:r>
            <a:r>
              <a:rPr lang="tr-TR" altLang="tr-TR" sz="2800" dirty="0"/>
              <a:t> </a:t>
            </a:r>
            <a:r>
              <a:rPr lang="tr-TR" altLang="tr-TR" sz="2800" dirty="0" err="1"/>
              <a:t>from</a:t>
            </a:r>
            <a:r>
              <a:rPr lang="tr-TR" altLang="tr-TR" sz="2800" dirty="0"/>
              <a:t> </a:t>
            </a:r>
            <a:r>
              <a:rPr lang="tr-TR" altLang="tr-TR" sz="2800" dirty="0" err="1"/>
              <a:t>the</a:t>
            </a:r>
            <a:r>
              <a:rPr lang="tr-TR" altLang="tr-TR" sz="2800" dirty="0"/>
              <a:t> </a:t>
            </a:r>
            <a:r>
              <a:rPr lang="tr-TR" altLang="tr-TR" sz="2800" dirty="0" err="1" smtClean="0"/>
              <a:t>turkey</a:t>
            </a:r>
            <a:r>
              <a:rPr lang="tr-TR" altLang="tr-TR" sz="2800" dirty="0" smtClean="0"/>
              <a:t>. </a:t>
            </a:r>
            <a:r>
              <a:rPr lang="tr-TR" altLang="tr-TR" sz="2800" dirty="0" err="1" smtClean="0"/>
              <a:t>Turkey</a:t>
            </a:r>
            <a:r>
              <a:rPr lang="tr-TR" altLang="tr-TR" sz="2800" dirty="0" smtClean="0"/>
              <a:t> </a:t>
            </a:r>
            <a:r>
              <a:rPr lang="tr-TR" altLang="tr-TR" sz="2800" dirty="0" err="1"/>
              <a:t>herpes</a:t>
            </a:r>
            <a:r>
              <a:rPr lang="tr-TR" altLang="tr-TR" sz="2800" dirty="0"/>
              <a:t> </a:t>
            </a:r>
            <a:r>
              <a:rPr lang="tr-TR" altLang="tr-TR" sz="2800" dirty="0" err="1"/>
              <a:t>virus</a:t>
            </a:r>
            <a:r>
              <a:rPr lang="tr-TR" altLang="tr-TR" sz="2800" dirty="0"/>
              <a:t> </a:t>
            </a:r>
            <a:r>
              <a:rPr lang="tr-TR" altLang="tr-TR" sz="2800" dirty="0" smtClean="0"/>
              <a:t>(THV</a:t>
            </a:r>
            <a:r>
              <a:rPr lang="tr-TR" altLang="tr-TR" sz="2800" dirty="0"/>
              <a:t>) is a </a:t>
            </a:r>
            <a:r>
              <a:rPr lang="tr-TR" altLang="tr-TR" sz="2800" dirty="0" err="1"/>
              <a:t>disease-free</a:t>
            </a:r>
            <a:r>
              <a:rPr lang="tr-TR" altLang="tr-TR" sz="2800" dirty="0"/>
              <a:t> </a:t>
            </a:r>
            <a:r>
              <a:rPr lang="tr-TR" altLang="tr-TR" sz="2800" dirty="0" err="1"/>
              <a:t>virus</a:t>
            </a:r>
            <a:r>
              <a:rPr lang="tr-TR" altLang="tr-TR" sz="2800" dirty="0"/>
              <a:t> in </a:t>
            </a:r>
            <a:r>
              <a:rPr lang="tr-TR" altLang="tr-TR" sz="2800" dirty="0" err="1"/>
              <a:t>chickens</a:t>
            </a:r>
            <a:r>
              <a:rPr lang="tr-TR" altLang="tr-TR" sz="2800" dirty="0"/>
              <a:t>.</a:t>
            </a:r>
            <a:endParaRPr lang="tr-TR" altLang="tr-TR" sz="2800" dirty="0">
              <a:solidFill>
                <a:schemeClr val="tx1"/>
              </a:solidFill>
            </a:endParaRPr>
          </a:p>
        </p:txBody>
      </p:sp>
    </p:spTree>
    <p:extLst>
      <p:ext uri="{BB962C8B-B14F-4D97-AF65-F5344CB8AC3E}">
        <p14:creationId xmlns:p14="http://schemas.microsoft.com/office/powerpoint/2010/main" val="3322780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467544" y="548680"/>
            <a:ext cx="7982272" cy="4941912"/>
          </a:xfrm>
        </p:spPr>
        <p:txBody>
          <a:bodyPr>
            <a:normAutofit/>
          </a:bodyPr>
          <a:lstStyle/>
          <a:p>
            <a:pPr algn="l"/>
            <a:r>
              <a:rPr lang="en-US" altLang="tr-TR" sz="2400" dirty="0" err="1" smtClean="0"/>
              <a:t>Marek's</a:t>
            </a:r>
            <a:r>
              <a:rPr lang="en-US" altLang="tr-TR" sz="2400" dirty="0" smtClean="0"/>
              <a:t> </a:t>
            </a:r>
            <a:r>
              <a:rPr lang="en-US" altLang="tr-TR" sz="2400" dirty="0"/>
              <a:t>disease is produced in viral, day-old chicks, tissue culture and embryonic eggs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err="1"/>
              <a:t>Marek's</a:t>
            </a:r>
            <a:r>
              <a:rPr lang="en-US" altLang="tr-TR" sz="2400" dirty="0"/>
              <a:t> disease is also used in lymphoma cell cultures in the production of viruses. MHV is formed in chicken kidney cells and duck embryo fibroblasts. The virus can only survive in the cell. For this reason MHVs are called </a:t>
            </a:r>
            <a:r>
              <a:rPr lang="en-US" altLang="tr-TR" sz="2400" b="1" dirty="0"/>
              <a:t>cell-dependent</a:t>
            </a:r>
            <a:r>
              <a:rPr lang="en-US" altLang="tr-TR" sz="2400" dirty="0"/>
              <a:t> viruses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The MHV embryo forms eggs and foci, especially on the </a:t>
            </a:r>
            <a:r>
              <a:rPr lang="en-US" altLang="tr-TR" sz="2400" b="1" dirty="0" err="1"/>
              <a:t>chorioallantoic</a:t>
            </a:r>
            <a:r>
              <a:rPr lang="en-US" altLang="tr-TR" sz="2400" b="1" dirty="0"/>
              <a:t> membrane</a:t>
            </a:r>
            <a:r>
              <a:rPr lang="en-US" altLang="tr-TR" sz="2400" dirty="0"/>
              <a:t>. The cell is not dependent. They are easily lyophilized.</a:t>
            </a:r>
            <a:endParaRPr lang="tr-TR" altLang="tr-TR" sz="2400" b="1" dirty="0">
              <a:solidFill>
                <a:schemeClr val="tx1"/>
              </a:solidFill>
            </a:endParaRPr>
          </a:p>
        </p:txBody>
      </p:sp>
    </p:spTree>
    <p:extLst>
      <p:ext uri="{BB962C8B-B14F-4D97-AF65-F5344CB8AC3E}">
        <p14:creationId xmlns:p14="http://schemas.microsoft.com/office/powerpoint/2010/main" val="2129230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323528" y="838200"/>
            <a:ext cx="8820472" cy="5105400"/>
          </a:xfrm>
        </p:spPr>
        <p:txBody>
          <a:bodyPr/>
          <a:lstStyle/>
          <a:p>
            <a:pPr algn="l"/>
            <a:r>
              <a:rPr lang="tr-TR" altLang="tr-TR" sz="2400" b="1" dirty="0" err="1" smtClean="0">
                <a:solidFill>
                  <a:schemeClr val="tx1"/>
                </a:solidFill>
              </a:rPr>
              <a:t>Epidemiology</a:t>
            </a:r>
            <a:r>
              <a:rPr lang="tr-TR" altLang="tr-TR" sz="2400" b="1" dirty="0" smtClean="0">
                <a:solidFill>
                  <a:schemeClr val="tx1"/>
                </a:solidFill>
              </a:rPr>
              <a:t/>
            </a:r>
            <a:br>
              <a:rPr lang="tr-TR" altLang="tr-TR" sz="2400" b="1" dirty="0" smtClean="0">
                <a:solidFill>
                  <a:schemeClr val="tx1"/>
                </a:solidFill>
              </a:rPr>
            </a:br>
            <a:r>
              <a:rPr lang="tr-TR" altLang="tr-TR" sz="2400" b="1" dirty="0">
                <a:solidFill>
                  <a:schemeClr val="tx1"/>
                </a:solidFill>
              </a:rPr>
              <a:t/>
            </a:r>
            <a:br>
              <a:rPr lang="tr-TR" altLang="tr-TR" sz="2400" b="1" dirty="0">
                <a:solidFill>
                  <a:schemeClr val="tx1"/>
                </a:solidFill>
              </a:rPr>
            </a:br>
            <a:r>
              <a:rPr lang="en-US" altLang="tr-TR" sz="2400" dirty="0" err="1"/>
              <a:t>Marek's</a:t>
            </a:r>
            <a:r>
              <a:rPr lang="en-US" altLang="tr-TR" sz="2400" dirty="0"/>
              <a:t> disease was only </a:t>
            </a:r>
            <a:r>
              <a:rPr lang="en-US" altLang="tr-TR" sz="2400" b="1" dirty="0"/>
              <a:t>seen in chickens.</a:t>
            </a:r>
            <a:br>
              <a:rPr lang="en-US" altLang="tr-TR" sz="2400" b="1" dirty="0"/>
            </a:br>
            <a:r>
              <a:rPr lang="en-US" altLang="tr-TR" sz="2400" dirty="0"/>
              <a:t>Experimentally, infection was formed in turkey, pheasant and quail.</a:t>
            </a:r>
            <a:br>
              <a:rPr lang="en-US" altLang="tr-TR" sz="2400" dirty="0"/>
            </a:br>
            <a:r>
              <a:rPr lang="en-US" altLang="tr-TR" sz="2400" dirty="0"/>
              <a:t>The disease is most common in chickens that are 16 weeks old.</a:t>
            </a:r>
            <a:br>
              <a:rPr lang="en-US" altLang="tr-TR" sz="2400" dirty="0"/>
            </a:br>
            <a:r>
              <a:rPr lang="en-US" altLang="tr-TR" sz="2400" dirty="0"/>
              <a:t>Disease has been detected in chickens during the egg period and in the </a:t>
            </a:r>
            <a:r>
              <a:rPr lang="en-US" altLang="tr-TR" sz="2400" dirty="0" err="1"/>
              <a:t>broodstock</a:t>
            </a:r>
            <a:r>
              <a:rPr lang="en-US" altLang="tr-TR" sz="2400" dirty="0"/>
              <a:t>. It has also been reported that </a:t>
            </a:r>
            <a:r>
              <a:rPr lang="en-US" altLang="tr-TR" sz="2400" dirty="0" err="1"/>
              <a:t>Marek's</a:t>
            </a:r>
            <a:r>
              <a:rPr lang="en-US" altLang="tr-TR" sz="2400" dirty="0"/>
              <a:t> disease has been diagnosed in Israeli and French commercial turkeys in recent years.</a:t>
            </a:r>
            <a:br>
              <a:rPr lang="en-US" altLang="tr-TR" sz="2400" dirty="0"/>
            </a:br>
            <a:r>
              <a:rPr lang="en-US" altLang="tr-TR" sz="2400" dirty="0"/>
              <a:t>Contagion is through the respiratory tract.</a:t>
            </a:r>
            <a:br>
              <a:rPr lang="en-US" altLang="tr-TR" sz="2400" dirty="0"/>
            </a:br>
            <a:r>
              <a:rPr lang="en-US" altLang="tr-TR" sz="2400" dirty="0"/>
              <a:t>Vertical contamination is not seen.</a:t>
            </a:r>
            <a:endParaRPr lang="tr-TR" altLang="tr-TR" sz="2400" dirty="0">
              <a:solidFill>
                <a:schemeClr val="tx1"/>
              </a:solidFill>
            </a:endParaRPr>
          </a:p>
        </p:txBody>
      </p:sp>
    </p:spTree>
    <p:extLst>
      <p:ext uri="{BB962C8B-B14F-4D97-AF65-F5344CB8AC3E}">
        <p14:creationId xmlns:p14="http://schemas.microsoft.com/office/powerpoint/2010/main" val="1375435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51520" y="692696"/>
            <a:ext cx="8534400" cy="5334000"/>
          </a:xfrm>
        </p:spPr>
        <p:txBody>
          <a:bodyPr/>
          <a:lstStyle/>
          <a:p>
            <a:pPr algn="l"/>
            <a:r>
              <a:rPr lang="en-US" altLang="tr-TR" sz="2400" dirty="0"/>
              <a:t>If poultry infected chickens are present, contact chickens susceptible to infection by direct contact</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Contaminated poultry is spread in the herd by indirect horizontal transmission. MHV propagates as infectious </a:t>
            </a:r>
            <a:r>
              <a:rPr lang="en-US" altLang="tr-TR" sz="2400" dirty="0" err="1"/>
              <a:t>virions</a:t>
            </a:r>
            <a:r>
              <a:rPr lang="en-US" altLang="tr-TR" sz="2400" dirty="0"/>
              <a:t> in the hair </a:t>
            </a:r>
            <a:r>
              <a:rPr lang="tr-TR" altLang="tr-TR" sz="2400" dirty="0" smtClean="0"/>
              <a:t/>
            </a:r>
            <a:br>
              <a:rPr lang="tr-TR" altLang="tr-TR" sz="2400" dirty="0" smtClean="0"/>
            </a:br>
            <a:r>
              <a:rPr lang="tr-TR" altLang="tr-TR" sz="2400" dirty="0" smtClean="0"/>
              <a:t/>
            </a:r>
            <a:br>
              <a:rPr lang="tr-TR" altLang="tr-TR" sz="2400" dirty="0" smtClean="0"/>
            </a:br>
            <a:r>
              <a:rPr lang="en-US" altLang="tr-TR" sz="2400" dirty="0" smtClean="0"/>
              <a:t>follicles </a:t>
            </a:r>
            <a:r>
              <a:rPr lang="en-US" altLang="tr-TR" sz="2400" dirty="0"/>
              <a:t>of infected chickens, epithelial cells in the keratinized layer.</a:t>
            </a:r>
            <a:br>
              <a:rPr lang="en-US" altLang="tr-TR" sz="2400" dirty="0"/>
            </a:br>
            <a:r>
              <a:rPr lang="en-US" altLang="tr-TR" sz="2400" dirty="0"/>
              <a:t>With the flushing of the fur, the follicle epithelium and the virus in the dandruff bran are contaminating the poultry house</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Most diseased poultry appear to be </a:t>
            </a:r>
            <a:r>
              <a:rPr lang="en-US" altLang="tr-TR" sz="2400" dirty="0" err="1"/>
              <a:t>portero</a:t>
            </a:r>
            <a:r>
              <a:rPr lang="en-US" altLang="tr-TR" sz="2400" dirty="0"/>
              <a:t>. The ending infection in the poultry continuously spreads around the infectious virus.</a:t>
            </a:r>
            <a:br>
              <a:rPr lang="en-US" altLang="tr-TR" sz="2400" dirty="0"/>
            </a:br>
            <a:r>
              <a:rPr lang="en-US" altLang="tr-TR" sz="2400" dirty="0"/>
              <a:t>Young chickens are more susceptible to infection. However, the disease can be seen in all age chickens.</a:t>
            </a:r>
            <a:endParaRPr lang="tr-TR" altLang="tr-TR" sz="2400" dirty="0">
              <a:solidFill>
                <a:schemeClr val="tx1"/>
              </a:solidFill>
            </a:endParaRPr>
          </a:p>
        </p:txBody>
      </p:sp>
    </p:spTree>
    <p:extLst>
      <p:ext uri="{BB962C8B-B14F-4D97-AF65-F5344CB8AC3E}">
        <p14:creationId xmlns:p14="http://schemas.microsoft.com/office/powerpoint/2010/main" val="1891661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762000" y="609600"/>
            <a:ext cx="7696200" cy="5105400"/>
          </a:xfrm>
        </p:spPr>
        <p:txBody>
          <a:bodyPr/>
          <a:lstStyle/>
          <a:p>
            <a:pPr algn="l"/>
            <a:r>
              <a:rPr lang="en-US" altLang="tr-TR" sz="2400" dirty="0"/>
              <a:t>Clinical symptoms are not seen before 3-4 weeks.</a:t>
            </a:r>
            <a:br>
              <a:rPr lang="en-US" altLang="tr-TR" sz="2400" dirty="0"/>
            </a:br>
            <a:r>
              <a:rPr lang="en-US" altLang="tr-TR" sz="2400" dirty="0"/>
              <a:t>This data is valid for the shortest incubation period. The incubation period may be longer</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The incubation time varies depending on the virus virulence, the dose, the maternal antibody status of the chicks, the transmission route, the genetic characteristics of the chicks, and the female or male status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It is difficult to detect the incubation period in infections caused by natural conditions. Outbreaks can also be seen in 3-4 week old chicks. The most severe cases of </a:t>
            </a:r>
            <a:r>
              <a:rPr lang="en-US" altLang="tr-TR" sz="2400" dirty="0" err="1"/>
              <a:t>Marek's</a:t>
            </a:r>
            <a:r>
              <a:rPr lang="en-US" altLang="tr-TR" sz="2400" dirty="0"/>
              <a:t> disease are 8-9. It emerges after the week.</a:t>
            </a:r>
            <a:endParaRPr lang="tr-TR" altLang="tr-TR" sz="2400" dirty="0">
              <a:solidFill>
                <a:schemeClr val="tx1"/>
              </a:solidFill>
            </a:endParaRPr>
          </a:p>
        </p:txBody>
      </p:sp>
    </p:spTree>
    <p:extLst>
      <p:ext uri="{BB962C8B-B14F-4D97-AF65-F5344CB8AC3E}">
        <p14:creationId xmlns:p14="http://schemas.microsoft.com/office/powerpoint/2010/main" val="1217382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95536" y="764704"/>
            <a:ext cx="8229600" cy="1143000"/>
          </a:xfrm>
        </p:spPr>
        <p:txBody>
          <a:bodyPr/>
          <a:lstStyle/>
          <a:p>
            <a:r>
              <a:rPr lang="tr-TR" altLang="tr-TR" b="1" dirty="0" err="1" smtClean="0"/>
              <a:t>Etiology</a:t>
            </a:r>
            <a:endParaRPr lang="tr-TR" altLang="tr-TR" dirty="0">
              <a:solidFill>
                <a:schemeClr val="tx1"/>
              </a:solidFill>
            </a:endParaRPr>
          </a:p>
        </p:txBody>
      </p:sp>
      <p:sp>
        <p:nvSpPr>
          <p:cNvPr id="12291" name="Rectangle 3"/>
          <p:cNvSpPr>
            <a:spLocks noGrp="1" noChangeArrowheads="1"/>
          </p:cNvSpPr>
          <p:nvPr>
            <p:ph type="body" idx="1"/>
          </p:nvPr>
        </p:nvSpPr>
        <p:spPr>
          <a:xfrm>
            <a:off x="685800" y="2743200"/>
            <a:ext cx="7772400" cy="762000"/>
          </a:xfrm>
        </p:spPr>
        <p:txBody>
          <a:bodyPr/>
          <a:lstStyle/>
          <a:p>
            <a:r>
              <a:rPr lang="tr-TR" altLang="tr-TR" dirty="0"/>
              <a:t> </a:t>
            </a:r>
            <a:r>
              <a:rPr lang="tr-TR" altLang="tr-TR" dirty="0" err="1"/>
              <a:t>Coronavirus</a:t>
            </a:r>
            <a:endParaRPr lang="tr-TR" altLang="tr-TR" dirty="0"/>
          </a:p>
        </p:txBody>
      </p:sp>
    </p:spTree>
    <p:extLst>
      <p:ext uri="{BB962C8B-B14F-4D97-AF65-F5344CB8AC3E}">
        <p14:creationId xmlns:p14="http://schemas.microsoft.com/office/powerpoint/2010/main" val="942233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533400" y="609600"/>
            <a:ext cx="7924800" cy="4724400"/>
          </a:xfrm>
        </p:spPr>
        <p:txBody>
          <a:bodyPr>
            <a:normAutofit fontScale="90000"/>
          </a:bodyPr>
          <a:lstStyle/>
          <a:p>
            <a:pPr algn="l"/>
            <a:r>
              <a:rPr lang="en-US" altLang="tr-TR" sz="2400" b="1" dirty="0"/>
              <a:t>SYMPTOMS</a:t>
            </a:r>
            <a:br>
              <a:rPr lang="en-US" altLang="tr-TR" sz="2400" b="1" dirty="0"/>
            </a:br>
            <a:r>
              <a:rPr lang="en-US" altLang="tr-TR" sz="2400" dirty="0" err="1"/>
              <a:t>Marek's</a:t>
            </a:r>
            <a:r>
              <a:rPr lang="en-US" altLang="tr-TR" sz="2400" dirty="0"/>
              <a:t> disease is a progressive disease. The disease indication has changed. Indications are mainly </a:t>
            </a:r>
            <a:r>
              <a:rPr lang="en-US" altLang="tr-TR" sz="2400" dirty="0" err="1"/>
              <a:t>neurolenematosis</a:t>
            </a:r>
            <a:r>
              <a:rPr lang="en-US" altLang="tr-TR" sz="2400" dirty="0"/>
              <a:t>, acute </a:t>
            </a:r>
            <a:r>
              <a:rPr lang="en-US" altLang="tr-TR" sz="2400" dirty="0" err="1"/>
              <a:t>Marek's</a:t>
            </a:r>
            <a:r>
              <a:rPr lang="en-US" altLang="tr-TR" sz="2400" dirty="0"/>
              <a:t> disease indications, </a:t>
            </a:r>
            <a:r>
              <a:rPr lang="en-US" altLang="tr-TR" sz="2400" dirty="0" err="1"/>
              <a:t>arrowular</a:t>
            </a:r>
            <a:r>
              <a:rPr lang="en-US" altLang="tr-TR" sz="2400" dirty="0"/>
              <a:t> </a:t>
            </a:r>
            <a:r>
              <a:rPr lang="en-US" altLang="tr-TR" sz="2400" dirty="0" err="1"/>
              <a:t>lymphomatosis</a:t>
            </a:r>
            <a:r>
              <a:rPr lang="en-US" altLang="tr-TR" sz="2400" dirty="0"/>
              <a:t> and underlying lesions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Influence of the peripheral nerves results in a complete / incomplete paralysis in the leg and the wing. Paralysis in an infected herd may only be formed in a few chickens. Paralysis may not occur in other infected chickens</a:t>
            </a:r>
            <a:r>
              <a:rPr lang="en-US" altLang="tr-TR" sz="2400" dirty="0" smtClean="0"/>
              <a:t>.</a:t>
            </a:r>
            <a:r>
              <a:rPr lang="tr-TR" altLang="tr-TR" sz="2400" dirty="0" smtClean="0"/>
              <a:t/>
            </a:r>
            <a:br>
              <a:rPr lang="tr-TR" altLang="tr-TR" sz="2400" dirty="0" smtClean="0"/>
            </a:br>
            <a:r>
              <a:rPr lang="tr-TR" altLang="tr-TR" sz="2400" dirty="0"/>
              <a:t/>
            </a:r>
            <a:br>
              <a:rPr lang="tr-TR" altLang="tr-TR" sz="2400" dirty="0"/>
            </a:br>
            <a:r>
              <a:rPr lang="en-US" altLang="tr-TR" sz="2400" dirty="0" smtClean="0"/>
              <a:t> </a:t>
            </a:r>
            <a:r>
              <a:rPr lang="en-US" altLang="tr-TR" sz="2400" dirty="0"/>
              <a:t>The symptoms that result from affecting the peripheral nerves depend on the affected nerve.</a:t>
            </a:r>
            <a:endParaRPr lang="tr-TR" altLang="tr-TR" sz="2400" dirty="0">
              <a:solidFill>
                <a:schemeClr val="tx1"/>
              </a:solidFill>
            </a:endParaRPr>
          </a:p>
        </p:txBody>
      </p:sp>
    </p:spTree>
    <p:extLst>
      <p:ext uri="{BB962C8B-B14F-4D97-AF65-F5344CB8AC3E}">
        <p14:creationId xmlns:p14="http://schemas.microsoft.com/office/powerpoint/2010/main" val="2109194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533400" y="609600"/>
            <a:ext cx="7924800" cy="5257800"/>
          </a:xfrm>
        </p:spPr>
        <p:txBody>
          <a:bodyPr/>
          <a:lstStyle/>
          <a:p>
            <a:pPr algn="l"/>
            <a:r>
              <a:rPr lang="en-US" altLang="tr-TR" sz="2400" dirty="0"/>
              <a:t>The wing falls when the wing nerves are affected</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The head is kept under the influence of the neck nerves and sometimes torticollis is seen. Influence of </a:t>
            </a:r>
            <a:r>
              <a:rPr lang="en-US" altLang="tr-TR" sz="2400" dirty="0" err="1"/>
              <a:t>Vagus</a:t>
            </a:r>
            <a:r>
              <a:rPr lang="en-US" altLang="tr-TR" sz="2400" dirty="0"/>
              <a:t> results in broad crawling and sagging, rapid breathing</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Coordination is disturbed by the influence of the </a:t>
            </a:r>
            <a:r>
              <a:rPr lang="en-US" altLang="tr-TR" sz="2400" dirty="0" err="1"/>
              <a:t>locomotor</a:t>
            </a:r>
            <a:r>
              <a:rPr lang="en-US" altLang="tr-TR" sz="2400" dirty="0"/>
              <a:t> nerves and the shaky gait attracts attention</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Behavior, which is typical for infected chicken disease, is to extend one leg forward and the other backward. This typical sitting is a sign of unilateral paralysis. This behavior is very common in the classic form of </a:t>
            </a:r>
            <a:r>
              <a:rPr lang="en-US" altLang="tr-TR" sz="2400" dirty="0" err="1"/>
              <a:t>Marek's</a:t>
            </a:r>
            <a:r>
              <a:rPr lang="en-US" altLang="tr-TR" sz="2400" dirty="0"/>
              <a:t> disease.</a:t>
            </a:r>
            <a:endParaRPr lang="tr-TR" altLang="tr-TR" sz="2400" dirty="0">
              <a:solidFill>
                <a:schemeClr val="tx1"/>
              </a:solidFill>
            </a:endParaRPr>
          </a:p>
        </p:txBody>
      </p:sp>
    </p:spTree>
    <p:extLst>
      <p:ext uri="{BB962C8B-B14F-4D97-AF65-F5344CB8AC3E}">
        <p14:creationId xmlns:p14="http://schemas.microsoft.com/office/powerpoint/2010/main" val="19888493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762000" y="609600"/>
            <a:ext cx="7696200" cy="5410200"/>
          </a:xfrm>
        </p:spPr>
        <p:txBody>
          <a:bodyPr>
            <a:normAutofit fontScale="90000"/>
          </a:bodyPr>
          <a:lstStyle/>
          <a:p>
            <a:pPr algn="l"/>
            <a:r>
              <a:rPr lang="en-US" altLang="tr-TR" sz="2400" dirty="0"/>
              <a:t>Some virulent high MHVs develop eye lesions in the infection. Pupils lose their regularity first, gradually the pupils are scattered, eventually the pupil becomes narrower as a needle. Chickens are blind</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In the acute form of </a:t>
            </a:r>
            <a:r>
              <a:rPr lang="en-US" altLang="tr-TR" sz="2400" dirty="0" err="1"/>
              <a:t>Marek's</a:t>
            </a:r>
            <a:r>
              <a:rPr lang="en-US" altLang="tr-TR" sz="2400" dirty="0"/>
              <a:t> disease, it is striking that the majority of the chickens are indulged and weakened.</a:t>
            </a:r>
            <a:br>
              <a:rPr lang="en-US" altLang="tr-TR" sz="2400" dirty="0"/>
            </a:br>
            <a:r>
              <a:rPr lang="en-US" altLang="tr-TR" sz="2400" dirty="0"/>
              <a:t>In infected chickens, coordination disorders and paralysis begin within a few days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Non-specific symptoms such as weight loss, pallor, loss of appetite and diarrhea arise. Patients who do not consume as much of their fodder in commercial breeding conditions, do not contain water and are battered by other chickens die from hunger and thirst.</a:t>
            </a:r>
            <a:endParaRPr lang="tr-TR" altLang="tr-TR" sz="2400" dirty="0">
              <a:solidFill>
                <a:schemeClr val="tx1"/>
              </a:solidFill>
            </a:endParaRPr>
          </a:p>
        </p:txBody>
      </p:sp>
    </p:spTree>
    <p:extLst>
      <p:ext uri="{BB962C8B-B14F-4D97-AF65-F5344CB8AC3E}">
        <p14:creationId xmlns:p14="http://schemas.microsoft.com/office/powerpoint/2010/main" val="623117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609600" y="609600"/>
            <a:ext cx="7848600" cy="5562600"/>
          </a:xfrm>
        </p:spPr>
        <p:txBody>
          <a:bodyPr/>
          <a:lstStyle/>
          <a:p>
            <a:pPr algn="l"/>
            <a:r>
              <a:rPr lang="en-US" altLang="tr-TR" sz="2400" dirty="0"/>
              <a:t>Morbidity and mortality are almost the same in patients with </a:t>
            </a:r>
            <a:r>
              <a:rPr lang="en-US" altLang="tr-TR" sz="2400" dirty="0" err="1"/>
              <a:t>marek</a:t>
            </a:r>
            <a:r>
              <a:rPr lang="en-US" altLang="tr-TR" sz="2400" dirty="0"/>
              <a:t> disease. Chickens that show signs of disease usually die. Clinical symptoms do not occur in all infected chickens in flocks.</a:t>
            </a:r>
            <a:br>
              <a:rPr lang="en-US" altLang="tr-TR" sz="2400" dirty="0"/>
            </a:br>
            <a:r>
              <a:rPr lang="en-US" altLang="tr-TR" sz="2400" dirty="0"/>
              <a:t>In some enterprises the morbidity was 60% or higher.</a:t>
            </a:r>
            <a:br>
              <a:rPr lang="en-US" altLang="tr-TR" sz="2400" dirty="0"/>
            </a:br>
            <a:r>
              <a:rPr lang="en-US" altLang="tr-TR" sz="2400" dirty="0"/>
              <a:t>Nowadays, suitable and effective vaccines are applied to almost all of the laying hens. For this reason, the morbidity and mortality due to </a:t>
            </a:r>
            <a:r>
              <a:rPr lang="en-US" altLang="tr-TR" sz="2400" dirty="0" err="1"/>
              <a:t>Marek's</a:t>
            </a:r>
            <a:r>
              <a:rPr lang="en-US" altLang="tr-TR" sz="2400" dirty="0"/>
              <a:t> disease is below 5%.</a:t>
            </a:r>
            <a:br>
              <a:rPr lang="en-US" altLang="tr-TR" sz="2400" dirty="0"/>
            </a:br>
            <a:r>
              <a:rPr lang="en-US" altLang="tr-TR" sz="2400" dirty="0"/>
              <a:t>Chickens are vaccinated in some countries and in some countries vaccines are not. Deaths in chickens are between 0.1% and 5%. However, in meat chickens, the poultry chickens whose lesions are found in the end-of-cut examinations due to skin lesions are destroyed before they are allowed to expire.</a:t>
            </a:r>
            <a:endParaRPr lang="tr-TR" altLang="tr-TR" sz="2400" dirty="0">
              <a:solidFill>
                <a:schemeClr val="tx1"/>
              </a:solidFill>
            </a:endParaRPr>
          </a:p>
        </p:txBody>
      </p:sp>
    </p:spTree>
    <p:extLst>
      <p:ext uri="{BB962C8B-B14F-4D97-AF65-F5344CB8AC3E}">
        <p14:creationId xmlns:p14="http://schemas.microsoft.com/office/powerpoint/2010/main" val="4292430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533400" y="609600"/>
            <a:ext cx="7924800" cy="5715000"/>
          </a:xfrm>
        </p:spPr>
        <p:txBody>
          <a:bodyPr>
            <a:normAutofit fontScale="90000"/>
          </a:bodyPr>
          <a:lstStyle/>
          <a:p>
            <a:pPr algn="l"/>
            <a:r>
              <a:rPr lang="en-US" altLang="tr-TR" sz="2400" dirty="0"/>
              <a:t>Changes in the affected peripheral nerves are characterized by thickening, formation of transverse grooves, and gray or yellow discoloration</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With localization or widespread thickening, the nerves appear 2-3 times normal. Thickening in the nerves is one-sided. For this reason, it is useful to examine the nerves on the right and left sides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Lymphoid tumors are formed in different organs. These organs are lung, sex organ, </a:t>
            </a:r>
            <a:r>
              <a:rPr lang="en-US" altLang="tr-TR" sz="2400" dirty="0" err="1"/>
              <a:t>ovarium</a:t>
            </a:r>
            <a:r>
              <a:rPr lang="en-US" altLang="tr-TR" sz="2400" dirty="0"/>
              <a:t>, spleen, liver, pancreas, </a:t>
            </a:r>
            <a:r>
              <a:rPr lang="en-US" altLang="tr-TR" sz="2400" dirty="0" err="1"/>
              <a:t>proventriculus</a:t>
            </a:r>
            <a:r>
              <a:rPr lang="en-US" altLang="tr-TR" sz="2400" dirty="0"/>
              <a:t>, muscle and liver</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Growth in internal organs can be several folds of normal organ size. A common, greyish color change is noteworthy. Diffuse growth and nodular tumors are seen in the liver.</a:t>
            </a:r>
            <a:endParaRPr lang="tr-TR" altLang="tr-TR" sz="2400" dirty="0">
              <a:solidFill>
                <a:schemeClr val="tx1"/>
              </a:solidFill>
            </a:endParaRPr>
          </a:p>
        </p:txBody>
      </p:sp>
    </p:spTree>
    <p:extLst>
      <p:ext uri="{BB962C8B-B14F-4D97-AF65-F5344CB8AC3E}">
        <p14:creationId xmlns:p14="http://schemas.microsoft.com/office/powerpoint/2010/main" val="2082482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762000" y="1143000"/>
            <a:ext cx="7696200" cy="4191000"/>
          </a:xfrm>
        </p:spPr>
        <p:txBody>
          <a:bodyPr/>
          <a:lstStyle/>
          <a:p>
            <a:pPr algn="l"/>
            <a:r>
              <a:rPr lang="en-US" altLang="tr-TR" sz="2400" dirty="0"/>
              <a:t>Some follicles in the ovary are normal, some are tumors. The mature follicles maintain their function. </a:t>
            </a:r>
            <a:r>
              <a:rPr lang="en-US" altLang="tr-TR" sz="2400" dirty="0" err="1"/>
              <a:t>Proventriculus</a:t>
            </a:r>
            <a:r>
              <a:rPr lang="en-US" altLang="tr-TR" sz="2400" dirty="0"/>
              <a:t> thickens and hardens. Affect the heart</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Macroscopic changes in the eye are the fading of the iris color (gray eye) and the irregularity of the pupil.</a:t>
            </a:r>
            <a:br>
              <a:rPr lang="en-US" altLang="tr-TR" sz="2400" dirty="0"/>
            </a:br>
            <a:r>
              <a:rPr lang="en-US" altLang="tr-TR" sz="2400" dirty="0"/>
              <a:t>Bursa </a:t>
            </a:r>
            <a:r>
              <a:rPr lang="en-US" altLang="tr-TR" sz="2400" dirty="0" err="1"/>
              <a:t>Fabricius</a:t>
            </a:r>
            <a:r>
              <a:rPr lang="en-US" altLang="tr-TR" sz="2400" dirty="0"/>
              <a:t> is atrophic. Rarely a common thickening can be seen</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Deep changes can be seen after the end of cutting. Gray white lesions occur in the muscles.</a:t>
            </a:r>
            <a:endParaRPr lang="tr-TR" altLang="tr-TR" sz="2400" dirty="0">
              <a:solidFill>
                <a:schemeClr val="tx1"/>
              </a:solidFill>
            </a:endParaRPr>
          </a:p>
        </p:txBody>
      </p:sp>
    </p:spTree>
    <p:extLst>
      <p:ext uri="{BB962C8B-B14F-4D97-AF65-F5344CB8AC3E}">
        <p14:creationId xmlns:p14="http://schemas.microsoft.com/office/powerpoint/2010/main" val="3464823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533400" y="1219200"/>
            <a:ext cx="8001000" cy="4419600"/>
          </a:xfrm>
        </p:spPr>
        <p:txBody>
          <a:bodyPr/>
          <a:lstStyle/>
          <a:p>
            <a:pPr algn="l"/>
            <a:r>
              <a:rPr lang="tr-TR" altLang="tr-TR" sz="2400" b="1" dirty="0" smtClean="0"/>
              <a:t>DIAGNOSIS</a:t>
            </a:r>
            <a:r>
              <a:rPr lang="tr-TR" altLang="tr-TR" sz="2400" b="1" dirty="0">
                <a:solidFill>
                  <a:schemeClr val="tx1"/>
                </a:solidFill>
              </a:rPr>
              <a:t/>
            </a:r>
            <a:br>
              <a:rPr lang="tr-TR" altLang="tr-TR" sz="2400" b="1" dirty="0">
                <a:solidFill>
                  <a:schemeClr val="tx1"/>
                </a:solidFill>
              </a:rPr>
            </a:br>
            <a:r>
              <a:rPr lang="tr-TR" altLang="tr-TR" sz="2400" b="1" dirty="0">
                <a:solidFill>
                  <a:schemeClr val="tx1"/>
                </a:solidFill>
              </a:rPr>
              <a:t/>
            </a:r>
            <a:br>
              <a:rPr lang="tr-TR" altLang="tr-TR" sz="2400" b="1" dirty="0">
                <a:solidFill>
                  <a:schemeClr val="tx1"/>
                </a:solidFill>
              </a:rPr>
            </a:br>
            <a:r>
              <a:rPr lang="en-US" altLang="tr-TR" sz="2400" dirty="0"/>
              <a:t>Clinical symptoms and necropsy findings</a:t>
            </a:r>
            <a:br>
              <a:rPr lang="en-US" altLang="tr-TR" sz="2400" dirty="0"/>
            </a:br>
            <a:r>
              <a:rPr lang="en-US" altLang="tr-TR" sz="2400" dirty="0"/>
              <a:t>Laboratory examinations</a:t>
            </a:r>
            <a:br>
              <a:rPr lang="en-US" altLang="tr-TR" sz="2400" dirty="0"/>
            </a:br>
            <a:r>
              <a:rPr lang="en-US" altLang="tr-TR" sz="2400" dirty="0"/>
              <a:t>a) Virus isolation</a:t>
            </a:r>
            <a:br>
              <a:rPr lang="en-US" altLang="tr-TR" sz="2400" dirty="0"/>
            </a:br>
            <a:r>
              <a:rPr lang="en-US" altLang="tr-TR" sz="2400" dirty="0"/>
              <a:t>b) Antigen detection</a:t>
            </a:r>
            <a:br>
              <a:rPr lang="en-US" altLang="tr-TR" sz="2400" dirty="0"/>
            </a:br>
            <a:r>
              <a:rPr lang="en-US" altLang="tr-TR" sz="2400" dirty="0"/>
              <a:t>c) Antibody screening</a:t>
            </a:r>
            <a:br>
              <a:rPr lang="en-US" altLang="tr-TR" sz="2400" dirty="0"/>
            </a:br>
            <a:r>
              <a:rPr lang="en-US" altLang="tr-TR" sz="2400" dirty="0"/>
              <a:t>d) </a:t>
            </a:r>
            <a:r>
              <a:rPr lang="en-US" altLang="tr-TR" sz="2400" dirty="0" err="1"/>
              <a:t>Histopathological</a:t>
            </a:r>
            <a:r>
              <a:rPr lang="en-US" altLang="tr-TR" sz="2400" dirty="0"/>
              <a:t> examinations</a:t>
            </a:r>
            <a:r>
              <a:rPr lang="tr-TR" altLang="tr-TR" sz="2400" b="1" dirty="0">
                <a:solidFill>
                  <a:schemeClr val="tx1"/>
                </a:solidFill>
              </a:rPr>
              <a:t/>
            </a:r>
            <a:br>
              <a:rPr lang="tr-TR" altLang="tr-TR" sz="2400" b="1" dirty="0">
                <a:solidFill>
                  <a:schemeClr val="tx1"/>
                </a:solidFill>
              </a:rPr>
            </a:br>
            <a:endParaRPr lang="tr-TR" altLang="tr-TR" sz="2400" b="1" dirty="0">
              <a:solidFill>
                <a:schemeClr val="tx1"/>
              </a:solidFill>
            </a:endParaRPr>
          </a:p>
        </p:txBody>
      </p:sp>
    </p:spTree>
    <p:extLst>
      <p:ext uri="{BB962C8B-B14F-4D97-AF65-F5344CB8AC3E}">
        <p14:creationId xmlns:p14="http://schemas.microsoft.com/office/powerpoint/2010/main" val="4009097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685800" y="609600"/>
            <a:ext cx="7772400" cy="5791200"/>
          </a:xfrm>
        </p:spPr>
        <p:txBody>
          <a:bodyPr>
            <a:normAutofit/>
          </a:bodyPr>
          <a:lstStyle/>
          <a:p>
            <a:pPr algn="l"/>
            <a:r>
              <a:rPr lang="en-US" altLang="tr-TR" sz="2400" b="1" dirty="0"/>
              <a:t>PROTECTION AND CONTROL</a:t>
            </a:r>
            <a:br>
              <a:rPr lang="en-US" altLang="tr-TR" sz="2400" b="1" dirty="0"/>
            </a:br>
            <a:r>
              <a:rPr lang="en-US" altLang="tr-TR" sz="2400" dirty="0"/>
              <a:t>All protective measures must be taken to prevent the introduction of </a:t>
            </a:r>
            <a:r>
              <a:rPr lang="en-US" altLang="tr-TR" sz="2400" dirty="0" err="1"/>
              <a:t>Marek's</a:t>
            </a:r>
            <a:r>
              <a:rPr lang="en-US" altLang="tr-TR" sz="2400" dirty="0"/>
              <a:t> disease virus in the poultry houses.</a:t>
            </a:r>
            <a:br>
              <a:rPr lang="en-US" altLang="tr-TR" sz="2400" dirty="0"/>
            </a:br>
            <a:r>
              <a:rPr lang="en-US" altLang="tr-TR" sz="2400" dirty="0"/>
              <a:t>Hygiene and biosecurity should be maintained in the poultry.</a:t>
            </a:r>
            <a:br>
              <a:rPr lang="en-US" altLang="tr-TR" sz="2400" dirty="0"/>
            </a:br>
            <a:r>
              <a:rPr lang="en-US" altLang="tr-TR" sz="2400" dirty="0"/>
              <a:t>Chicks must be vaccinated against the disease.</a:t>
            </a:r>
            <a:br>
              <a:rPr lang="en-US" altLang="tr-TR" sz="2400" dirty="0"/>
            </a:br>
            <a:r>
              <a:rPr lang="en-US" altLang="tr-TR" sz="2400" dirty="0"/>
              <a:t>It is important to graft the disease agent before entering the body, which is important for grafting against </a:t>
            </a:r>
            <a:r>
              <a:rPr lang="en-US" altLang="tr-TR" sz="2400" dirty="0" err="1"/>
              <a:t>marek</a:t>
            </a:r>
            <a:r>
              <a:rPr lang="en-US" altLang="tr-TR" sz="2400" dirty="0"/>
              <a:t> disease. For this reason, </a:t>
            </a:r>
            <a:r>
              <a:rPr lang="en-US" altLang="tr-TR" sz="2400" dirty="0" err="1"/>
              <a:t>Marek's</a:t>
            </a:r>
            <a:r>
              <a:rPr lang="en-US" altLang="tr-TR" sz="2400" dirty="0"/>
              <a:t> disease vaccines are vaccinated as early as possible after the chicks are out of the egg. The place of the chicks before vaccination should be very clean, the chicks should not be given the opportunity to get </a:t>
            </a:r>
            <a:r>
              <a:rPr lang="en-US" altLang="tr-TR" sz="2400" dirty="0" err="1"/>
              <a:t>Marek's</a:t>
            </a:r>
            <a:r>
              <a:rPr lang="en-US" altLang="tr-TR" sz="2400" dirty="0"/>
              <a:t> disease viral until the end of the vaccination.</a:t>
            </a:r>
            <a:br>
              <a:rPr lang="en-US" altLang="tr-TR" sz="2400" dirty="0"/>
            </a:br>
            <a:r>
              <a:rPr lang="en-US" altLang="tr-TR" sz="2400" dirty="0"/>
              <a:t>In recent years, in many establishments, chicks have been vaccinated (</a:t>
            </a:r>
            <a:r>
              <a:rPr lang="en-US" altLang="tr-TR" sz="2400" b="1" dirty="0"/>
              <a:t>in </a:t>
            </a:r>
            <a:r>
              <a:rPr lang="en-US" altLang="tr-TR" sz="2400" b="1" dirty="0" err="1"/>
              <a:t>ovo</a:t>
            </a:r>
            <a:r>
              <a:rPr lang="en-US" altLang="tr-TR" sz="2400" b="1" dirty="0"/>
              <a:t> vaccination</a:t>
            </a:r>
            <a:r>
              <a:rPr lang="en-US" altLang="tr-TR" sz="2400" dirty="0"/>
              <a:t>) before they leave the egg, on the 18th day of incubation in the egg.</a:t>
            </a:r>
            <a:endParaRPr lang="tr-TR" altLang="tr-TR" sz="2400" dirty="0">
              <a:solidFill>
                <a:schemeClr val="tx1"/>
              </a:solidFill>
            </a:endParaRPr>
          </a:p>
        </p:txBody>
      </p:sp>
    </p:spTree>
    <p:extLst>
      <p:ext uri="{BB962C8B-B14F-4D97-AF65-F5344CB8AC3E}">
        <p14:creationId xmlns:p14="http://schemas.microsoft.com/office/powerpoint/2010/main" val="3448257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609600" y="609600"/>
            <a:ext cx="7848600" cy="5715000"/>
          </a:xfrm>
        </p:spPr>
        <p:txBody>
          <a:bodyPr/>
          <a:lstStyle/>
          <a:p>
            <a:pPr algn="l"/>
            <a:r>
              <a:rPr lang="en-US" altLang="tr-TR" sz="2400" dirty="0"/>
              <a:t>Immunosuppressive effective infections should be controlled as well as vaccination in the prevention of </a:t>
            </a:r>
            <a:r>
              <a:rPr lang="en-US" altLang="tr-TR" sz="2400" dirty="0" err="1"/>
              <a:t>Marek's</a:t>
            </a:r>
            <a:r>
              <a:rPr lang="en-US" altLang="tr-TR" sz="2400" dirty="0"/>
              <a:t> disease.</a:t>
            </a:r>
            <a:br>
              <a:rPr lang="en-US" altLang="tr-TR" sz="2400" dirty="0"/>
            </a:br>
            <a:r>
              <a:rPr lang="en-US" altLang="tr-TR" sz="2400" dirty="0"/>
              <a:t>Infectious </a:t>
            </a:r>
            <a:r>
              <a:rPr lang="en-US" altLang="tr-TR" sz="2400" dirty="0" err="1"/>
              <a:t>bursal</a:t>
            </a:r>
            <a:r>
              <a:rPr lang="en-US" altLang="tr-TR" sz="2400" dirty="0"/>
              <a:t> disease, chicken infectious anemia virus infection, and </a:t>
            </a:r>
            <a:r>
              <a:rPr lang="en-US" altLang="tr-TR" sz="2400" dirty="0" err="1"/>
              <a:t>reticuloendotheliasis</a:t>
            </a:r>
            <a:r>
              <a:rPr lang="en-US" altLang="tr-TR" sz="2400" dirty="0"/>
              <a:t> should be kept away from adulthood in order to achieve successful protection. </a:t>
            </a:r>
            <a:r>
              <a:rPr lang="tr-TR" altLang="tr-TR" sz="2400" dirty="0" smtClean="0"/>
              <a:t/>
            </a:r>
            <a:br>
              <a:rPr lang="tr-TR" altLang="tr-TR" sz="2400" dirty="0" smtClean="0"/>
            </a:br>
            <a:r>
              <a:rPr lang="tr-TR" altLang="tr-TR" sz="2400" dirty="0" smtClean="0"/>
              <a:t/>
            </a:r>
            <a:br>
              <a:rPr lang="tr-TR" altLang="tr-TR" sz="2400" dirty="0" smtClean="0"/>
            </a:br>
            <a:r>
              <a:rPr lang="en-US" altLang="tr-TR" sz="2400" dirty="0" smtClean="0"/>
              <a:t>Monovalent </a:t>
            </a:r>
            <a:r>
              <a:rPr lang="en-US" altLang="tr-TR" sz="2400" dirty="0"/>
              <a:t>and bivalent grafts are used as preservatives against </a:t>
            </a:r>
            <a:r>
              <a:rPr lang="en-US" altLang="tr-TR" sz="2400" dirty="0" err="1"/>
              <a:t>marek's</a:t>
            </a:r>
            <a:r>
              <a:rPr lang="en-US" altLang="tr-TR" sz="2400" dirty="0"/>
              <a:t> disease. Monovalent and bivalent grafts are applied to day-old chicks in hatcheries. In some enterprises vaccines are administered in 18 day embryos</a:t>
            </a:r>
            <a:r>
              <a:rPr lang="en-US" altLang="tr-TR" sz="2400" dirty="0" smtClean="0"/>
              <a:t>.</a:t>
            </a:r>
            <a:r>
              <a:rPr lang="tr-TR" altLang="tr-TR" sz="2400" dirty="0" smtClean="0"/>
              <a:t/>
            </a:r>
            <a:br>
              <a:rPr lang="tr-TR" altLang="tr-TR" sz="2400" dirty="0" smtClean="0"/>
            </a:br>
            <a:r>
              <a:rPr lang="en-US" altLang="tr-TR" sz="2400" dirty="0"/>
              <a:t/>
            </a:r>
            <a:br>
              <a:rPr lang="en-US" altLang="tr-TR" sz="2400" dirty="0"/>
            </a:br>
            <a:r>
              <a:rPr lang="en-US" altLang="tr-TR" sz="2400" dirty="0"/>
              <a:t>Sensitivity to </a:t>
            </a:r>
            <a:r>
              <a:rPr lang="en-US" altLang="tr-TR" sz="2400" dirty="0" err="1"/>
              <a:t>Marek's</a:t>
            </a:r>
            <a:r>
              <a:rPr lang="en-US" altLang="tr-TR" sz="2400" dirty="0"/>
              <a:t> disease in chickens may vary according to genetic makeup. Poultry lines that are resistant to </a:t>
            </a:r>
            <a:r>
              <a:rPr lang="en-US" altLang="tr-TR" sz="2400" dirty="0" err="1"/>
              <a:t>marek</a:t>
            </a:r>
            <a:r>
              <a:rPr lang="en-US" altLang="tr-TR" sz="2400" dirty="0"/>
              <a:t> disease are effective in protecting against disease. Genetically resistant chicken lines are studied.</a:t>
            </a:r>
            <a:endParaRPr lang="tr-TR" altLang="tr-TR" sz="2400" dirty="0">
              <a:solidFill>
                <a:schemeClr val="tx1"/>
              </a:solidFill>
            </a:endParaRPr>
          </a:p>
        </p:txBody>
      </p:sp>
    </p:spTree>
    <p:extLst>
      <p:ext uri="{BB962C8B-B14F-4D97-AF65-F5344CB8AC3E}">
        <p14:creationId xmlns:p14="http://schemas.microsoft.com/office/powerpoint/2010/main" val="1414001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457200"/>
            <a:ext cx="7772400" cy="457200"/>
          </a:xfrm>
        </p:spPr>
        <p:txBody>
          <a:bodyPr>
            <a:normAutofit fontScale="90000"/>
          </a:bodyPr>
          <a:lstStyle/>
          <a:p>
            <a:r>
              <a:rPr lang="tr-TR" altLang="tr-TR" sz="3200" b="1" dirty="0" err="1" smtClean="0"/>
              <a:t>Epidemiology</a:t>
            </a:r>
            <a:endParaRPr lang="tr-TR" altLang="tr-TR" sz="3200" dirty="0">
              <a:solidFill>
                <a:schemeClr val="tx1"/>
              </a:solidFill>
            </a:endParaRPr>
          </a:p>
        </p:txBody>
      </p:sp>
      <p:sp>
        <p:nvSpPr>
          <p:cNvPr id="13315" name="Rectangle 3"/>
          <p:cNvSpPr>
            <a:spLocks noGrp="1" noChangeArrowheads="1"/>
          </p:cNvSpPr>
          <p:nvPr>
            <p:ph type="body" idx="1"/>
          </p:nvPr>
        </p:nvSpPr>
        <p:spPr>
          <a:xfrm>
            <a:off x="381000" y="980728"/>
            <a:ext cx="8305800" cy="5343872"/>
          </a:xfrm>
        </p:spPr>
        <p:txBody>
          <a:bodyPr>
            <a:normAutofit lnSpcReduction="10000"/>
          </a:bodyPr>
          <a:lstStyle/>
          <a:p>
            <a:r>
              <a:rPr lang="en-US" altLang="tr-TR" sz="2600" dirty="0"/>
              <a:t>Highly contagious respiratory disease</a:t>
            </a:r>
          </a:p>
          <a:p>
            <a:r>
              <a:rPr lang="en-US" altLang="tr-TR" sz="2600" dirty="0"/>
              <a:t>Virus does not only affect the respiratory system, it affects the oviduct and the viruses in the kidneys</a:t>
            </a:r>
          </a:p>
          <a:p>
            <a:r>
              <a:rPr lang="en-US" altLang="tr-TR" sz="2600" dirty="0"/>
              <a:t>Growth retardation in broilers</a:t>
            </a:r>
          </a:p>
          <a:p>
            <a:r>
              <a:rPr lang="en-US" altLang="tr-TR" sz="2600" dirty="0"/>
              <a:t>Decrease in egg yield </a:t>
            </a:r>
            <a:endParaRPr lang="tr-TR" altLang="tr-TR" sz="2600" dirty="0" smtClean="0"/>
          </a:p>
          <a:p>
            <a:r>
              <a:rPr lang="en-US" altLang="tr-TR" sz="2600" dirty="0" smtClean="0"/>
              <a:t>Degradation </a:t>
            </a:r>
            <a:r>
              <a:rPr lang="en-US" altLang="tr-TR" sz="2600" dirty="0"/>
              <a:t>in </a:t>
            </a:r>
            <a:r>
              <a:rPr lang="tr-TR" altLang="tr-TR" sz="2600" dirty="0" err="1" smtClean="0"/>
              <a:t>egg</a:t>
            </a:r>
            <a:r>
              <a:rPr lang="en-US" altLang="tr-TR" sz="2600" dirty="0" smtClean="0"/>
              <a:t> </a:t>
            </a:r>
            <a:r>
              <a:rPr lang="en-US" altLang="tr-TR" sz="2600" dirty="0"/>
              <a:t>internal and external quality</a:t>
            </a:r>
          </a:p>
          <a:p>
            <a:r>
              <a:rPr lang="en-US" altLang="tr-TR" sz="2600" dirty="0"/>
              <a:t>The duration and severity of the infection increases when it is accompanied by other factors such as mycoplasma, E. coli</a:t>
            </a:r>
          </a:p>
          <a:p>
            <a:r>
              <a:rPr lang="en-US" altLang="tr-TR" sz="2600" dirty="0"/>
              <a:t>This disease is the leading cause of economic loss in both broilers and eggs</a:t>
            </a:r>
          </a:p>
          <a:p>
            <a:r>
              <a:rPr lang="en-US" altLang="tr-TR" sz="2600" dirty="0"/>
              <a:t>Death in young people is caused by kidney and respiratory failure</a:t>
            </a:r>
            <a:endParaRPr lang="tr-TR" altLang="tr-TR" sz="2600" dirty="0"/>
          </a:p>
        </p:txBody>
      </p:sp>
    </p:spTree>
    <p:extLst>
      <p:ext uri="{BB962C8B-B14F-4D97-AF65-F5344CB8AC3E}">
        <p14:creationId xmlns:p14="http://schemas.microsoft.com/office/powerpoint/2010/main" val="2653129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tr-TR" altLang="tr-TR">
                <a:solidFill>
                  <a:schemeClr val="tx1"/>
                </a:solidFill>
              </a:rPr>
              <a:t/>
            </a:r>
            <a:br>
              <a:rPr lang="tr-TR" altLang="tr-TR">
                <a:solidFill>
                  <a:schemeClr val="tx1"/>
                </a:solidFill>
              </a:rPr>
            </a:br>
            <a:endParaRPr lang="tr-TR" altLang="tr-TR">
              <a:solidFill>
                <a:schemeClr val="tx1"/>
              </a:solidFill>
            </a:endParaRPr>
          </a:p>
        </p:txBody>
      </p:sp>
      <p:sp>
        <p:nvSpPr>
          <p:cNvPr id="14339" name="Rectangle 3"/>
          <p:cNvSpPr>
            <a:spLocks noGrp="1" noChangeArrowheads="1"/>
          </p:cNvSpPr>
          <p:nvPr>
            <p:ph type="body" idx="1"/>
          </p:nvPr>
        </p:nvSpPr>
        <p:spPr>
          <a:xfrm>
            <a:off x="685800" y="836712"/>
            <a:ext cx="7846640" cy="4878288"/>
          </a:xfrm>
        </p:spPr>
        <p:txBody>
          <a:bodyPr>
            <a:normAutofit/>
          </a:bodyPr>
          <a:lstStyle/>
          <a:p>
            <a:pPr>
              <a:lnSpc>
                <a:spcPct val="150000"/>
              </a:lnSpc>
            </a:pPr>
            <a:r>
              <a:rPr lang="en-US" altLang="tr-TR" b="1" dirty="0" err="1"/>
              <a:t>Virusun</a:t>
            </a:r>
            <a:r>
              <a:rPr lang="en-US" altLang="tr-TR" b="1" dirty="0"/>
              <a:t> has subtypes</a:t>
            </a:r>
          </a:p>
          <a:p>
            <a:pPr marL="0" indent="0">
              <a:lnSpc>
                <a:spcPct val="150000"/>
              </a:lnSpc>
              <a:buNone/>
            </a:pPr>
            <a:r>
              <a:rPr lang="en-US" altLang="tr-TR" dirty="0"/>
              <a:t>Those affecting the respiratory system (Massachusetts, Connecticut</a:t>
            </a:r>
            <a:r>
              <a:rPr lang="en-US" altLang="tr-TR" dirty="0" smtClean="0"/>
              <a:t>)</a:t>
            </a:r>
            <a:endParaRPr lang="en-US" altLang="tr-TR" dirty="0"/>
          </a:p>
          <a:p>
            <a:pPr marL="0" indent="0">
              <a:lnSpc>
                <a:spcPct val="150000"/>
              </a:lnSpc>
              <a:buNone/>
            </a:pPr>
            <a:endParaRPr lang="tr-TR" altLang="tr-TR" dirty="0" smtClean="0"/>
          </a:p>
          <a:p>
            <a:pPr marL="0" indent="0">
              <a:lnSpc>
                <a:spcPct val="150000"/>
              </a:lnSpc>
              <a:buNone/>
            </a:pPr>
            <a:r>
              <a:rPr lang="en-US" altLang="tr-TR" dirty="0" smtClean="0"/>
              <a:t>Those </a:t>
            </a:r>
            <a:r>
              <a:rPr lang="en-US" altLang="tr-TR" dirty="0"/>
              <a:t>affecting the </a:t>
            </a:r>
            <a:r>
              <a:rPr lang="en-US" altLang="tr-TR" dirty="0" smtClean="0"/>
              <a:t>kidneys</a:t>
            </a:r>
            <a:endParaRPr lang="tr-TR" altLang="tr-TR" dirty="0" smtClean="0"/>
          </a:p>
          <a:p>
            <a:pPr marL="0" indent="0">
              <a:lnSpc>
                <a:spcPct val="150000"/>
              </a:lnSpc>
              <a:buNone/>
            </a:pPr>
            <a:r>
              <a:rPr lang="en-US" altLang="tr-TR" dirty="0" smtClean="0"/>
              <a:t> </a:t>
            </a:r>
            <a:r>
              <a:rPr lang="en-US" altLang="tr-TR" dirty="0"/>
              <a:t>(T, Gray, </a:t>
            </a:r>
            <a:r>
              <a:rPr lang="en-US" altLang="tr-TR" dirty="0" err="1"/>
              <a:t>Holte</a:t>
            </a:r>
            <a:r>
              <a:rPr lang="en-US" altLang="tr-TR" dirty="0"/>
              <a:t>)</a:t>
            </a:r>
            <a:endParaRPr lang="tr-TR" altLang="tr-TR" dirty="0"/>
          </a:p>
        </p:txBody>
      </p:sp>
    </p:spTree>
    <p:extLst>
      <p:ext uri="{BB962C8B-B14F-4D97-AF65-F5344CB8AC3E}">
        <p14:creationId xmlns:p14="http://schemas.microsoft.com/office/powerpoint/2010/main" val="660650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685800" y="548680"/>
            <a:ext cx="7772400" cy="5547320"/>
          </a:xfrm>
        </p:spPr>
        <p:txBody>
          <a:bodyPr>
            <a:normAutofit fontScale="92500" lnSpcReduction="10000"/>
          </a:bodyPr>
          <a:lstStyle/>
          <a:p>
            <a:r>
              <a:rPr lang="tr-TR" altLang="tr-TR" sz="2800" b="1" dirty="0"/>
              <a:t>Massachusetts</a:t>
            </a:r>
            <a:r>
              <a:rPr lang="tr-TR" altLang="tr-TR" sz="2800" dirty="0"/>
              <a:t> 	</a:t>
            </a:r>
          </a:p>
          <a:p>
            <a:pPr>
              <a:buFontTx/>
              <a:buNone/>
            </a:pPr>
            <a:r>
              <a:rPr lang="en-US" altLang="tr-TR" sz="2800" dirty="0" smtClean="0"/>
              <a:t>Creates </a:t>
            </a:r>
            <a:r>
              <a:rPr lang="en-US" altLang="tr-TR" sz="2800" dirty="0"/>
              <a:t>disease in the respiratory system</a:t>
            </a:r>
            <a:endParaRPr lang="tr-TR" altLang="tr-TR" sz="2800" dirty="0" smtClean="0"/>
          </a:p>
          <a:p>
            <a:pPr>
              <a:buFontTx/>
              <a:buNone/>
            </a:pPr>
            <a:r>
              <a:rPr lang="en-US" altLang="tr-TR" sz="2800" dirty="0" smtClean="0"/>
              <a:t>It </a:t>
            </a:r>
            <a:r>
              <a:rPr lang="en-US" altLang="tr-TR" sz="2800" dirty="0"/>
              <a:t>has a high affinity to the female reproductive </a:t>
            </a:r>
            <a:r>
              <a:rPr lang="en-US" altLang="tr-TR" sz="2800" dirty="0" smtClean="0"/>
              <a:t>system,</a:t>
            </a:r>
            <a:endParaRPr lang="tr-TR" altLang="tr-TR" sz="2800" dirty="0" smtClean="0"/>
          </a:p>
          <a:p>
            <a:pPr>
              <a:buFontTx/>
              <a:buNone/>
            </a:pPr>
            <a:r>
              <a:rPr lang="tr-TR" altLang="tr-TR" sz="2800" dirty="0"/>
              <a:t>N</a:t>
            </a:r>
            <a:r>
              <a:rPr lang="en-US" altLang="tr-TR" sz="2800" dirty="0" smtClean="0"/>
              <a:t>o </a:t>
            </a:r>
            <a:r>
              <a:rPr lang="en-US" altLang="tr-TR" sz="2800" dirty="0"/>
              <a:t>effect on the kidneys, </a:t>
            </a:r>
            <a:endParaRPr lang="tr-TR" altLang="tr-TR" sz="2800" dirty="0" smtClean="0"/>
          </a:p>
          <a:p>
            <a:pPr>
              <a:buFontTx/>
              <a:buNone/>
            </a:pPr>
            <a:r>
              <a:rPr lang="en-US" altLang="tr-TR" sz="2800" dirty="0" smtClean="0"/>
              <a:t>Attenuated </a:t>
            </a:r>
            <a:r>
              <a:rPr lang="en-US" altLang="tr-TR" sz="2800" dirty="0"/>
              <a:t>forms are used as vaccine</a:t>
            </a:r>
            <a:endParaRPr lang="tr-TR" altLang="tr-TR" sz="2800" dirty="0"/>
          </a:p>
          <a:p>
            <a:r>
              <a:rPr lang="tr-TR" altLang="tr-TR" sz="2800" b="1" dirty="0" err="1"/>
              <a:t>Beaudette</a:t>
            </a:r>
            <a:r>
              <a:rPr lang="tr-TR" altLang="tr-TR" sz="2800" dirty="0"/>
              <a:t> 		</a:t>
            </a:r>
          </a:p>
          <a:p>
            <a:pPr>
              <a:buFontTx/>
              <a:buNone/>
            </a:pPr>
            <a:r>
              <a:rPr lang="en-US" altLang="tr-TR" sz="2800" dirty="0" smtClean="0"/>
              <a:t>No </a:t>
            </a:r>
            <a:r>
              <a:rPr lang="en-US" altLang="tr-TR" sz="2800" dirty="0"/>
              <a:t>pathogenicity, but lethal on embryos</a:t>
            </a:r>
          </a:p>
          <a:p>
            <a:pPr>
              <a:buFontTx/>
              <a:buNone/>
            </a:pPr>
            <a:r>
              <a:rPr lang="en-US" altLang="tr-TR" sz="2800" dirty="0"/>
              <a:t>Used as antigen in VN </a:t>
            </a:r>
            <a:r>
              <a:rPr lang="en-US" altLang="tr-TR" sz="2800" dirty="0" smtClean="0"/>
              <a:t>test</a:t>
            </a:r>
            <a:endParaRPr lang="tr-TR" altLang="tr-TR" sz="2800" dirty="0" smtClean="0"/>
          </a:p>
          <a:p>
            <a:r>
              <a:rPr lang="tr-TR" altLang="tr-TR" sz="2800" b="1" dirty="0" smtClean="0"/>
              <a:t>Connecticut</a:t>
            </a:r>
            <a:r>
              <a:rPr lang="tr-TR" altLang="tr-TR" sz="2800" dirty="0"/>
              <a:t>	</a:t>
            </a:r>
          </a:p>
          <a:p>
            <a:pPr>
              <a:buFontTx/>
              <a:buNone/>
            </a:pPr>
            <a:r>
              <a:rPr lang="en-US" altLang="tr-TR" sz="2800" dirty="0" smtClean="0"/>
              <a:t>Causes </a:t>
            </a:r>
            <a:r>
              <a:rPr lang="en-US" altLang="tr-TR" sz="2800" dirty="0"/>
              <a:t>slight respiratory symptoms</a:t>
            </a:r>
          </a:p>
          <a:p>
            <a:pPr>
              <a:buFontTx/>
              <a:buNone/>
            </a:pPr>
            <a:r>
              <a:rPr lang="en-US" altLang="tr-TR" sz="2800" dirty="0"/>
              <a:t>There is no effect on the female reproductive system</a:t>
            </a:r>
          </a:p>
          <a:p>
            <a:pPr>
              <a:buFontTx/>
              <a:buNone/>
            </a:pPr>
            <a:r>
              <a:rPr lang="en-US" altLang="tr-TR" sz="2800" dirty="0"/>
              <a:t>They do not settle in the kidneys</a:t>
            </a:r>
            <a:endParaRPr lang="tr-TR" altLang="tr-TR" dirty="0"/>
          </a:p>
        </p:txBody>
      </p:sp>
    </p:spTree>
    <p:extLst>
      <p:ext uri="{BB962C8B-B14F-4D97-AF65-F5344CB8AC3E}">
        <p14:creationId xmlns:p14="http://schemas.microsoft.com/office/powerpoint/2010/main" val="3224977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395536" y="404664"/>
            <a:ext cx="8458200" cy="5715000"/>
          </a:xfrm>
        </p:spPr>
        <p:txBody>
          <a:bodyPr>
            <a:normAutofit fontScale="92500"/>
          </a:bodyPr>
          <a:lstStyle/>
          <a:p>
            <a:r>
              <a:rPr lang="tr-TR" altLang="tr-TR" b="1" dirty="0" err="1"/>
              <a:t>Holland</a:t>
            </a:r>
            <a:r>
              <a:rPr lang="tr-TR" altLang="tr-TR" b="1" dirty="0"/>
              <a:t>	</a:t>
            </a:r>
            <a:r>
              <a:rPr lang="tr-TR" altLang="tr-TR" dirty="0"/>
              <a:t>	</a:t>
            </a:r>
            <a:r>
              <a:rPr lang="en-US" altLang="tr-TR" dirty="0"/>
              <a:t>Pathogen in respiratory system</a:t>
            </a:r>
          </a:p>
          <a:p>
            <a:pPr marL="0" indent="0">
              <a:buNone/>
            </a:pPr>
            <a:r>
              <a:rPr lang="tr-TR" altLang="tr-TR" dirty="0" smtClean="0"/>
              <a:t>			</a:t>
            </a:r>
            <a:r>
              <a:rPr lang="en-US" altLang="tr-TR" dirty="0" smtClean="0"/>
              <a:t>Affects </a:t>
            </a:r>
            <a:r>
              <a:rPr lang="en-US" altLang="tr-TR" dirty="0"/>
              <a:t>female reproductive system</a:t>
            </a:r>
          </a:p>
          <a:p>
            <a:pPr marL="0" indent="0">
              <a:buNone/>
            </a:pPr>
            <a:r>
              <a:rPr lang="tr-TR" altLang="tr-TR" dirty="0" smtClean="0"/>
              <a:t>			</a:t>
            </a:r>
            <a:r>
              <a:rPr lang="en-US" altLang="tr-TR" dirty="0" smtClean="0"/>
              <a:t>Settles </a:t>
            </a:r>
            <a:r>
              <a:rPr lang="en-US" altLang="tr-TR" dirty="0"/>
              <a:t>in the kidneys</a:t>
            </a:r>
            <a:endParaRPr lang="tr-TR" altLang="tr-TR" dirty="0"/>
          </a:p>
          <a:p>
            <a:r>
              <a:rPr lang="tr-TR" altLang="tr-TR" b="1" dirty="0" err="1"/>
              <a:t>Arkansas</a:t>
            </a:r>
            <a:r>
              <a:rPr lang="tr-TR" altLang="tr-TR" b="1" dirty="0"/>
              <a:t>	</a:t>
            </a:r>
            <a:r>
              <a:rPr lang="tr-TR" altLang="tr-TR" b="1" dirty="0" smtClean="0"/>
              <a:t>	</a:t>
            </a:r>
            <a:r>
              <a:rPr lang="en-US" altLang="tr-TR" dirty="0"/>
              <a:t>Pathogen in respiratory system</a:t>
            </a:r>
          </a:p>
          <a:p>
            <a:pPr marL="0" indent="0">
              <a:buNone/>
            </a:pPr>
            <a:r>
              <a:rPr lang="tr-TR" altLang="tr-TR" dirty="0" smtClean="0"/>
              <a:t>			</a:t>
            </a:r>
            <a:r>
              <a:rPr lang="en-US" altLang="tr-TR" dirty="0" smtClean="0"/>
              <a:t>Affects </a:t>
            </a:r>
            <a:r>
              <a:rPr lang="en-US" altLang="tr-TR" dirty="0"/>
              <a:t>female reproductive system</a:t>
            </a:r>
          </a:p>
          <a:p>
            <a:pPr marL="0" indent="0">
              <a:buNone/>
            </a:pPr>
            <a:r>
              <a:rPr lang="tr-TR" altLang="tr-TR" dirty="0" smtClean="0"/>
              <a:t>			</a:t>
            </a:r>
            <a:r>
              <a:rPr lang="en-US" altLang="tr-TR" dirty="0" smtClean="0"/>
              <a:t>They </a:t>
            </a:r>
            <a:r>
              <a:rPr lang="en-US" altLang="tr-TR" dirty="0"/>
              <a:t>do not settle in the kidneys</a:t>
            </a:r>
          </a:p>
          <a:p>
            <a:pPr marL="0" indent="0">
              <a:buNone/>
            </a:pPr>
            <a:r>
              <a:rPr lang="tr-TR" altLang="tr-TR" dirty="0" smtClean="0"/>
              <a:t>			</a:t>
            </a:r>
            <a:r>
              <a:rPr lang="en-US" altLang="tr-TR" dirty="0" smtClean="0"/>
              <a:t>A</a:t>
            </a:r>
            <a:r>
              <a:rPr lang="tr-TR" altLang="tr-TR" dirty="0" err="1" smtClean="0"/>
              <a:t>ttenues</a:t>
            </a:r>
            <a:r>
              <a:rPr lang="en-US" altLang="tr-TR" dirty="0" smtClean="0"/>
              <a:t> </a:t>
            </a:r>
            <a:r>
              <a:rPr lang="tr-TR" altLang="tr-TR" dirty="0" err="1" smtClean="0"/>
              <a:t>forms</a:t>
            </a:r>
            <a:r>
              <a:rPr lang="en-US" altLang="tr-TR" dirty="0" smtClean="0"/>
              <a:t> </a:t>
            </a:r>
            <a:r>
              <a:rPr lang="en-US" altLang="tr-TR" dirty="0"/>
              <a:t>are used as vaccine </a:t>
            </a:r>
            <a:endParaRPr lang="tr-TR" altLang="tr-TR" dirty="0" smtClean="0"/>
          </a:p>
          <a:p>
            <a:r>
              <a:rPr lang="tr-TR" altLang="tr-TR" b="1" dirty="0" smtClean="0"/>
              <a:t>T</a:t>
            </a:r>
            <a:r>
              <a:rPr lang="tr-TR" altLang="tr-TR" b="1" dirty="0"/>
              <a:t>		</a:t>
            </a:r>
            <a:r>
              <a:rPr lang="tr-TR" altLang="tr-TR" dirty="0"/>
              <a:t>	</a:t>
            </a:r>
            <a:r>
              <a:rPr lang="en-US" altLang="tr-TR" dirty="0"/>
              <a:t>Causes severe nephritis</a:t>
            </a:r>
          </a:p>
          <a:p>
            <a:pPr marL="0" indent="0">
              <a:buNone/>
            </a:pPr>
            <a:r>
              <a:rPr lang="tr-TR" altLang="tr-TR" dirty="0" smtClean="0"/>
              <a:t>			</a:t>
            </a:r>
            <a:r>
              <a:rPr lang="en-US" altLang="tr-TR" dirty="0" smtClean="0"/>
              <a:t>It </a:t>
            </a:r>
            <a:r>
              <a:rPr lang="en-US" altLang="tr-TR" dirty="0"/>
              <a:t>also affects respiratory system </a:t>
            </a:r>
            <a:r>
              <a:rPr lang="tr-TR" altLang="tr-TR" dirty="0" smtClean="0"/>
              <a:t>				</a:t>
            </a:r>
            <a:r>
              <a:rPr lang="en-US" altLang="tr-TR" dirty="0" smtClean="0"/>
              <a:t>and </a:t>
            </a:r>
            <a:r>
              <a:rPr lang="en-US" altLang="tr-TR" dirty="0"/>
              <a:t>female reproductive tract</a:t>
            </a:r>
            <a:endParaRPr lang="tr-TR" altLang="tr-TR" dirty="0"/>
          </a:p>
        </p:txBody>
      </p:sp>
    </p:spTree>
    <p:extLst>
      <p:ext uri="{BB962C8B-B14F-4D97-AF65-F5344CB8AC3E}">
        <p14:creationId xmlns:p14="http://schemas.microsoft.com/office/powerpoint/2010/main" val="325289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79512" y="908720"/>
            <a:ext cx="8568952" cy="5543128"/>
          </a:xfrm>
        </p:spPr>
        <p:txBody>
          <a:bodyPr>
            <a:normAutofit/>
          </a:bodyPr>
          <a:lstStyle/>
          <a:p>
            <a:r>
              <a:rPr lang="en-US" altLang="tr-TR" sz="2800" dirty="0" smtClean="0"/>
              <a:t>There </a:t>
            </a:r>
            <a:r>
              <a:rPr lang="en-US" altLang="tr-TR" sz="2800" dirty="0"/>
              <a:t>are significant virulence differences among isolated factors</a:t>
            </a:r>
          </a:p>
          <a:p>
            <a:r>
              <a:rPr lang="en-US" altLang="tr-TR" sz="2800" dirty="0"/>
              <a:t>Sensitive to disinfectants</a:t>
            </a:r>
          </a:p>
          <a:p>
            <a:r>
              <a:rPr lang="en-US" altLang="tr-TR" sz="2800" dirty="0"/>
              <a:t>Chickens are natural hosts</a:t>
            </a:r>
          </a:p>
          <a:p>
            <a:r>
              <a:rPr lang="en-US" altLang="tr-TR" sz="2800" dirty="0"/>
              <a:t>The seriousness of the disease is related to the age of the animals</a:t>
            </a:r>
          </a:p>
          <a:p>
            <a:r>
              <a:rPr lang="en-US" altLang="tr-TR" sz="2800" dirty="0"/>
              <a:t>Young chicks are very sensitive to respiratory system infections</a:t>
            </a:r>
          </a:p>
          <a:p>
            <a:r>
              <a:rPr lang="en-US" altLang="tr-TR" sz="2800" dirty="0"/>
              <a:t>Nephritic form is more common in animals smaller than 10 weeks</a:t>
            </a:r>
            <a:endParaRPr lang="tr-TR" altLang="tr-TR" sz="2800" dirty="0"/>
          </a:p>
        </p:txBody>
      </p:sp>
    </p:spTree>
    <p:extLst>
      <p:ext uri="{BB962C8B-B14F-4D97-AF65-F5344CB8AC3E}">
        <p14:creationId xmlns:p14="http://schemas.microsoft.com/office/powerpoint/2010/main" val="3984019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95536" y="914400"/>
            <a:ext cx="8280920" cy="4648200"/>
          </a:xfrm>
        </p:spPr>
        <p:txBody>
          <a:bodyPr/>
          <a:lstStyle/>
          <a:p>
            <a:r>
              <a:rPr lang="en-US" altLang="tr-TR" dirty="0"/>
              <a:t>When the disease is accompanied by some viral agents (ND, ILT, SHS) and bacterial agents (</a:t>
            </a:r>
            <a:r>
              <a:rPr lang="en-US" altLang="tr-TR" dirty="0" err="1"/>
              <a:t>H.paragallinarum</a:t>
            </a:r>
            <a:r>
              <a:rPr lang="en-US" altLang="tr-TR" dirty="0"/>
              <a:t>, Mycoplasma spp., E. coli), it causes very important loss</a:t>
            </a:r>
          </a:p>
          <a:p>
            <a:r>
              <a:rPr lang="en-US" altLang="tr-TR" dirty="0"/>
              <a:t>Transmission is through respiration</a:t>
            </a:r>
          </a:p>
          <a:p>
            <a:r>
              <a:rPr lang="en-US" altLang="tr-TR" dirty="0"/>
              <a:t>Exudates and feces play a role in spreading the virus around</a:t>
            </a:r>
          </a:p>
          <a:p>
            <a:r>
              <a:rPr lang="en-US" altLang="tr-TR" dirty="0"/>
              <a:t>The incubation period is 2-3 days</a:t>
            </a:r>
            <a:endParaRPr lang="tr-TR" altLang="tr-TR" dirty="0"/>
          </a:p>
        </p:txBody>
      </p:sp>
    </p:spTree>
    <p:extLst>
      <p:ext uri="{BB962C8B-B14F-4D97-AF65-F5344CB8AC3E}">
        <p14:creationId xmlns:p14="http://schemas.microsoft.com/office/powerpoint/2010/main" val="175552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304800"/>
            <a:ext cx="7924800" cy="914400"/>
          </a:xfrm>
        </p:spPr>
        <p:txBody>
          <a:bodyPr/>
          <a:lstStyle/>
          <a:p>
            <a:r>
              <a:rPr lang="en-US" altLang="tr-TR" sz="3200" b="1" dirty="0"/>
              <a:t>Clinical findings and macroscopic lesions</a:t>
            </a:r>
            <a:endParaRPr lang="tr-TR" altLang="tr-TR" sz="3200" dirty="0">
              <a:solidFill>
                <a:schemeClr val="tx1"/>
              </a:solidFill>
            </a:endParaRPr>
          </a:p>
        </p:txBody>
      </p:sp>
      <p:sp>
        <p:nvSpPr>
          <p:cNvPr id="19459" name="Rectangle 3"/>
          <p:cNvSpPr>
            <a:spLocks noGrp="1" noChangeArrowheads="1"/>
          </p:cNvSpPr>
          <p:nvPr>
            <p:ph type="body" idx="1"/>
          </p:nvPr>
        </p:nvSpPr>
        <p:spPr>
          <a:xfrm>
            <a:off x="611560" y="1268760"/>
            <a:ext cx="8280920" cy="4827240"/>
          </a:xfrm>
        </p:spPr>
        <p:txBody>
          <a:bodyPr>
            <a:normAutofit fontScale="92500"/>
          </a:bodyPr>
          <a:lstStyle/>
          <a:p>
            <a:r>
              <a:rPr lang="en-US" altLang="tr-TR" dirty="0" smtClean="0"/>
              <a:t>Indicating </a:t>
            </a:r>
            <a:r>
              <a:rPr lang="en-US" altLang="tr-TR" dirty="0"/>
              <a:t>respiratory system indications</a:t>
            </a:r>
          </a:p>
          <a:p>
            <a:r>
              <a:rPr lang="en-US" altLang="tr-TR" dirty="0" smtClean="0"/>
              <a:t>Reproductive</a:t>
            </a:r>
            <a:r>
              <a:rPr lang="tr-TR" altLang="tr-TR" dirty="0" smtClean="0"/>
              <a:t> </a:t>
            </a:r>
            <a:r>
              <a:rPr lang="tr-TR" altLang="tr-TR" dirty="0" err="1" smtClean="0"/>
              <a:t>system</a:t>
            </a:r>
            <a:r>
              <a:rPr lang="en-US" altLang="tr-TR" dirty="0" smtClean="0"/>
              <a:t> </a:t>
            </a:r>
            <a:r>
              <a:rPr lang="tr-TR" altLang="tr-TR" dirty="0" smtClean="0"/>
              <a:t>s</a:t>
            </a:r>
            <a:r>
              <a:rPr lang="en-US" altLang="tr-TR" dirty="0" err="1" smtClean="0"/>
              <a:t>igns</a:t>
            </a:r>
            <a:endParaRPr lang="en-US" altLang="tr-TR" dirty="0"/>
          </a:p>
          <a:p>
            <a:r>
              <a:rPr lang="tr-TR" altLang="tr-TR" dirty="0" err="1" smtClean="0"/>
              <a:t>Kidney</a:t>
            </a:r>
            <a:r>
              <a:rPr lang="en-US" altLang="tr-TR" dirty="0" smtClean="0"/>
              <a:t> </a:t>
            </a:r>
            <a:r>
              <a:rPr lang="en-US" altLang="tr-TR" dirty="0"/>
              <a:t>disorders</a:t>
            </a:r>
          </a:p>
          <a:p>
            <a:r>
              <a:rPr lang="en-US" altLang="tr-TR" dirty="0"/>
              <a:t>Clinically sick, breathing difficulty, nasal discharge, respiratory sounds</a:t>
            </a:r>
          </a:p>
          <a:p>
            <a:r>
              <a:rPr lang="en-US" altLang="tr-TR" dirty="0"/>
              <a:t>Percentage of bloating in some cases</a:t>
            </a:r>
          </a:p>
          <a:p>
            <a:r>
              <a:rPr lang="en-US" altLang="tr-TR" dirty="0"/>
              <a:t>Non-maternal antibody mortality can reach 30%</a:t>
            </a:r>
          </a:p>
          <a:p>
            <a:r>
              <a:rPr lang="en-US" altLang="tr-TR" dirty="0"/>
              <a:t>Mortality may exceed 30% if the broilers are observed with renal impairment</a:t>
            </a:r>
            <a:endParaRPr lang="tr-TR" altLang="tr-TR" dirty="0"/>
          </a:p>
        </p:txBody>
      </p:sp>
    </p:spTree>
    <p:extLst>
      <p:ext uri="{BB962C8B-B14F-4D97-AF65-F5344CB8AC3E}">
        <p14:creationId xmlns:p14="http://schemas.microsoft.com/office/powerpoint/2010/main" val="207411403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589</Words>
  <Application>Microsoft Office PowerPoint</Application>
  <PresentationFormat>Ekran Gösterisi (4:3)</PresentationFormat>
  <Paragraphs>85</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Infectious Bronchitis</vt:lpstr>
      <vt:lpstr>Etiology</vt:lpstr>
      <vt:lpstr>Epidemiology</vt:lpstr>
      <vt:lpstr> </vt:lpstr>
      <vt:lpstr>PowerPoint Sunusu</vt:lpstr>
      <vt:lpstr>PowerPoint Sunusu</vt:lpstr>
      <vt:lpstr>PowerPoint Sunusu</vt:lpstr>
      <vt:lpstr>PowerPoint Sunusu</vt:lpstr>
      <vt:lpstr>Clinical findings and macroscopic lesions</vt:lpstr>
      <vt:lpstr>PowerPoint Sunusu</vt:lpstr>
      <vt:lpstr>Diagnosis</vt:lpstr>
      <vt:lpstr>MAREK DİSEASE</vt:lpstr>
      <vt:lpstr>Marek's disease (MH) is a well-known and highly studied herbal and lethal viral infection of chickens.  The disease, which is widespread all over the world, is characterized by peripheral nerves, sexual organs, iris, internal organs, muscular and tumoral lesions with a deep lymphoproliferative end, and death.  The death of Marek's disease in turkey and caused significant economic losses and decreased production yield.  Marek's disease is an infection that affects chicken farming with immunosuppressive effect in chickens.</vt:lpstr>
      <vt:lpstr>Etiology  The effect of Marek's disease is Herpesvirus, Marek's disease (MHV), an oncogenic feature. Marek's disease virus has three serotypes.  They are separated from each other as serotypes. Serotypes are detected by monoclonal antibodies.  The genome and antigens of all three serotypes were identified. All three serotypes have common antigens. </vt:lpstr>
      <vt:lpstr>Serotype-1 is the group that includes virulant and oncogenic viruses. The virulence of the viruses in this group was determined as medium, virulant and very virulant.  Serotype-2 contains non-oncogenic MHV.  SB-1 isolated in 1978, MHV in serotype-2.  Serotype-3 contains the virus isolated from the turkey. Turkey herpes virus (THV) is a disease-free virus in chickens.</vt:lpstr>
      <vt:lpstr>Marek's disease is produced in viral, day-old chicks, tissue culture and embryonic eggs.  Marek's disease is also used in lymphoma cell cultures in the production of viruses. MHV is formed in chicken kidney cells and duck embryo fibroblasts. The virus can only survive in the cell. For this reason MHVs are called cell-dependent viruses.  The MHV embryo forms eggs and foci, especially on the chorioallantoic membrane. The cell is not dependent. They are easily lyophilized.</vt:lpstr>
      <vt:lpstr>Epidemiology  Marek's disease was only seen in chickens. Experimentally, infection was formed in turkey, pheasant and quail. The disease is most common in chickens that are 16 weeks old. Disease has been detected in chickens during the egg period and in the broodstock. It has also been reported that Marek's disease has been diagnosed in Israeli and French commercial turkeys in recent years. Contagion is through the respiratory tract. Vertical contamination is not seen.</vt:lpstr>
      <vt:lpstr>If poultry infected chickens are present, contact chickens susceptible to infection by direct contact.  Contaminated poultry is spread in the herd by indirect horizontal transmission. MHV propagates as infectious virions in the hair   follicles of infected chickens, epithelial cells in the keratinized layer. With the flushing of the fur, the follicle epithelium and the virus in the dandruff bran are contaminating the poultry house.  Most diseased poultry appear to be portero. The ending infection in the poultry continuously spreads around the infectious virus. Young chickens are more susceptible to infection. However, the disease can be seen in all age chickens.</vt:lpstr>
      <vt:lpstr>Clinical symptoms are not seen before 3-4 weeks. This data is valid for the shortest incubation period. The incubation period may be longer.  The incubation time varies depending on the virus virulence, the dose, the maternal antibody status of the chicks, the transmission route, the genetic characteristics of the chicks, and the female or male status.  It is difficult to detect the incubation period in infections caused by natural conditions. Outbreaks can also be seen in 3-4 week old chicks. The most severe cases of Marek's disease are 8-9. It emerges after the week.</vt:lpstr>
      <vt:lpstr>SYMPTOMS Marek's disease is a progressive disease. The disease indication has changed. Indications are mainly neurolenematosis, acute Marek's disease indications, arrowular lymphomatosis and underlying lesions.  Influence of the peripheral nerves results in a complete / incomplete paralysis in the leg and the wing. Paralysis in an infected herd may only be formed in a few chickens. Paralysis may not occur in other infected chickens.   The symptoms that result from affecting the peripheral nerves depend on the affected nerve.</vt:lpstr>
      <vt:lpstr>The wing falls when the wing nerves are affected.  The head is kept under the influence of the neck nerves and sometimes torticollis is seen. Influence of Vagus results in broad crawling and sagging, rapid breathing.  Coordination is disturbed by the influence of the locomotor nerves and the shaky gait attracts attention.  Behavior, which is typical for infected chicken disease, is to extend one leg forward and the other backward. This typical sitting is a sign of unilateral paralysis. This behavior is very common in the classic form of Marek's disease.</vt:lpstr>
      <vt:lpstr>Some virulent high MHVs develop eye lesions in the infection. Pupils lose their regularity first, gradually the pupils are scattered, eventually the pupil becomes narrower as a needle. Chickens are blind.  In the acute form of Marek's disease, it is striking that the majority of the chickens are indulged and weakened. In infected chickens, coordination disorders and paralysis begin within a few days.  Non-specific symptoms such as weight loss, pallor, loss of appetite and diarrhea arise. Patients who do not consume as much of their fodder in commercial breeding conditions, do not contain water and are battered by other chickens die from hunger and thirst.</vt:lpstr>
      <vt:lpstr>Morbidity and mortality are almost the same in patients with marek disease. Chickens that show signs of disease usually die. Clinical symptoms do not occur in all infected chickens in flocks. In some enterprises the morbidity was 60% or higher. Nowadays, suitable and effective vaccines are applied to almost all of the laying hens. For this reason, the morbidity and mortality due to Marek's disease is below 5%. Chickens are vaccinated in some countries and in some countries vaccines are not. Deaths in chickens are between 0.1% and 5%. However, in meat chickens, the poultry chickens whose lesions are found in the end-of-cut examinations due to skin lesions are destroyed before they are allowed to expire.</vt:lpstr>
      <vt:lpstr>Changes in the affected peripheral nerves are characterized by thickening, formation of transverse grooves, and gray or yellow discoloration.  With localization or widespread thickening, the nerves appear 2-3 times normal. Thickening in the nerves is one-sided. For this reason, it is useful to examine the nerves on the right and left sides.  Lymphoid tumors are formed in different organs. These organs are lung, sex organ, ovarium, spleen, liver, pancreas, proventriculus, muscle and liver.  Growth in internal organs can be several folds of normal organ size. A common, greyish color change is noteworthy. Diffuse growth and nodular tumors are seen in the liver.</vt:lpstr>
      <vt:lpstr>Some follicles in the ovary are normal, some are tumors. The mature follicles maintain their function. Proventriculus thickens and hardens. Affect the heart.  Macroscopic changes in the eye are the fading of the iris color (gray eye) and the irregularity of the pupil. Bursa Fabricius is atrophic. Rarely a common thickening can be seen.  Deep changes can be seen after the end of cutting. Gray white lesions occur in the muscles.</vt:lpstr>
      <vt:lpstr>DIAGNOSIS  Clinical symptoms and necropsy findings Laboratory examinations a) Virus isolation b) Antigen detection c) Antibody screening d) Histopathological examinations </vt:lpstr>
      <vt:lpstr>PROTECTION AND CONTROL All protective measures must be taken to prevent the introduction of Marek's disease virus in the poultry houses. Hygiene and biosecurity should be maintained in the poultry. Chicks must be vaccinated against the disease. It is important to graft the disease agent before entering the body, which is important for grafting against marek disease. For this reason, Marek's disease vaccines are vaccinated as early as possible after the chicks are out of the egg. The place of the chicks before vaccination should be very clean, the chicks should not be given the opportunity to get Marek's disease viral until the end of the vaccination. In recent years, in many establishments, chicks have been vaccinated (in ovo vaccination) before they leave the egg, on the 18th day of incubation in the egg.</vt:lpstr>
      <vt:lpstr>Immunosuppressive effective infections should be controlled as well as vaccination in the prevention of Marek's disease. Infectious bursal disease, chicken infectious anemia virus infection, and reticuloendotheliasis should be kept away from adulthood in order to achieve successful protection.   Monovalent and bivalent grafts are used as preservatives against marek's disease. Monovalent and bivalent grafts are applied to day-old chicks in hatcheries. In some enterprises vaccines are administered in 18 day embryos.  Sensitivity to Marek's disease in chickens may vary according to genetic makeup. Poultry lines that are resistant to marek disease are effective in protecting against disease. Genetically resistant chicken lines are studied.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İnfeksiyöz Bronşitis</dc:title>
  <dc:creator>Tuğçe</dc:creator>
  <cp:lastModifiedBy>toshıba</cp:lastModifiedBy>
  <cp:revision>13</cp:revision>
  <dcterms:created xsi:type="dcterms:W3CDTF">2017-12-28T08:38:19Z</dcterms:created>
  <dcterms:modified xsi:type="dcterms:W3CDTF">2017-12-28T12:37:13Z</dcterms:modified>
</cp:coreProperties>
</file>