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6" r:id="rId3"/>
    <p:sldId id="267" r:id="rId4"/>
    <p:sldId id="26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  <p:sldId id="274" r:id="rId16"/>
    <p:sldId id="275" r:id="rId17"/>
    <p:sldId id="269" r:id="rId18"/>
    <p:sldId id="270" r:id="rId19"/>
    <p:sldId id="271" r:id="rId20"/>
    <p:sldId id="272" r:id="rId21"/>
    <p:sldId id="273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6" r:id="rId31"/>
    <p:sldId id="284" r:id="rId32"/>
    <p:sldId id="285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94590"/>
  </p:normalViewPr>
  <p:slideViewPr>
    <p:cSldViewPr>
      <p:cViewPr varScale="1">
        <p:scale>
          <a:sx n="92" d="100"/>
          <a:sy n="92" d="100"/>
        </p:scale>
        <p:origin x="16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483768" y="1876233"/>
            <a:ext cx="5976664" cy="1470025"/>
          </a:xfrm>
        </p:spPr>
        <p:txBody>
          <a:bodyPr>
            <a:noAutofit/>
          </a:bodyPr>
          <a:lstStyle/>
          <a:p>
            <a:r>
              <a:rPr lang="tr-TR" sz="3400" b="1" dirty="0" smtClean="0"/>
              <a:t>DİŞİ KÖPEKLERDE KONTRASEPSİYON YÖNTEMLERİ</a:t>
            </a:r>
            <a:endParaRPr lang="tr-TR" sz="3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67744" y="3230524"/>
            <a:ext cx="5864696" cy="112697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PROF.DR. M. RIFAT </a:t>
            </a:r>
            <a:r>
              <a:rPr lang="tr-TR" sz="2800" dirty="0" smtClean="0"/>
              <a:t>VURAL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88594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008112"/>
          </a:xfrm>
        </p:spPr>
        <p:txBody>
          <a:bodyPr>
            <a:noAutofit/>
          </a:bodyPr>
          <a:lstStyle/>
          <a:p>
            <a:r>
              <a:rPr lang="tr-TR" sz="4000" dirty="0" smtClean="0"/>
              <a:t>A- Köpeklerde İstenmeyen Gebeliklerin Sonlandırılması-4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280920" cy="4896544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</a:rPr>
              <a:t>c) </a:t>
            </a:r>
            <a:r>
              <a:rPr lang="tr-TR" sz="3600" b="1" dirty="0" err="1" smtClean="0">
                <a:solidFill>
                  <a:srgbClr val="FF0000"/>
                </a:solidFill>
              </a:rPr>
              <a:t>Prolaktin</a:t>
            </a:r>
            <a:r>
              <a:rPr lang="tr-TR" sz="3600" b="1" dirty="0" smtClean="0">
                <a:solidFill>
                  <a:srgbClr val="FF0000"/>
                </a:solidFill>
              </a:rPr>
              <a:t> İnhibitörleri</a:t>
            </a:r>
            <a:r>
              <a:rPr lang="tr-TR" sz="3600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Dopamin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Agonistler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tr-TR" u="sng" dirty="0" err="1" smtClean="0">
                <a:solidFill>
                  <a:srgbClr val="FF0000"/>
                </a:solidFill>
              </a:rPr>
              <a:t>Cabergoline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tr-TR" dirty="0" smtClean="0"/>
              <a:t>	</a:t>
            </a:r>
            <a:r>
              <a:rPr lang="tr-TR" i="1" u="sng" dirty="0" err="1" smtClean="0">
                <a:solidFill>
                  <a:srgbClr val="FF0000"/>
                </a:solidFill>
              </a:rPr>
              <a:t>Dostinex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(0,5mg </a:t>
            </a:r>
            <a:r>
              <a:rPr lang="tr-TR" dirty="0" err="1" smtClean="0"/>
              <a:t>tabl</a:t>
            </a:r>
            <a:r>
              <a:rPr lang="tr-TR" dirty="0" smtClean="0"/>
              <a:t>, beşeri), 5µg/kg/gün/ oral uygulama/ en az 5 gün veya </a:t>
            </a:r>
            <a:r>
              <a:rPr lang="tr-TR" dirty="0" err="1" smtClean="0"/>
              <a:t>resorbsiyon</a:t>
            </a:r>
            <a:r>
              <a:rPr lang="tr-TR" dirty="0" smtClean="0"/>
              <a:t> veya </a:t>
            </a:r>
            <a:r>
              <a:rPr lang="tr-TR" dirty="0" err="1" smtClean="0"/>
              <a:t>abort</a:t>
            </a:r>
            <a:r>
              <a:rPr lang="tr-TR" dirty="0" smtClean="0"/>
              <a:t> görülüne kadar/ 25-30 gün aralığında uygulanabilir.</a:t>
            </a:r>
          </a:p>
          <a:p>
            <a:pPr algn="l"/>
            <a:r>
              <a:rPr lang="tr-TR" dirty="0"/>
              <a:t>	</a:t>
            </a:r>
            <a:r>
              <a:rPr lang="tr-TR" i="1" u="sng" dirty="0" err="1" smtClean="0">
                <a:solidFill>
                  <a:srgbClr val="FF0000"/>
                </a:solidFill>
              </a:rPr>
              <a:t>Gallastop</a:t>
            </a:r>
            <a:r>
              <a:rPr lang="tr-TR" dirty="0" smtClean="0"/>
              <a:t> damla, 5µg/kg/gün,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507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agonistlerin</a:t>
            </a:r>
            <a:r>
              <a:rPr lang="tr-TR" dirty="0" smtClean="0"/>
              <a:t> genel özellikleri-1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752528"/>
          </a:xfrm>
        </p:spPr>
        <p:txBody>
          <a:bodyPr>
            <a:normAutofit/>
          </a:bodyPr>
          <a:lstStyle/>
          <a:p>
            <a:pPr marL="514350" indent="-514350" algn="l">
              <a:buAutoNum type="alphaLcParenR"/>
            </a:pPr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agonistler</a:t>
            </a:r>
            <a:r>
              <a:rPr lang="tr-TR" dirty="0" smtClean="0"/>
              <a:t> haricindeki diğer  </a:t>
            </a:r>
            <a:r>
              <a:rPr lang="tr-TR" dirty="0" err="1" smtClean="0"/>
              <a:t>prolaktin</a:t>
            </a:r>
            <a:r>
              <a:rPr lang="tr-TR" dirty="0" smtClean="0"/>
              <a:t> inhibitörlerinin etkinliği yetersizdir (</a:t>
            </a:r>
            <a:r>
              <a:rPr lang="tr-TR" dirty="0" err="1" smtClean="0"/>
              <a:t>örn</a:t>
            </a:r>
            <a:r>
              <a:rPr lang="tr-TR" dirty="0" smtClean="0"/>
              <a:t> </a:t>
            </a:r>
            <a:r>
              <a:rPr lang="tr-TR" dirty="0" err="1" smtClean="0"/>
              <a:t>seratonin</a:t>
            </a:r>
            <a:r>
              <a:rPr lang="tr-TR" dirty="0" smtClean="0"/>
              <a:t> reseptör antagonist, </a:t>
            </a:r>
            <a:r>
              <a:rPr lang="tr-TR" dirty="0" err="1" smtClean="0"/>
              <a:t>metergoline</a:t>
            </a:r>
            <a:r>
              <a:rPr lang="tr-TR" dirty="0" smtClean="0"/>
              <a:t>)  sadece </a:t>
            </a:r>
            <a:r>
              <a:rPr lang="tr-TR" dirty="0" err="1" smtClean="0"/>
              <a:t>hipotalamus</a:t>
            </a:r>
            <a:r>
              <a:rPr lang="tr-TR" dirty="0" smtClean="0"/>
              <a:t> düzeyinde etkiler hipofiz düzeyinde etkinliği bulunmaz.</a:t>
            </a:r>
          </a:p>
          <a:p>
            <a:pPr marL="514350" indent="-514350" algn="l">
              <a:buAutoNum type="alphaLcParenR"/>
            </a:pPr>
            <a:r>
              <a:rPr lang="tr-TR" dirty="0" smtClean="0"/>
              <a:t>Suda stabil değildirler, suda çözündüklerinde 15 </a:t>
            </a:r>
            <a:r>
              <a:rPr lang="tr-TR" dirty="0" err="1" smtClean="0"/>
              <a:t>dak</a:t>
            </a:r>
            <a:r>
              <a:rPr lang="tr-TR" dirty="0" smtClean="0"/>
              <a:t>. İçinde kullanılmalı veya %1 </a:t>
            </a:r>
            <a:r>
              <a:rPr lang="tr-TR" dirty="0" err="1" smtClean="0"/>
              <a:t>acetic</a:t>
            </a:r>
            <a:r>
              <a:rPr lang="tr-TR" dirty="0" smtClean="0"/>
              <a:t> </a:t>
            </a:r>
            <a:r>
              <a:rPr lang="tr-TR" dirty="0" err="1" smtClean="0"/>
              <a:t>acide</a:t>
            </a:r>
            <a:r>
              <a:rPr lang="tr-TR" dirty="0" smtClean="0"/>
              <a:t> içinde çözdürülmelidir. Bu preparatın içinde etkinliğini buzdolabında 28 gün korur. </a:t>
            </a:r>
          </a:p>
          <a:p>
            <a:pPr marL="514350" indent="-514350" algn="l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99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agonistlerin</a:t>
            </a:r>
            <a:r>
              <a:rPr lang="tr-TR" dirty="0" smtClean="0"/>
              <a:t> genel özellikleri-2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752528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c) </a:t>
            </a:r>
            <a:r>
              <a:rPr lang="tr-TR" dirty="0" err="1" smtClean="0"/>
              <a:t>cabergolinler</a:t>
            </a:r>
            <a:r>
              <a:rPr lang="tr-TR" dirty="0" smtClean="0"/>
              <a:t>, </a:t>
            </a:r>
            <a:r>
              <a:rPr lang="tr-TR" dirty="0" err="1" smtClean="0"/>
              <a:t>hipotalamus</a:t>
            </a:r>
            <a:r>
              <a:rPr lang="tr-TR" dirty="0" smtClean="0"/>
              <a:t> –hipofizde </a:t>
            </a:r>
            <a:r>
              <a:rPr lang="tr-TR" dirty="0" err="1" smtClean="0"/>
              <a:t>dopamin</a:t>
            </a:r>
            <a:r>
              <a:rPr lang="tr-TR" dirty="0" smtClean="0"/>
              <a:t> tip -2 reseptörlere </a:t>
            </a:r>
            <a:r>
              <a:rPr lang="tr-TR" dirty="0" err="1" smtClean="0"/>
              <a:t>bağlanırlar.dopamin</a:t>
            </a:r>
            <a:r>
              <a:rPr lang="tr-TR" dirty="0" smtClean="0"/>
              <a:t> </a:t>
            </a:r>
            <a:r>
              <a:rPr lang="tr-TR" dirty="0" err="1" smtClean="0"/>
              <a:t>sekresyonunu</a:t>
            </a:r>
            <a:r>
              <a:rPr lang="tr-TR" dirty="0" smtClean="0"/>
              <a:t> uyarırlar veya </a:t>
            </a:r>
            <a:r>
              <a:rPr lang="tr-TR" dirty="0" err="1" smtClean="0"/>
              <a:t>serotonin</a:t>
            </a:r>
            <a:r>
              <a:rPr lang="tr-TR" dirty="0" smtClean="0"/>
              <a:t> salınımını bloke ederler. </a:t>
            </a:r>
          </a:p>
          <a:p>
            <a:pPr algn="l"/>
            <a:r>
              <a:rPr lang="tr-TR" dirty="0" smtClean="0"/>
              <a:t>d)</a:t>
            </a:r>
            <a:r>
              <a:rPr lang="tr-TR" dirty="0" err="1" smtClean="0"/>
              <a:t>Vomitus</a:t>
            </a:r>
            <a:r>
              <a:rPr lang="tr-TR" dirty="0" smtClean="0"/>
              <a:t> yapabilirler. Bu etkileri </a:t>
            </a:r>
            <a:r>
              <a:rPr lang="tr-TR" dirty="0" err="1" smtClean="0"/>
              <a:t>matoclopramide</a:t>
            </a:r>
            <a:r>
              <a:rPr lang="tr-TR" dirty="0" smtClean="0"/>
              <a:t> (0.5 mg/kg) nötralize edilebilir</a:t>
            </a:r>
          </a:p>
          <a:p>
            <a:pPr algn="l"/>
            <a:r>
              <a:rPr lang="tr-TR" dirty="0" smtClean="0"/>
              <a:t>e)Tüylerde renk değişikliği olabilir(</a:t>
            </a:r>
            <a:r>
              <a:rPr lang="tr-TR" dirty="0" err="1" smtClean="0"/>
              <a:t>sarımtrak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25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008112"/>
          </a:xfrm>
        </p:spPr>
        <p:txBody>
          <a:bodyPr>
            <a:noAutofit/>
          </a:bodyPr>
          <a:lstStyle/>
          <a:p>
            <a:r>
              <a:rPr lang="tr-TR" sz="4000" dirty="0" smtClean="0"/>
              <a:t>A- Köpeklerde İstenmeyen Gebeliklerin Sonlandırılması-5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640960" cy="4896544"/>
          </a:xfrm>
        </p:spPr>
        <p:txBody>
          <a:bodyPr>
            <a:normAutofit fontScale="92500"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</a:rPr>
              <a:t>d) </a:t>
            </a:r>
            <a:r>
              <a:rPr lang="tr-TR" sz="3600" b="1" dirty="0" err="1" smtClean="0">
                <a:solidFill>
                  <a:srgbClr val="FF0000"/>
                </a:solidFill>
              </a:rPr>
              <a:t>Prolaktin</a:t>
            </a:r>
            <a:r>
              <a:rPr lang="tr-TR" sz="3600" b="1" dirty="0" smtClean="0">
                <a:solidFill>
                  <a:srgbClr val="FF0000"/>
                </a:solidFill>
              </a:rPr>
              <a:t> İnhibitörleri + </a:t>
            </a:r>
            <a:r>
              <a:rPr lang="tr-TR" sz="3600" b="1" dirty="0" err="1" smtClean="0">
                <a:solidFill>
                  <a:srgbClr val="FF0000"/>
                </a:solidFill>
              </a:rPr>
              <a:t>Prostaglandinler</a:t>
            </a:r>
            <a:endParaRPr lang="tr-TR" dirty="0" smtClean="0">
              <a:solidFill>
                <a:srgbClr val="FF0000"/>
              </a:solidFill>
            </a:endParaRPr>
          </a:p>
          <a:p>
            <a:pPr algn="l"/>
            <a:r>
              <a:rPr lang="tr-TR" dirty="0" smtClean="0"/>
              <a:t>İlk 3 gün : </a:t>
            </a:r>
            <a:r>
              <a:rPr lang="tr-TR" u="sng" dirty="0" err="1" smtClean="0">
                <a:solidFill>
                  <a:srgbClr val="FF0000"/>
                </a:solidFill>
              </a:rPr>
              <a:t>Cabergolin</a:t>
            </a:r>
            <a:r>
              <a:rPr lang="tr-TR" dirty="0" smtClean="0"/>
              <a:t> uygulaması ,  sonrasında, </a:t>
            </a:r>
          </a:p>
          <a:p>
            <a:pPr algn="l"/>
            <a:r>
              <a:rPr lang="tr-TR" dirty="0" err="1" smtClean="0"/>
              <a:t>Abort</a:t>
            </a:r>
            <a:r>
              <a:rPr lang="tr-TR" dirty="0" smtClean="0"/>
              <a:t> veya  </a:t>
            </a:r>
            <a:r>
              <a:rPr lang="tr-TR" dirty="0" err="1" smtClean="0"/>
              <a:t>resorbsiyon</a:t>
            </a:r>
            <a:r>
              <a:rPr lang="tr-TR" dirty="0" smtClean="0"/>
              <a:t> şekillenene kadar :</a:t>
            </a:r>
          </a:p>
          <a:p>
            <a:pPr algn="l"/>
            <a:r>
              <a:rPr lang="tr-TR" i="1" u="sng" dirty="0" err="1" smtClean="0">
                <a:solidFill>
                  <a:srgbClr val="FF0000"/>
                </a:solidFill>
              </a:rPr>
              <a:t>cabergolin</a:t>
            </a:r>
            <a:r>
              <a:rPr lang="tr-TR" i="1" u="sng" dirty="0" smtClean="0">
                <a:solidFill>
                  <a:srgbClr val="FF0000"/>
                </a:solidFill>
              </a:rPr>
              <a:t> (oral) </a:t>
            </a:r>
            <a:r>
              <a:rPr lang="tr-TR" dirty="0" smtClean="0"/>
              <a:t>+ </a:t>
            </a:r>
            <a:r>
              <a:rPr lang="tr-TR" u="sng" dirty="0" smtClean="0">
                <a:solidFill>
                  <a:srgbClr val="FF0000"/>
                </a:solidFill>
              </a:rPr>
              <a:t>PGE</a:t>
            </a:r>
            <a:r>
              <a:rPr lang="tr-TR" dirty="0" smtClean="0"/>
              <a:t>(</a:t>
            </a:r>
            <a:r>
              <a:rPr lang="tr-TR" dirty="0" err="1" smtClean="0"/>
              <a:t>intravaginal-misoprostol</a:t>
            </a:r>
            <a:r>
              <a:rPr lang="tr-TR" dirty="0" smtClean="0"/>
              <a:t>) +</a:t>
            </a:r>
          </a:p>
          <a:p>
            <a:pPr algn="l"/>
            <a:r>
              <a:rPr lang="tr-TR" u="sng" dirty="0" err="1" smtClean="0">
                <a:solidFill>
                  <a:srgbClr val="FF0000"/>
                </a:solidFill>
              </a:rPr>
              <a:t>PGs</a:t>
            </a:r>
            <a:r>
              <a:rPr lang="tr-TR" dirty="0" smtClean="0"/>
              <a:t>(</a:t>
            </a:r>
            <a:r>
              <a:rPr lang="tr-TR" dirty="0" err="1" smtClean="0"/>
              <a:t>estrumate</a:t>
            </a:r>
            <a:r>
              <a:rPr lang="tr-TR" dirty="0" smtClean="0"/>
              <a:t> veya </a:t>
            </a:r>
            <a:r>
              <a:rPr lang="tr-TR" dirty="0" err="1" smtClean="0"/>
              <a:t>Lutealyse</a:t>
            </a:r>
            <a:r>
              <a:rPr lang="tr-TR" dirty="0" smtClean="0"/>
              <a:t>, SC, gün x2) uygulanır. </a:t>
            </a:r>
          </a:p>
          <a:p>
            <a:pPr algn="l"/>
            <a:r>
              <a:rPr lang="tr-TR" b="1" dirty="0" smtClean="0">
                <a:solidFill>
                  <a:srgbClr val="FF0000"/>
                </a:solidFill>
              </a:rPr>
              <a:t>e) Anti LH uygulamaları-</a:t>
            </a:r>
            <a:r>
              <a:rPr lang="tr-TR" b="1" dirty="0" err="1" smtClean="0">
                <a:solidFill>
                  <a:srgbClr val="FF0000"/>
                </a:solidFill>
              </a:rPr>
              <a:t>GnRH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Agonistleri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l"/>
            <a:r>
              <a:rPr lang="tr-TR" dirty="0" smtClean="0"/>
              <a:t>Araştırma aşamasında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agonistlerin</a:t>
            </a:r>
            <a:r>
              <a:rPr lang="tr-TR" dirty="0" smtClean="0"/>
              <a:t> en az 30 gün süren </a:t>
            </a:r>
            <a:r>
              <a:rPr lang="tr-TR" dirty="0" err="1" smtClean="0"/>
              <a:t>implant</a:t>
            </a:r>
            <a:r>
              <a:rPr lang="tr-TR" dirty="0" smtClean="0"/>
              <a:t> uygulamaları </a:t>
            </a:r>
            <a:r>
              <a:rPr lang="tr-TR" dirty="0" err="1" smtClean="0"/>
              <a:t>hipofizer</a:t>
            </a:r>
            <a:r>
              <a:rPr lang="tr-TR" dirty="0" smtClean="0"/>
              <a:t> LH salınımını baskılar. </a:t>
            </a:r>
            <a:r>
              <a:rPr lang="tr-TR" i="1" dirty="0" err="1" smtClean="0"/>
              <a:t>Corpus</a:t>
            </a:r>
            <a:r>
              <a:rPr lang="tr-TR" i="1" dirty="0" smtClean="0"/>
              <a:t> </a:t>
            </a:r>
            <a:r>
              <a:rPr lang="tr-TR" i="1" dirty="0" err="1" smtClean="0"/>
              <a:t>luteum</a:t>
            </a:r>
            <a:r>
              <a:rPr lang="tr-TR" i="1" dirty="0" smtClean="0"/>
              <a:t>  </a:t>
            </a:r>
            <a:r>
              <a:rPr lang="tr-TR" dirty="0" err="1" smtClean="0"/>
              <a:t>inaktiv</a:t>
            </a:r>
            <a:r>
              <a:rPr lang="tr-TR" dirty="0" smtClean="0"/>
              <a:t> konuma geçer.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95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512167"/>
          </a:xfrm>
        </p:spPr>
        <p:txBody>
          <a:bodyPr/>
          <a:lstStyle/>
          <a:p>
            <a:r>
              <a:rPr lang="tr-TR" dirty="0" smtClean="0"/>
              <a:t>B-Kedilerde İstenmeyen Gebeliklerin Sonlandırılması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280920" cy="4176464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lphaLcParenR"/>
            </a:pPr>
            <a:r>
              <a:rPr lang="tr-TR" dirty="0" err="1" smtClean="0">
                <a:solidFill>
                  <a:srgbClr val="FF0000"/>
                </a:solidFill>
              </a:rPr>
              <a:t>Antiprogestagenik</a:t>
            </a:r>
            <a:r>
              <a:rPr lang="tr-TR" dirty="0" smtClean="0">
                <a:solidFill>
                  <a:srgbClr val="FF0000"/>
                </a:solidFill>
              </a:rPr>
              <a:t> ilaçlar- </a:t>
            </a:r>
            <a:r>
              <a:rPr lang="tr-TR" dirty="0" err="1" smtClean="0"/>
              <a:t>Proge</a:t>
            </a:r>
            <a:r>
              <a:rPr lang="tr-TR" dirty="0" smtClean="0"/>
              <a:t> </a:t>
            </a:r>
            <a:r>
              <a:rPr lang="tr-TR" dirty="0"/>
              <a:t>reseptör </a:t>
            </a:r>
            <a:r>
              <a:rPr lang="tr-TR" dirty="0" err="1" smtClean="0"/>
              <a:t>blokeri</a:t>
            </a:r>
            <a:endParaRPr lang="tr-TR" dirty="0" smtClean="0"/>
          </a:p>
          <a:p>
            <a:pPr algn="l"/>
            <a:r>
              <a:rPr lang="tr-TR" dirty="0" err="1" smtClean="0"/>
              <a:t>Aglepriston</a:t>
            </a:r>
            <a:r>
              <a:rPr lang="tr-TR" dirty="0" smtClean="0"/>
              <a:t>, </a:t>
            </a:r>
            <a:r>
              <a:rPr lang="tr-TR" dirty="0"/>
              <a:t>15mg/kg/gün/SC/x2 gün/ 30 günden itibaren </a:t>
            </a:r>
            <a:endParaRPr lang="tr-TR" dirty="0" smtClean="0"/>
          </a:p>
          <a:p>
            <a:pPr algn="l"/>
            <a:r>
              <a:rPr lang="tr-TR" dirty="0" smtClean="0">
                <a:solidFill>
                  <a:srgbClr val="FF0000"/>
                </a:solidFill>
              </a:rPr>
              <a:t>b) </a:t>
            </a:r>
            <a:r>
              <a:rPr lang="tr-TR" dirty="0" err="1" smtClean="0">
                <a:solidFill>
                  <a:srgbClr val="FF0000"/>
                </a:solidFill>
              </a:rPr>
              <a:t>Antiluteolitik</a:t>
            </a:r>
            <a:r>
              <a:rPr lang="tr-TR" dirty="0" smtClean="0">
                <a:solidFill>
                  <a:srgbClr val="FF0000"/>
                </a:solidFill>
              </a:rPr>
              <a:t> İlaçlar- </a:t>
            </a:r>
            <a:r>
              <a:rPr lang="tr-TR" dirty="0" err="1" smtClean="0">
                <a:solidFill>
                  <a:srgbClr val="FF0000"/>
                </a:solidFill>
              </a:rPr>
              <a:t>Lutalyse</a:t>
            </a:r>
            <a:endParaRPr lang="tr-TR" dirty="0" smtClean="0">
              <a:solidFill>
                <a:srgbClr val="FF0000"/>
              </a:solidFill>
            </a:endParaRPr>
          </a:p>
          <a:p>
            <a:pPr algn="l"/>
            <a:r>
              <a:rPr lang="tr-TR" dirty="0" smtClean="0"/>
              <a:t>2 mg/kedi/SC/5 gün/30 günden itibaren</a:t>
            </a:r>
          </a:p>
          <a:p>
            <a:pPr algn="l"/>
            <a:r>
              <a:rPr lang="tr-TR" dirty="0" smtClean="0">
                <a:solidFill>
                  <a:srgbClr val="FF0000"/>
                </a:solidFill>
              </a:rPr>
              <a:t>c) </a:t>
            </a:r>
            <a:r>
              <a:rPr lang="tr-TR" dirty="0" err="1" smtClean="0">
                <a:solidFill>
                  <a:srgbClr val="FF0000"/>
                </a:solidFill>
              </a:rPr>
              <a:t>Prolaktin</a:t>
            </a:r>
            <a:r>
              <a:rPr lang="tr-TR" dirty="0" smtClean="0">
                <a:solidFill>
                  <a:srgbClr val="FF0000"/>
                </a:solidFill>
              </a:rPr>
              <a:t> inhibitörleri</a:t>
            </a:r>
          </a:p>
          <a:p>
            <a:pPr algn="l"/>
            <a:r>
              <a:rPr lang="tr-TR" dirty="0" err="1" smtClean="0"/>
              <a:t>Cabergolin</a:t>
            </a:r>
            <a:r>
              <a:rPr lang="tr-TR" dirty="0" smtClean="0"/>
              <a:t>, 25-50µg/kg/oral/ 3-5 gün/42 günden itibaren</a:t>
            </a:r>
          </a:p>
          <a:p>
            <a:pPr algn="l"/>
            <a:endParaRPr lang="tr-TR" dirty="0" smtClean="0"/>
          </a:p>
          <a:p>
            <a:pPr algn="l"/>
            <a:endParaRPr lang="tr-TR" dirty="0" smtClean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630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1176" y="260648"/>
            <a:ext cx="7931224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Köpeklerde seksüel </a:t>
            </a:r>
            <a:r>
              <a:rPr lang="tr-TR" dirty="0" err="1" smtClean="0"/>
              <a:t>sikluslar</a:t>
            </a:r>
            <a:r>
              <a:rPr lang="tr-TR" dirty="0" smtClean="0"/>
              <a:t> hakkında bilinen gerçekler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a)Seksüel </a:t>
            </a:r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diöstrus</a:t>
            </a:r>
            <a:r>
              <a:rPr lang="tr-TR" dirty="0" smtClean="0"/>
              <a:t> döneminde, </a:t>
            </a:r>
            <a:r>
              <a:rPr lang="tr-TR" dirty="0" err="1" smtClean="0"/>
              <a:t>hipofizer</a:t>
            </a:r>
            <a:r>
              <a:rPr lang="tr-TR" dirty="0" smtClean="0"/>
              <a:t> LH ve </a:t>
            </a:r>
            <a:r>
              <a:rPr lang="tr-TR" dirty="0" err="1" smtClean="0"/>
              <a:t>progesteron</a:t>
            </a:r>
            <a:r>
              <a:rPr lang="tr-TR" dirty="0" smtClean="0"/>
              <a:t> hormonu dominanttır</a:t>
            </a:r>
          </a:p>
          <a:p>
            <a:pPr marL="0" indent="0">
              <a:buNone/>
            </a:pPr>
            <a:r>
              <a:rPr lang="tr-TR" dirty="0" smtClean="0"/>
              <a:t>b) </a:t>
            </a:r>
            <a:r>
              <a:rPr lang="tr-TR" dirty="0" err="1" smtClean="0"/>
              <a:t>Anöstrus</a:t>
            </a:r>
            <a:r>
              <a:rPr lang="tr-TR" dirty="0" smtClean="0"/>
              <a:t> döneminde </a:t>
            </a:r>
            <a:r>
              <a:rPr lang="tr-TR" dirty="0" err="1" smtClean="0"/>
              <a:t>prolaktin</a:t>
            </a:r>
            <a:r>
              <a:rPr lang="tr-TR" dirty="0" smtClean="0"/>
              <a:t> hormonu dominant rol oynar</a:t>
            </a:r>
          </a:p>
          <a:p>
            <a:pPr marL="0" indent="0">
              <a:buNone/>
            </a:pPr>
            <a:r>
              <a:rPr lang="tr-TR" dirty="0" smtClean="0"/>
              <a:t>c) </a:t>
            </a:r>
            <a:r>
              <a:rPr lang="tr-TR" dirty="0" err="1" smtClean="0"/>
              <a:t>Anöstrus</a:t>
            </a:r>
            <a:r>
              <a:rPr lang="tr-TR" dirty="0" smtClean="0"/>
              <a:t> döneminin sonuna doğru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pulzları</a:t>
            </a:r>
            <a:r>
              <a:rPr lang="tr-TR" dirty="0" smtClean="0"/>
              <a:t> ve </a:t>
            </a:r>
            <a:r>
              <a:rPr lang="tr-TR" dirty="0" err="1" smtClean="0"/>
              <a:t>amplitute</a:t>
            </a:r>
            <a:r>
              <a:rPr lang="tr-TR" dirty="0" smtClean="0"/>
              <a:t> artar ve </a:t>
            </a:r>
            <a:r>
              <a:rPr lang="tr-TR" dirty="0" err="1" smtClean="0"/>
              <a:t>ovaryum</a:t>
            </a:r>
            <a:r>
              <a:rPr lang="tr-TR" dirty="0" smtClean="0"/>
              <a:t> FSH ve LH duyarlı konuma geçer.</a:t>
            </a:r>
          </a:p>
          <a:p>
            <a:pPr marL="0" indent="0">
              <a:buNone/>
            </a:pPr>
            <a:r>
              <a:rPr lang="tr-TR" dirty="0" smtClean="0"/>
              <a:t>d)Bazal FSH yükselir, ve FSH </a:t>
            </a:r>
            <a:r>
              <a:rPr lang="tr-TR" dirty="0" err="1" smtClean="0"/>
              <a:t>proöstrusa</a:t>
            </a:r>
            <a:r>
              <a:rPr lang="tr-TR" dirty="0" smtClean="0"/>
              <a:t> yakın </a:t>
            </a:r>
            <a:r>
              <a:rPr lang="tr-TR" dirty="0" err="1" smtClean="0"/>
              <a:t>granulosa</a:t>
            </a:r>
            <a:r>
              <a:rPr lang="tr-TR" dirty="0" smtClean="0"/>
              <a:t> hücreleri LH karşı duyarlılık oluşturur.</a:t>
            </a:r>
          </a:p>
          <a:p>
            <a:pPr marL="0" indent="0">
              <a:buNone/>
            </a:pPr>
            <a:r>
              <a:rPr lang="tr-TR" dirty="0" smtClean="0"/>
              <a:t>e) </a:t>
            </a:r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maturasyonunda</a:t>
            </a:r>
            <a:r>
              <a:rPr lang="tr-TR" dirty="0" smtClean="0"/>
              <a:t> LH dominant konuma geçer.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0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Seksüel </a:t>
            </a:r>
            <a:r>
              <a:rPr lang="tr-TR" dirty="0" err="1" smtClean="0"/>
              <a:t>Sikluslar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Neden Uyarılır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arenR"/>
            </a:pPr>
            <a:r>
              <a:rPr lang="tr-TR" dirty="0" err="1" smtClean="0"/>
              <a:t>Reprodüktif</a:t>
            </a:r>
            <a:r>
              <a:rPr lang="tr-TR" dirty="0" smtClean="0"/>
              <a:t> Patoloji- Uzayan </a:t>
            </a:r>
            <a:r>
              <a:rPr lang="tr-TR" dirty="0" err="1" smtClean="0"/>
              <a:t>interöstrus</a:t>
            </a:r>
            <a:r>
              <a:rPr lang="tr-TR" dirty="0" smtClean="0"/>
              <a:t> aralık</a:t>
            </a:r>
          </a:p>
          <a:p>
            <a:pPr marL="514350" indent="-514350">
              <a:buAutoNum type="alphaLcParenR"/>
            </a:pPr>
            <a:r>
              <a:rPr lang="tr-TR" dirty="0" smtClean="0"/>
              <a:t>Yetiştirme ve çiftleştirme yönetimi</a:t>
            </a:r>
          </a:p>
          <a:p>
            <a:pPr marL="914400" lvl="1" indent="-514350">
              <a:buAutoNum type="alphaLcParenR"/>
            </a:pPr>
            <a:r>
              <a:rPr lang="tr-TR" dirty="0" err="1" smtClean="0"/>
              <a:t>Embriyonik-fötal</a:t>
            </a:r>
            <a:r>
              <a:rPr lang="tr-TR" dirty="0" smtClean="0"/>
              <a:t> ölümler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Çiftleşme döneminin kaçırılması veya senkronizasyon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Irk özellikleri (yılda bir yavru veren ırklar)</a:t>
            </a:r>
          </a:p>
          <a:p>
            <a:pPr marL="514350" indent="-514350">
              <a:buAutoNum type="alphaLcParenR"/>
            </a:pPr>
            <a:r>
              <a:rPr lang="tr-TR" dirty="0" smtClean="0"/>
              <a:t>Bilgi üretimi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Grup gebelikler ve bir örnek yavru sayısı</a:t>
            </a:r>
          </a:p>
          <a:p>
            <a:pPr marL="914400" lvl="1" indent="-514350">
              <a:buAutoNum type="alphaLcParenR"/>
            </a:pPr>
            <a:r>
              <a:rPr lang="tr-TR" dirty="0" err="1" smtClean="0"/>
              <a:t>Reprodüktiv</a:t>
            </a:r>
            <a:r>
              <a:rPr lang="tr-TR" dirty="0" smtClean="0"/>
              <a:t> bozuklukların araştırılması</a:t>
            </a:r>
          </a:p>
          <a:p>
            <a:pPr marL="914400" lvl="1" indent="-514350">
              <a:buAutoNum type="alphaLcParenR"/>
            </a:pPr>
            <a:r>
              <a:rPr lang="tr-TR" dirty="0" err="1" smtClean="0"/>
              <a:t>Reproduktiv</a:t>
            </a:r>
            <a:r>
              <a:rPr lang="tr-TR" dirty="0" smtClean="0"/>
              <a:t> fizyoloji ve endokrinolojinin anlaşılması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Embriyo transfer programları-senkronizasyon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58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72819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C-Köpeklerde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Uyarılmasında Kullanılan Farmakolojik Yöntemler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8208912" cy="3217912"/>
          </a:xfrm>
        </p:spPr>
        <p:txBody>
          <a:bodyPr/>
          <a:lstStyle/>
          <a:p>
            <a:pPr marL="514350" indent="-514350" algn="l">
              <a:buAutoNum type="alphaLcParenR"/>
            </a:pPr>
            <a:r>
              <a:rPr lang="tr-TR" dirty="0" err="1" smtClean="0"/>
              <a:t>Gonadotropinler</a:t>
            </a:r>
            <a:r>
              <a:rPr lang="tr-TR" dirty="0" smtClean="0"/>
              <a:t> (FSH/LH/HCG/HMG/PMSG)</a:t>
            </a:r>
          </a:p>
          <a:p>
            <a:pPr marL="514350" indent="-514350" algn="l">
              <a:buFont typeface="Arial" pitchFamily="34" charset="0"/>
              <a:buAutoNum type="alphaLcParenR"/>
            </a:pPr>
            <a:r>
              <a:rPr lang="tr-TR" dirty="0" err="1"/>
              <a:t>Dopamin</a:t>
            </a:r>
            <a:r>
              <a:rPr lang="tr-TR" dirty="0"/>
              <a:t> </a:t>
            </a:r>
            <a:r>
              <a:rPr lang="tr-TR" dirty="0" err="1"/>
              <a:t>agonistleri</a:t>
            </a:r>
            <a:r>
              <a:rPr lang="tr-TR" dirty="0"/>
              <a:t> (</a:t>
            </a:r>
            <a:r>
              <a:rPr lang="tr-TR" dirty="0" err="1"/>
              <a:t>Cabergolin</a:t>
            </a:r>
            <a:r>
              <a:rPr lang="tr-TR" dirty="0" smtClean="0"/>
              <a:t>)</a:t>
            </a:r>
          </a:p>
          <a:p>
            <a:pPr marL="514350" indent="-514350" algn="l">
              <a:buFont typeface="Arial" pitchFamily="34" charset="0"/>
              <a:buAutoNum type="alphaLcParenR"/>
            </a:pP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agonistleri</a:t>
            </a:r>
            <a:r>
              <a:rPr lang="tr-TR" dirty="0"/>
              <a:t> (</a:t>
            </a:r>
            <a:r>
              <a:rPr lang="tr-TR" dirty="0" err="1"/>
              <a:t>Deslorelin</a:t>
            </a:r>
            <a:r>
              <a:rPr lang="tr-TR" dirty="0"/>
              <a:t>, </a:t>
            </a:r>
            <a:r>
              <a:rPr lang="tr-TR" dirty="0" err="1"/>
              <a:t>buserelin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)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1483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C-Köpeklerde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uyarılması-1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424936" cy="489654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tr-TR" dirty="0" smtClean="0"/>
              <a:t>a) </a:t>
            </a:r>
            <a:r>
              <a:rPr lang="tr-TR" dirty="0" err="1" smtClean="0"/>
              <a:t>Gonadotropinlerin</a:t>
            </a:r>
            <a:r>
              <a:rPr lang="tr-TR" dirty="0" smtClean="0"/>
              <a:t> Kullanımı:</a:t>
            </a:r>
          </a:p>
          <a:p>
            <a:pPr algn="l"/>
            <a:r>
              <a:rPr lang="tr-TR" dirty="0" smtClean="0"/>
              <a:t>FSH+LH(HCG): 5-10 mg/5 gün </a:t>
            </a:r>
          </a:p>
          <a:p>
            <a:pPr algn="l"/>
            <a:r>
              <a:rPr lang="tr-TR" dirty="0"/>
              <a:t>	</a:t>
            </a:r>
            <a:r>
              <a:rPr lang="tr-TR" dirty="0" err="1" smtClean="0"/>
              <a:t>proöstrus-Östrus</a:t>
            </a:r>
            <a:r>
              <a:rPr lang="tr-TR" dirty="0" smtClean="0"/>
              <a:t> oranı 	: %0-66</a:t>
            </a:r>
          </a:p>
          <a:p>
            <a:pPr algn="l"/>
            <a:r>
              <a:rPr lang="tr-TR" dirty="0"/>
              <a:t>	</a:t>
            </a:r>
            <a:r>
              <a:rPr lang="tr-TR" dirty="0" err="1" smtClean="0"/>
              <a:t>Ovulasyon</a:t>
            </a:r>
            <a:r>
              <a:rPr lang="tr-TR" dirty="0" smtClean="0"/>
              <a:t> oranı			: %0-44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Gebelik Oranı			: %0-37.5</a:t>
            </a:r>
          </a:p>
          <a:p>
            <a:pPr algn="l"/>
            <a:r>
              <a:rPr lang="tr-TR" dirty="0" smtClean="0"/>
              <a:t>HMG : 2-4 IU/kg/9 gün (FSH-LH etkili)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Gebelik Oranı			: %50</a:t>
            </a:r>
          </a:p>
          <a:p>
            <a:pPr algn="l"/>
            <a:r>
              <a:rPr lang="tr-TR" dirty="0" smtClean="0"/>
              <a:t>PMSG : 20 IU/kg/gün/10 gün/ (PG600, 80IU PMSG+ 40IU </a:t>
            </a:r>
            <a:r>
              <a:rPr lang="tr-TR" dirty="0" err="1" smtClean="0"/>
              <a:t>hCG</a:t>
            </a:r>
            <a:r>
              <a:rPr lang="tr-TR" dirty="0" smtClean="0"/>
              <a:t>, </a:t>
            </a:r>
            <a:r>
              <a:rPr lang="tr-TR" dirty="0" err="1" smtClean="0"/>
              <a:t>Intervet</a:t>
            </a:r>
            <a:r>
              <a:rPr lang="tr-TR" dirty="0" smtClean="0"/>
              <a:t>) </a:t>
            </a:r>
          </a:p>
          <a:p>
            <a:pPr algn="l"/>
            <a:r>
              <a:rPr lang="tr-TR" dirty="0"/>
              <a:t>	</a:t>
            </a:r>
            <a:r>
              <a:rPr lang="tr-TR" dirty="0" err="1" smtClean="0"/>
              <a:t>Ovulasyon</a:t>
            </a:r>
            <a:r>
              <a:rPr lang="tr-TR" dirty="0" smtClean="0"/>
              <a:t> oranı 			: düşüktür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Gebelik oranı			: %50-84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167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tr-TR" dirty="0" err="1" smtClean="0"/>
              <a:t>Gonadotropinlerin</a:t>
            </a:r>
            <a:r>
              <a:rPr lang="tr-TR" dirty="0" smtClean="0"/>
              <a:t> Genel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lphaLcParenR"/>
            </a:pPr>
            <a:r>
              <a:rPr lang="tr-TR" dirty="0" err="1" smtClean="0"/>
              <a:t>Allerjik</a:t>
            </a:r>
            <a:r>
              <a:rPr lang="tr-TR" dirty="0" smtClean="0"/>
              <a:t> reaksiyon oluşturabilirler. En az 6 ay ara ile kullanılmalıdırlar</a:t>
            </a:r>
          </a:p>
          <a:p>
            <a:pPr marL="514350" indent="-514350">
              <a:buAutoNum type="alphaLcParenR"/>
            </a:pPr>
            <a:r>
              <a:rPr lang="tr-TR" dirty="0" smtClean="0"/>
              <a:t>Prematüre </a:t>
            </a:r>
            <a:r>
              <a:rPr lang="tr-TR" dirty="0" err="1" smtClean="0"/>
              <a:t>luteal</a:t>
            </a:r>
            <a:r>
              <a:rPr lang="tr-TR" dirty="0" smtClean="0"/>
              <a:t> fonksiyonlara neden olurlar</a:t>
            </a:r>
          </a:p>
          <a:p>
            <a:pPr marL="514350" indent="-514350">
              <a:buAutoNum type="alphaLcParenR"/>
            </a:pPr>
            <a:r>
              <a:rPr lang="tr-TR" dirty="0" err="1" smtClean="0"/>
              <a:t>Hiperöstrogenik</a:t>
            </a:r>
            <a:r>
              <a:rPr lang="tr-TR" dirty="0" smtClean="0"/>
              <a:t> etki yaparlar ve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disfonksiyonlarına</a:t>
            </a:r>
            <a:r>
              <a:rPr lang="tr-TR" dirty="0" smtClean="0"/>
              <a:t> neden olurlar</a:t>
            </a:r>
          </a:p>
          <a:p>
            <a:pPr marL="514350" indent="-514350">
              <a:buAutoNum type="alphaLcParenR"/>
            </a:pPr>
            <a:r>
              <a:rPr lang="tr-TR" dirty="0" smtClean="0"/>
              <a:t>Gebelik oranı düşüktür</a:t>
            </a:r>
          </a:p>
          <a:p>
            <a:pPr marL="514350" indent="-514350">
              <a:buAutoNum type="alphaLcParenR"/>
            </a:pPr>
            <a:r>
              <a:rPr lang="tr-TR" dirty="0" smtClean="0"/>
              <a:t>HCG 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err="1" smtClean="0"/>
              <a:t>ovulasyon</a:t>
            </a:r>
            <a:r>
              <a:rPr lang="tr-TR" dirty="0" smtClean="0"/>
              <a:t>, gebelik oranı ve yavru sayısı üzerinde pozitif etkisi yoktur</a:t>
            </a:r>
          </a:p>
          <a:p>
            <a:pPr marL="514350" indent="-514350">
              <a:buAutoNum type="alphaLcParenR"/>
            </a:pPr>
            <a:r>
              <a:rPr lang="tr-TR" dirty="0" smtClean="0"/>
              <a:t>HCG </a:t>
            </a:r>
            <a:r>
              <a:rPr lang="tr-TR" dirty="0" err="1" smtClean="0"/>
              <a:t>östrusun</a:t>
            </a:r>
            <a:r>
              <a:rPr lang="tr-TR" dirty="0" smtClean="0"/>
              <a:t> 1-3 gün aralığında uygulandığında </a:t>
            </a:r>
            <a:r>
              <a:rPr lang="tr-TR" dirty="0" err="1" smtClean="0"/>
              <a:t>östrus</a:t>
            </a:r>
            <a:r>
              <a:rPr lang="tr-TR" dirty="0" smtClean="0"/>
              <a:t> davranışları uzar ve </a:t>
            </a:r>
            <a:r>
              <a:rPr lang="tr-TR" dirty="0" err="1" smtClean="0"/>
              <a:t>progesteron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r>
              <a:rPr lang="tr-TR" dirty="0" smtClean="0"/>
              <a:t> baskılanır.</a:t>
            </a:r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23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152127"/>
          </a:xfrm>
        </p:spPr>
        <p:txBody>
          <a:bodyPr>
            <a:no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Karnivorlarda gebelik ve seksüel </a:t>
            </a:r>
            <a:r>
              <a:rPr lang="tr-TR" sz="4000" dirty="0" err="1" smtClean="0">
                <a:solidFill>
                  <a:srgbClr val="FF0000"/>
                </a:solidFill>
              </a:rPr>
              <a:t>siklusların</a:t>
            </a:r>
            <a:r>
              <a:rPr lang="tr-TR" sz="4000" dirty="0" smtClean="0">
                <a:solidFill>
                  <a:srgbClr val="FF0000"/>
                </a:solidFill>
              </a:rPr>
              <a:t> farmakolojik kontrolü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56984" cy="489654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dirty="0" smtClean="0"/>
              <a:t>A-Köpeklerde istenmeyen gebeliklerin sonlandırılması</a:t>
            </a:r>
          </a:p>
          <a:p>
            <a:pPr algn="l"/>
            <a:r>
              <a:rPr lang="tr-TR" dirty="0" smtClean="0"/>
              <a:t>B-Kedilerde istenmeyen gebeliklerin sonlandırılması</a:t>
            </a:r>
          </a:p>
          <a:p>
            <a:pPr algn="l"/>
            <a:r>
              <a:rPr lang="tr-TR" dirty="0" smtClean="0"/>
              <a:t>C-Köpeklerde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</a:t>
            </a:r>
          </a:p>
          <a:p>
            <a:pPr algn="l"/>
            <a:r>
              <a:rPr lang="tr-TR" dirty="0" smtClean="0"/>
              <a:t>D-Kedilerde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</a:t>
            </a:r>
          </a:p>
          <a:p>
            <a:pPr algn="l"/>
            <a:r>
              <a:rPr lang="tr-TR" dirty="0" smtClean="0"/>
              <a:t>E-Köpeklerde istenmeyen </a:t>
            </a:r>
            <a:r>
              <a:rPr lang="tr-TR" dirty="0" err="1" smtClean="0"/>
              <a:t>proöstrus-östrus</a:t>
            </a:r>
            <a:r>
              <a:rPr lang="tr-TR" dirty="0" smtClean="0"/>
              <a:t> belirtilerinin baskılanması</a:t>
            </a:r>
          </a:p>
          <a:p>
            <a:pPr algn="l"/>
            <a:r>
              <a:rPr lang="tr-TR" dirty="0" smtClean="0"/>
              <a:t>F-Kedilerde istenmeyen </a:t>
            </a:r>
            <a:r>
              <a:rPr lang="tr-TR" dirty="0" err="1" smtClean="0"/>
              <a:t>östrus</a:t>
            </a:r>
            <a:r>
              <a:rPr lang="tr-TR" dirty="0" smtClean="0"/>
              <a:t> belirtilerinin baskılanması</a:t>
            </a:r>
          </a:p>
          <a:p>
            <a:pPr algn="l"/>
            <a:r>
              <a:rPr lang="tr-TR" dirty="0" smtClean="0"/>
              <a:t>G-Erkek köpek  ve kedilerde istenmeyen seksüel davranışların baskılanması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9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C-Köpeklerde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b) </a:t>
            </a:r>
            <a:r>
              <a:rPr lang="tr-TR" dirty="0" err="1" smtClean="0"/>
              <a:t>Prolaktin</a:t>
            </a:r>
            <a:r>
              <a:rPr lang="tr-TR" dirty="0" smtClean="0"/>
              <a:t> inhibitörleri-</a:t>
            </a:r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agonistlerin</a:t>
            </a:r>
            <a:r>
              <a:rPr lang="tr-TR" dirty="0" smtClean="0"/>
              <a:t> Kullanımı :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Cabergolin</a:t>
            </a:r>
            <a:r>
              <a:rPr lang="tr-TR" dirty="0" smtClean="0"/>
              <a:t> : </a:t>
            </a:r>
            <a:r>
              <a:rPr lang="tr-TR" dirty="0" err="1" smtClean="0"/>
              <a:t>Dostinex</a:t>
            </a:r>
            <a:r>
              <a:rPr lang="tr-TR" dirty="0" smtClean="0"/>
              <a:t>(0.5 mg, tablet, </a:t>
            </a:r>
            <a:r>
              <a:rPr lang="tr-TR" dirty="0" err="1" smtClean="0"/>
              <a:t>Pharmacia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Uygulama aşamasında </a:t>
            </a:r>
            <a:r>
              <a:rPr lang="tr-TR" dirty="0" err="1" smtClean="0"/>
              <a:t>anöstrus</a:t>
            </a:r>
            <a:r>
              <a:rPr lang="tr-TR" dirty="0" smtClean="0"/>
              <a:t> döneminin evresi önemlidir. 8- 30 gün içinde </a:t>
            </a:r>
            <a:r>
              <a:rPr lang="tr-TR" dirty="0" err="1" smtClean="0"/>
              <a:t>proöstrus</a:t>
            </a:r>
            <a:r>
              <a:rPr lang="tr-TR" dirty="0" smtClean="0"/>
              <a:t> belirtileri gözlenir.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agonistlerinin</a:t>
            </a:r>
            <a:r>
              <a:rPr lang="tr-TR" dirty="0" smtClean="0"/>
              <a:t> genel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lphaLcParenR"/>
            </a:pPr>
            <a:r>
              <a:rPr lang="tr-TR" dirty="0" smtClean="0"/>
              <a:t>Etki mekanizmaları ve yan etkileri daha önce belirtildiği gibidir.</a:t>
            </a:r>
          </a:p>
          <a:p>
            <a:pPr marL="514350" indent="-514350">
              <a:buAutoNum type="alphaLcParenR"/>
            </a:pPr>
            <a:r>
              <a:rPr lang="tr-TR" dirty="0" smtClean="0"/>
              <a:t>Uygulama </a:t>
            </a:r>
            <a:r>
              <a:rPr lang="tr-TR" dirty="0" err="1" smtClean="0"/>
              <a:t>proöstrus</a:t>
            </a:r>
            <a:r>
              <a:rPr lang="tr-TR" dirty="0" smtClean="0"/>
              <a:t> kanaması başlayana kadar ve </a:t>
            </a:r>
            <a:r>
              <a:rPr lang="tr-TR" dirty="0" err="1" smtClean="0"/>
              <a:t>proöstrus</a:t>
            </a:r>
            <a:r>
              <a:rPr lang="tr-TR" dirty="0" smtClean="0"/>
              <a:t> kanaması sonrası ilk 5 gün de devam edilmelidir. </a:t>
            </a:r>
            <a:r>
              <a:rPr lang="tr-TR" dirty="0" err="1" smtClean="0"/>
              <a:t>Ovaryum</a:t>
            </a:r>
            <a:r>
              <a:rPr lang="tr-TR" dirty="0" smtClean="0"/>
              <a:t> üzerinde etkisi bulunmadığından </a:t>
            </a:r>
            <a:r>
              <a:rPr lang="tr-TR" dirty="0" err="1" smtClean="0"/>
              <a:t>östrus</a:t>
            </a:r>
            <a:r>
              <a:rPr lang="tr-TR" dirty="0" smtClean="0"/>
              <a:t> aşamasına kadar kullanılabilir. </a:t>
            </a:r>
          </a:p>
          <a:p>
            <a:pPr marL="514350" indent="-514350">
              <a:buAutoNum type="alphaLcParenR"/>
            </a:pPr>
            <a:r>
              <a:rPr lang="tr-TR" dirty="0" smtClean="0"/>
              <a:t>Seksüel </a:t>
            </a:r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anöstrus</a:t>
            </a:r>
            <a:r>
              <a:rPr lang="tr-TR" dirty="0" smtClean="0"/>
              <a:t> evresinde mümkünse bir önceki </a:t>
            </a:r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ovulasyonundan</a:t>
            </a:r>
            <a:r>
              <a:rPr lang="tr-TR" dirty="0" smtClean="0"/>
              <a:t> 135 gün sonra kullanılmalıdır (yüksek gebelik oranı için)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643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C-Köpeklerde seksüel </a:t>
            </a:r>
            <a:r>
              <a:rPr lang="tr-TR" dirty="0" err="1" smtClean="0"/>
              <a:t>siklusların</a:t>
            </a:r>
            <a:r>
              <a:rPr lang="tr-TR" dirty="0" smtClean="0"/>
              <a:t> uyarılması-3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c)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</a:t>
            </a:r>
            <a:r>
              <a:rPr lang="tr-TR" dirty="0" smtClean="0"/>
              <a:t> 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Kısa etkili </a:t>
            </a:r>
            <a:r>
              <a:rPr lang="tr-TR" dirty="0" err="1" smtClean="0"/>
              <a:t>enjektabıl</a:t>
            </a:r>
            <a:r>
              <a:rPr lang="tr-TR" dirty="0" smtClean="0"/>
              <a:t>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</a:t>
            </a:r>
            <a:r>
              <a:rPr lang="tr-TR" dirty="0" smtClean="0"/>
              <a:t> 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Buserelin</a:t>
            </a:r>
            <a:r>
              <a:rPr lang="tr-TR" dirty="0" smtClean="0"/>
              <a:t> / </a:t>
            </a:r>
            <a:r>
              <a:rPr lang="tr-TR" dirty="0" err="1" smtClean="0"/>
              <a:t>Fertirelin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Sürekli </a:t>
            </a:r>
            <a:r>
              <a:rPr lang="tr-TR" dirty="0" err="1" smtClean="0"/>
              <a:t>İnfuzyon</a:t>
            </a:r>
            <a:r>
              <a:rPr lang="tr-TR" dirty="0" smtClean="0"/>
              <a:t> 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osmotik</a:t>
            </a:r>
            <a:r>
              <a:rPr lang="tr-TR" dirty="0" smtClean="0"/>
              <a:t> mini </a:t>
            </a:r>
            <a:r>
              <a:rPr lang="tr-TR" dirty="0" err="1" smtClean="0"/>
              <a:t>pump</a:t>
            </a:r>
            <a:r>
              <a:rPr lang="tr-TR" dirty="0" smtClean="0"/>
              <a:t> : </a:t>
            </a:r>
            <a:r>
              <a:rPr lang="tr-TR" dirty="0" err="1" smtClean="0"/>
              <a:t>Lutrelin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implant</a:t>
            </a:r>
            <a:r>
              <a:rPr lang="tr-TR" dirty="0"/>
              <a:t> </a:t>
            </a:r>
            <a:r>
              <a:rPr lang="tr-TR" dirty="0" smtClean="0"/>
              <a:t>: </a:t>
            </a:r>
            <a:r>
              <a:rPr lang="tr-TR" dirty="0" err="1" smtClean="0"/>
              <a:t>Deslorelin</a:t>
            </a:r>
            <a:r>
              <a:rPr lang="tr-TR" dirty="0" smtClean="0"/>
              <a:t> , </a:t>
            </a:r>
            <a:r>
              <a:rPr lang="tr-TR" dirty="0" err="1" smtClean="0"/>
              <a:t>Gonazon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intranasal</a:t>
            </a:r>
            <a:r>
              <a:rPr lang="tr-TR" dirty="0" smtClean="0"/>
              <a:t> sprey : </a:t>
            </a:r>
            <a:r>
              <a:rPr lang="tr-TR" dirty="0" err="1" smtClean="0"/>
              <a:t>Leuprolide</a:t>
            </a:r>
            <a:r>
              <a:rPr lang="tr-TR" dirty="0" smtClean="0"/>
              <a:t> 			(</a:t>
            </a:r>
            <a:r>
              <a:rPr lang="tr-TR" dirty="0" err="1" smtClean="0"/>
              <a:t>Leupron</a:t>
            </a:r>
            <a:r>
              <a:rPr lang="tr-TR" dirty="0" smtClean="0"/>
              <a:t> –</a:t>
            </a:r>
            <a:r>
              <a:rPr lang="tr-TR" dirty="0" err="1" smtClean="0"/>
              <a:t>Depoti</a:t>
            </a:r>
            <a:r>
              <a:rPr lang="tr-TR" dirty="0" smtClean="0"/>
              <a:t> </a:t>
            </a:r>
            <a:r>
              <a:rPr lang="tr-TR" dirty="0" err="1" smtClean="0"/>
              <a:t>Takeda</a:t>
            </a:r>
            <a:r>
              <a:rPr lang="tr-TR" dirty="0" smtClean="0"/>
              <a:t> </a:t>
            </a:r>
            <a:r>
              <a:rPr lang="tr-TR" dirty="0" err="1" smtClean="0"/>
              <a:t>Chemical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8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</a:t>
            </a:r>
            <a:r>
              <a:rPr lang="tr-TR" dirty="0" smtClean="0"/>
              <a:t> -devam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0357683"/>
              </p:ext>
            </p:extLst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GnRH</a:t>
                      </a:r>
                      <a:r>
                        <a:rPr lang="tr-TR" dirty="0" smtClean="0"/>
                        <a:t> Preparatı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Proöstrus</a:t>
                      </a: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Östrus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Ovulasyon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Gebelik/Doğum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Buserelin</a:t>
                      </a:r>
                      <a:r>
                        <a:rPr lang="tr-TR" dirty="0" smtClean="0"/>
                        <a:t>, 0,0015 mg/kg, 11 gün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%30/-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%20/-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GnRH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 0.000096-</a:t>
                      </a:r>
                      <a:r>
                        <a:rPr lang="tr-TR" baseline="0" dirty="0" smtClean="0">
                          <a:solidFill>
                            <a:srgbClr val="FF0000"/>
                          </a:solidFill>
                        </a:rPr>
                        <a:t> 0.000139 </a:t>
                      </a:r>
                      <a:r>
                        <a:rPr lang="tr-TR" baseline="0" dirty="0" smtClean="0"/>
                        <a:t>mg/kg, IV her 90 </a:t>
                      </a:r>
                      <a:r>
                        <a:rPr lang="tr-TR" baseline="0" dirty="0" err="1" smtClean="0"/>
                        <a:t>dak</a:t>
                      </a:r>
                      <a:r>
                        <a:rPr lang="tr-TR" baseline="0" dirty="0" smtClean="0"/>
                        <a:t> bir/ 11-13 gün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%100 (</a:t>
                      </a:r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23 gün sonra)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(%72-100)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%87.5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(%20-87.5)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%87.5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(%20-87.5)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Lutrelin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 0</a:t>
                      </a:r>
                      <a:r>
                        <a:rPr lang="tr-TR" dirty="0" smtClean="0"/>
                        <a:t>.048</a:t>
                      </a:r>
                      <a:r>
                        <a:rPr lang="tr-TR" baseline="0" dirty="0" smtClean="0"/>
                        <a:t> mg/kg, mini </a:t>
                      </a:r>
                      <a:r>
                        <a:rPr lang="tr-TR" baseline="0" dirty="0" err="1" smtClean="0"/>
                        <a:t>pump</a:t>
                      </a:r>
                      <a:r>
                        <a:rPr lang="tr-TR" baseline="0" dirty="0" smtClean="0"/>
                        <a:t>, 12-14 gün 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%100 /</a:t>
                      </a:r>
                      <a:r>
                        <a:rPr lang="tr-TR" baseline="0" dirty="0" smtClean="0"/>
                        <a:t> % 83.3</a:t>
                      </a:r>
                    </a:p>
                    <a:p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(%57.1-%100)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 16.7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(%16.7-%88.9)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(%0-88.9)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rgbClr val="FF0000"/>
                          </a:solidFill>
                        </a:rPr>
                        <a:t>Deslorelin</a:t>
                      </a:r>
                      <a:r>
                        <a:rPr lang="tr-TR" dirty="0" smtClean="0"/>
                        <a:t>, 2.1 mg/kg, </a:t>
                      </a:r>
                      <a:r>
                        <a:rPr lang="tr-TR" dirty="0" err="1" smtClean="0"/>
                        <a:t>implant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%80-100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%11.1- 578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24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GnRH</a:t>
            </a:r>
            <a:r>
              <a:rPr lang="tr-TR" dirty="0" smtClean="0"/>
              <a:t> Genel tanımları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lphaLcParenR"/>
            </a:pPr>
            <a:r>
              <a:rPr lang="tr-TR" dirty="0" smtClean="0"/>
              <a:t>Hipofiz düzeyinde etkileri : LH ve FSH salınımını uyarır. Bu uyarı depo uygulamalarda ilk 5-6 gün içinde uyarı, yüksek ve uzun süreli kullanımlarda baskılayıcı rol oynar. Bu nedenle </a:t>
            </a:r>
            <a:r>
              <a:rPr lang="tr-TR" dirty="0" err="1" smtClean="0"/>
              <a:t>ovulasyondan</a:t>
            </a:r>
            <a:r>
              <a:rPr lang="tr-TR" dirty="0" smtClean="0"/>
              <a:t> sonra </a:t>
            </a:r>
            <a:r>
              <a:rPr lang="tr-TR" dirty="0" err="1" smtClean="0"/>
              <a:t>implant</a:t>
            </a:r>
            <a:r>
              <a:rPr lang="tr-TR" dirty="0" smtClean="0"/>
              <a:t> uzaklaştırılmalıdır. Ayrıca, gebelik şekillenmişse </a:t>
            </a:r>
            <a:r>
              <a:rPr lang="tr-TR" dirty="0" err="1" smtClean="0"/>
              <a:t>progesteron</a:t>
            </a:r>
            <a:r>
              <a:rPr lang="tr-TR" dirty="0" smtClean="0"/>
              <a:t> takviyesi yapılmalıdır. </a:t>
            </a:r>
          </a:p>
          <a:p>
            <a:pPr marL="514350" indent="-514350">
              <a:buAutoNum type="alphaLcParenR"/>
            </a:pPr>
            <a:r>
              <a:rPr lang="tr-TR" dirty="0" smtClean="0"/>
              <a:t>Diğer organlardaki etkisi : meme bezi, </a:t>
            </a:r>
            <a:r>
              <a:rPr lang="tr-TR" dirty="0" err="1" smtClean="0"/>
              <a:t>vesica</a:t>
            </a:r>
            <a:r>
              <a:rPr lang="tr-TR" dirty="0" smtClean="0"/>
              <a:t> </a:t>
            </a:r>
            <a:r>
              <a:rPr lang="tr-TR" dirty="0" err="1" smtClean="0"/>
              <a:t>urinaria</a:t>
            </a:r>
            <a:r>
              <a:rPr lang="tr-TR" dirty="0" smtClean="0"/>
              <a:t>, prostat, kan damarları, deri, </a:t>
            </a:r>
            <a:r>
              <a:rPr lang="tr-TR" dirty="0" err="1" smtClean="0"/>
              <a:t>barsaklar</a:t>
            </a:r>
            <a:r>
              <a:rPr lang="tr-TR" dirty="0" smtClean="0"/>
              <a:t>, </a:t>
            </a:r>
            <a:r>
              <a:rPr lang="tr-TR" dirty="0" err="1" smtClean="0"/>
              <a:t>ovidukt-uterus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232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GnRH</a:t>
            </a:r>
            <a:r>
              <a:rPr lang="tr-TR" dirty="0" smtClean="0"/>
              <a:t> Genel Tanımları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c) </a:t>
            </a:r>
            <a:r>
              <a:rPr lang="tr-TR" dirty="0" err="1" smtClean="0"/>
              <a:t>Anöstrus</a:t>
            </a:r>
            <a:r>
              <a:rPr lang="tr-TR" dirty="0" smtClean="0"/>
              <a:t> döneminin sonuna doğru oldukça etkilidir.</a:t>
            </a:r>
          </a:p>
          <a:p>
            <a:pPr marL="0" indent="0">
              <a:buNone/>
            </a:pPr>
            <a:r>
              <a:rPr lang="tr-TR" dirty="0" smtClean="0"/>
              <a:t>d) </a:t>
            </a:r>
            <a:r>
              <a:rPr lang="tr-TR" dirty="0" err="1" smtClean="0"/>
              <a:t>Diöstrus</a:t>
            </a:r>
            <a:r>
              <a:rPr lang="tr-TR" dirty="0" smtClean="0"/>
              <a:t> döneminde uzun ve yüksek dozda kullanımları, LH yetmezliğine bağlı </a:t>
            </a:r>
            <a:r>
              <a:rPr lang="tr-TR" dirty="0" err="1" smtClean="0"/>
              <a:t>hipoluteidism</a:t>
            </a:r>
            <a:r>
              <a:rPr lang="tr-TR" dirty="0" smtClean="0"/>
              <a:t> şekillendirir. </a:t>
            </a:r>
            <a:r>
              <a:rPr lang="tr-TR" dirty="0" err="1" smtClean="0"/>
              <a:t>Diöstrusta</a:t>
            </a:r>
            <a:r>
              <a:rPr lang="tr-TR" dirty="0" smtClean="0"/>
              <a:t>, 50 µg/kg </a:t>
            </a:r>
            <a:r>
              <a:rPr lang="tr-TR" dirty="0" err="1" smtClean="0"/>
              <a:t>cloprostenol</a:t>
            </a:r>
            <a:r>
              <a:rPr lang="tr-TR" dirty="0" smtClean="0"/>
              <a:t>/  1. gün;  100</a:t>
            </a:r>
            <a:r>
              <a:rPr lang="tr-TR" dirty="0"/>
              <a:t> </a:t>
            </a:r>
            <a:r>
              <a:rPr lang="tr-TR" dirty="0" smtClean="0"/>
              <a:t>µg/kg/2. gün/ 250</a:t>
            </a:r>
            <a:r>
              <a:rPr lang="tr-TR" dirty="0"/>
              <a:t> </a:t>
            </a:r>
            <a:r>
              <a:rPr lang="tr-TR" dirty="0" smtClean="0"/>
              <a:t>µg/kg/günx2 /5gün; uzun etkili </a:t>
            </a:r>
            <a:r>
              <a:rPr lang="tr-TR" dirty="0" err="1" smtClean="0"/>
              <a:t>deslorelin</a:t>
            </a:r>
            <a:r>
              <a:rPr lang="tr-TR" dirty="0" smtClean="0"/>
              <a:t> (</a:t>
            </a:r>
            <a:r>
              <a:rPr lang="tr-TR" dirty="0" err="1" smtClean="0"/>
              <a:t>suprelorin</a:t>
            </a:r>
            <a:r>
              <a:rPr lang="tr-TR" dirty="0" smtClean="0"/>
              <a:t>, 6 mg) </a:t>
            </a:r>
            <a:r>
              <a:rPr lang="tr-TR" dirty="0" err="1" smtClean="0"/>
              <a:t>östrus</a:t>
            </a:r>
            <a:r>
              <a:rPr lang="tr-TR" dirty="0" smtClean="0"/>
              <a:t> ve gebelik/doğum ile sonuçlandı.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4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GnRH</a:t>
            </a:r>
            <a:r>
              <a:rPr lang="tr-TR" dirty="0" smtClean="0"/>
              <a:t> Genel Tanımları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Deslorelin</a:t>
            </a:r>
            <a:r>
              <a:rPr lang="tr-TR" dirty="0" smtClean="0"/>
              <a:t> : D-</a:t>
            </a:r>
            <a:r>
              <a:rPr lang="tr-TR" dirty="0" err="1" smtClean="0"/>
              <a:t>Trp</a:t>
            </a:r>
            <a:r>
              <a:rPr lang="tr-TR" dirty="0" smtClean="0"/>
              <a:t>-Pro-</a:t>
            </a:r>
            <a:r>
              <a:rPr lang="tr-TR" dirty="0" err="1" smtClean="0"/>
              <a:t>des</a:t>
            </a:r>
            <a:r>
              <a:rPr lang="tr-TR" dirty="0" smtClean="0"/>
              <a:t>-</a:t>
            </a:r>
            <a:r>
              <a:rPr lang="tr-TR" dirty="0" err="1" smtClean="0"/>
              <a:t>Gly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Suprelorin</a:t>
            </a:r>
            <a:r>
              <a:rPr lang="tr-TR" dirty="0" smtClean="0"/>
              <a:t> (6 mg, </a:t>
            </a:r>
            <a:r>
              <a:rPr lang="tr-TR" dirty="0" err="1" smtClean="0"/>
              <a:t>NorthRyde</a:t>
            </a:r>
            <a:r>
              <a:rPr lang="tr-TR" dirty="0" smtClean="0"/>
              <a:t>, </a:t>
            </a:r>
            <a:r>
              <a:rPr lang="tr-TR" dirty="0" err="1" smtClean="0"/>
              <a:t>Australia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Ovuplant</a:t>
            </a:r>
            <a:r>
              <a:rPr lang="tr-TR" dirty="0" smtClean="0"/>
              <a:t> (</a:t>
            </a:r>
            <a:r>
              <a:rPr lang="tr-TR" dirty="0" err="1" smtClean="0"/>
              <a:t>biodegredable</a:t>
            </a:r>
            <a:r>
              <a:rPr lang="tr-TR" dirty="0" smtClean="0"/>
              <a:t>, 2,1mg,4,2mg, 9,4mg; </a:t>
            </a:r>
            <a:r>
              <a:rPr lang="tr-TR" dirty="0" err="1" smtClean="0"/>
              <a:t>Ayerst</a:t>
            </a:r>
            <a:r>
              <a:rPr lang="tr-TR" dirty="0" smtClean="0"/>
              <a:t> </a:t>
            </a:r>
            <a:r>
              <a:rPr lang="tr-TR" dirty="0" err="1" smtClean="0"/>
              <a:t>Lab</a:t>
            </a:r>
            <a:r>
              <a:rPr lang="tr-TR" dirty="0" smtClean="0"/>
              <a:t>, </a:t>
            </a:r>
            <a:r>
              <a:rPr lang="tr-TR" dirty="0" err="1" smtClean="0"/>
              <a:t>Guelph</a:t>
            </a:r>
            <a:r>
              <a:rPr lang="tr-TR" dirty="0" smtClean="0"/>
              <a:t>, </a:t>
            </a:r>
            <a:r>
              <a:rPr lang="tr-TR" dirty="0" err="1" smtClean="0"/>
              <a:t>Ontorio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BioRelease</a:t>
            </a:r>
            <a:r>
              <a:rPr lang="tr-TR" dirty="0" smtClean="0"/>
              <a:t> (1,5 mg/ml, BET </a:t>
            </a:r>
            <a:r>
              <a:rPr lang="tr-TR" dirty="0" err="1" smtClean="0"/>
              <a:t>Pharmacy</a:t>
            </a:r>
            <a:r>
              <a:rPr lang="tr-TR" dirty="0" smtClean="0"/>
              <a:t>, </a:t>
            </a:r>
            <a:r>
              <a:rPr lang="tr-TR" dirty="0" err="1" smtClean="0"/>
              <a:t>Lexington</a:t>
            </a:r>
            <a:r>
              <a:rPr lang="tr-TR" dirty="0" smtClean="0"/>
              <a:t>, KY, </a:t>
            </a:r>
            <a:r>
              <a:rPr lang="tr-TR" dirty="0" err="1" smtClean="0"/>
              <a:t>enjektable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err="1" smtClean="0"/>
              <a:t>İmplantlar</a:t>
            </a:r>
            <a:r>
              <a:rPr lang="tr-TR" dirty="0" smtClean="0"/>
              <a:t>: vulva dudakları mukozasına veya göbek bölgesine yerleştirilir.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56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ın</a:t>
            </a:r>
            <a:r>
              <a:rPr lang="tr-TR" dirty="0" smtClean="0"/>
              <a:t> reprodüksiyon dışı kullanım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Dişilerde Meme Bezi Tümörlerinde : 60 mg/kg </a:t>
            </a:r>
            <a:r>
              <a:rPr lang="tr-TR" dirty="0" err="1" smtClean="0"/>
              <a:t>Goserelin</a:t>
            </a:r>
            <a:r>
              <a:rPr lang="tr-TR" dirty="0" smtClean="0"/>
              <a:t> (</a:t>
            </a:r>
            <a:r>
              <a:rPr lang="tr-TR" dirty="0" err="1" smtClean="0"/>
              <a:t>azagyl-nafarelin</a:t>
            </a:r>
            <a:r>
              <a:rPr lang="tr-TR" dirty="0" smtClean="0"/>
              <a:t>, </a:t>
            </a:r>
            <a:r>
              <a:rPr lang="tr-TR" dirty="0" err="1" smtClean="0"/>
              <a:t>implant</a:t>
            </a:r>
            <a:r>
              <a:rPr lang="tr-TR" dirty="0" smtClean="0"/>
              <a:t>), her 3 hafta da bir uygulamaları, EGF salınımını dolayısı ile tümör gelişini baskıladığı gözlenmiştir.</a:t>
            </a:r>
          </a:p>
          <a:p>
            <a:r>
              <a:rPr lang="tr-TR" dirty="0" err="1" smtClean="0"/>
              <a:t>Uriner</a:t>
            </a:r>
            <a:r>
              <a:rPr lang="tr-TR" dirty="0" smtClean="0"/>
              <a:t> </a:t>
            </a:r>
            <a:r>
              <a:rPr lang="tr-TR" dirty="0" err="1" smtClean="0"/>
              <a:t>incontinence</a:t>
            </a:r>
            <a:r>
              <a:rPr lang="tr-TR" dirty="0" smtClean="0"/>
              <a:t>: LH ve FSH, idrar kesesinde </a:t>
            </a:r>
            <a:r>
              <a:rPr lang="tr-TR" dirty="0" err="1" smtClean="0"/>
              <a:t>kollagen</a:t>
            </a:r>
            <a:r>
              <a:rPr lang="tr-TR" dirty="0" smtClean="0"/>
              <a:t> </a:t>
            </a:r>
            <a:r>
              <a:rPr lang="tr-TR" dirty="0" err="1" smtClean="0"/>
              <a:t>yıkımlanması</a:t>
            </a:r>
            <a:r>
              <a:rPr lang="tr-TR" dirty="0" smtClean="0"/>
              <a:t> metabolizmasına katılır. </a:t>
            </a:r>
            <a:r>
              <a:rPr lang="tr-TR" dirty="0" err="1" smtClean="0"/>
              <a:t>Gonadotropin</a:t>
            </a:r>
            <a:r>
              <a:rPr lang="tr-TR" dirty="0" smtClean="0"/>
              <a:t> yetmezlikleri idrar kesesinde </a:t>
            </a:r>
            <a:r>
              <a:rPr lang="tr-TR" dirty="0" err="1" smtClean="0"/>
              <a:t>kollagen</a:t>
            </a:r>
            <a:r>
              <a:rPr lang="tr-TR" dirty="0" smtClean="0"/>
              <a:t> birikimine dolayısı ile </a:t>
            </a:r>
            <a:r>
              <a:rPr lang="tr-TR" dirty="0" err="1" smtClean="0"/>
              <a:t>kontraksiyon</a:t>
            </a:r>
            <a:r>
              <a:rPr lang="tr-TR" dirty="0" smtClean="0"/>
              <a:t> etkisinin azalmasına neden olur. Alpha-</a:t>
            </a:r>
            <a:r>
              <a:rPr lang="tr-TR" dirty="0" err="1" smtClean="0"/>
              <a:t>agonist</a:t>
            </a:r>
            <a:r>
              <a:rPr lang="tr-TR" dirty="0" smtClean="0"/>
              <a:t>, </a:t>
            </a:r>
            <a:r>
              <a:rPr lang="tr-TR" dirty="0" err="1" smtClean="0"/>
              <a:t>phenylpropanolamine</a:t>
            </a:r>
            <a:r>
              <a:rPr lang="tr-TR" dirty="0" smtClean="0"/>
              <a:t> ile birlikte kullanımı oldukça etkilidir. Ayrıca bu </a:t>
            </a:r>
            <a:r>
              <a:rPr lang="tr-TR" dirty="0" err="1" smtClean="0"/>
              <a:t>agonistin</a:t>
            </a:r>
            <a:r>
              <a:rPr lang="tr-TR" dirty="0" smtClean="0"/>
              <a:t> kalp kası üzerindeki </a:t>
            </a:r>
            <a:r>
              <a:rPr lang="tr-TR" dirty="0" err="1" smtClean="0"/>
              <a:t>etkisinide</a:t>
            </a:r>
            <a:r>
              <a:rPr lang="tr-TR" dirty="0" smtClean="0"/>
              <a:t> azaltır. </a:t>
            </a:r>
          </a:p>
          <a:p>
            <a:r>
              <a:rPr lang="tr-TR" dirty="0" smtClean="0"/>
              <a:t>Prostat </a:t>
            </a:r>
            <a:r>
              <a:rPr lang="tr-TR" dirty="0" err="1" smtClean="0"/>
              <a:t>hipertrofisinin</a:t>
            </a:r>
            <a:r>
              <a:rPr lang="tr-TR" dirty="0" smtClean="0"/>
              <a:t> tedavisi : 4-6 hafta kullanılır. Prostat volümünde %40-60 düşme 48 hafta içinde gözlenir</a:t>
            </a:r>
          </a:p>
          <a:p>
            <a:r>
              <a:rPr lang="tr-TR" dirty="0" err="1" smtClean="0"/>
              <a:t>Pupy</a:t>
            </a:r>
            <a:r>
              <a:rPr lang="tr-TR" dirty="0" smtClean="0"/>
              <a:t> </a:t>
            </a:r>
            <a:r>
              <a:rPr lang="tr-TR" dirty="0" err="1" smtClean="0"/>
              <a:t>coat</a:t>
            </a:r>
            <a:r>
              <a:rPr lang="tr-TR" dirty="0" smtClean="0"/>
              <a:t> </a:t>
            </a:r>
            <a:r>
              <a:rPr lang="tr-TR" dirty="0" err="1" smtClean="0"/>
              <a:t>sendrome</a:t>
            </a:r>
            <a:r>
              <a:rPr lang="tr-TR" dirty="0" smtClean="0"/>
              <a:t> : </a:t>
            </a:r>
            <a:r>
              <a:rPr lang="tr-TR" dirty="0" err="1" smtClean="0"/>
              <a:t>pubertas</a:t>
            </a:r>
            <a:r>
              <a:rPr lang="tr-TR" dirty="0" smtClean="0"/>
              <a:t> öncesi OHE yapılan yavrularda tüy kırçıllaşması olgularını azaltır (tüy </a:t>
            </a:r>
            <a:r>
              <a:rPr lang="tr-TR" dirty="0" err="1" smtClean="0"/>
              <a:t>folliküllerinin</a:t>
            </a:r>
            <a:r>
              <a:rPr lang="tr-TR" dirty="0" smtClean="0"/>
              <a:t> </a:t>
            </a:r>
            <a:r>
              <a:rPr lang="tr-TR" dirty="0" err="1" smtClean="0"/>
              <a:t>anagen</a:t>
            </a:r>
            <a:r>
              <a:rPr lang="tr-TR" dirty="0" smtClean="0"/>
              <a:t> fazdan-</a:t>
            </a:r>
            <a:r>
              <a:rPr lang="tr-TR" dirty="0" err="1" smtClean="0"/>
              <a:t>telojen</a:t>
            </a:r>
            <a:r>
              <a:rPr lang="tr-TR" dirty="0" smtClean="0"/>
              <a:t> faza oranı  düzenler)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32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D-Kedilerde </a:t>
            </a:r>
            <a:r>
              <a:rPr lang="tr-TR" dirty="0" err="1" smtClean="0"/>
              <a:t>Östrusların</a:t>
            </a:r>
            <a:r>
              <a:rPr lang="tr-TR" dirty="0" smtClean="0"/>
              <a:t> Uyarılması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Aydınlatma programı uygulamaları</a:t>
            </a:r>
          </a:p>
          <a:p>
            <a:pPr marL="514350" indent="-514350">
              <a:buAutoNum type="alphaLcParenR"/>
            </a:pPr>
            <a:r>
              <a:rPr lang="tr-TR" dirty="0" err="1" smtClean="0"/>
              <a:t>Gonadotropin</a:t>
            </a:r>
            <a:r>
              <a:rPr lang="tr-TR" dirty="0" smtClean="0"/>
              <a:t> uygulamaları</a:t>
            </a:r>
          </a:p>
          <a:p>
            <a:pPr marL="514350" indent="-514350">
              <a:buAutoNum type="alphaLcParenR"/>
            </a:pPr>
            <a:r>
              <a:rPr lang="tr-TR" dirty="0" err="1" smtClean="0"/>
              <a:t>GnRH</a:t>
            </a:r>
            <a:r>
              <a:rPr lang="tr-TR" dirty="0" smtClean="0"/>
              <a:t> Uygulamaları :  Araştırma aşamasında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5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D-Kedilerde </a:t>
            </a:r>
            <a:r>
              <a:rPr lang="tr-TR" dirty="0" err="1" smtClean="0"/>
              <a:t>östrusların</a:t>
            </a:r>
            <a:r>
              <a:rPr lang="tr-TR" dirty="0" smtClean="0"/>
              <a:t> uyarılması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arenR"/>
            </a:pPr>
            <a:r>
              <a:rPr lang="tr-TR" dirty="0" smtClean="0"/>
              <a:t>Aydınlatma programının uygulanması</a:t>
            </a:r>
          </a:p>
          <a:p>
            <a:pPr marL="914400" lvl="1" indent="-514350">
              <a:buAutoNum type="alphaLcParenR"/>
            </a:pPr>
            <a:r>
              <a:rPr lang="tr-TR" dirty="0"/>
              <a:t>Günlük 14 saat floresan ışık uygulamaları, 15 gün içinde </a:t>
            </a:r>
            <a:r>
              <a:rPr lang="tr-TR" dirty="0" err="1"/>
              <a:t>östrusları</a:t>
            </a:r>
            <a:r>
              <a:rPr lang="tr-TR" dirty="0"/>
              <a:t> uyarır</a:t>
            </a:r>
          </a:p>
          <a:p>
            <a:pPr marL="914400" lvl="1" indent="-514350">
              <a:buAutoNum type="alphaLcParenR"/>
            </a:pPr>
            <a:r>
              <a:rPr lang="tr-TR" dirty="0"/>
              <a:t>Günlük 12 saat ışık uygulaması ve 3 hafta sonra </a:t>
            </a:r>
            <a:r>
              <a:rPr lang="tr-TR" dirty="0" err="1"/>
              <a:t>östrusdaki</a:t>
            </a:r>
            <a:r>
              <a:rPr lang="tr-TR" dirty="0"/>
              <a:t> dişi veya erkek kedi ile aynı ortamda bulundurmak </a:t>
            </a:r>
            <a:r>
              <a:rPr lang="tr-TR" dirty="0" err="1"/>
              <a:t>östrusları</a:t>
            </a:r>
            <a:r>
              <a:rPr lang="tr-TR" dirty="0"/>
              <a:t> uyarır. </a:t>
            </a: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err="1" smtClean="0"/>
              <a:t>Gonadotropin</a:t>
            </a:r>
            <a:r>
              <a:rPr lang="tr-TR" dirty="0" smtClean="0"/>
              <a:t> uygulamaları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FSH, 2mg /gün-IM/3-7 gün veya </a:t>
            </a:r>
            <a:r>
              <a:rPr lang="tr-TR" dirty="0" err="1" smtClean="0"/>
              <a:t>östrus</a:t>
            </a:r>
            <a:r>
              <a:rPr lang="tr-TR" dirty="0" smtClean="0"/>
              <a:t> başlayana kadar/</a:t>
            </a:r>
            <a:r>
              <a:rPr lang="tr-TR" dirty="0" err="1" smtClean="0"/>
              <a:t>östrusun</a:t>
            </a:r>
            <a:r>
              <a:rPr lang="tr-TR" dirty="0" smtClean="0"/>
              <a:t> 2-4. gün aralığında HCG, 150-250 IU veya </a:t>
            </a:r>
            <a:r>
              <a:rPr lang="tr-TR" dirty="0" err="1" smtClean="0"/>
              <a:t>GnRH</a:t>
            </a:r>
            <a:r>
              <a:rPr lang="tr-TR" dirty="0" smtClean="0"/>
              <a:t> 25µg uygulanır.</a:t>
            </a:r>
          </a:p>
          <a:p>
            <a:pPr marL="914400" lvl="1" indent="-514350">
              <a:buAutoNum type="alphaLcParenR"/>
            </a:pPr>
            <a:r>
              <a:rPr lang="tr-TR" dirty="0" smtClean="0"/>
              <a:t>PMSG, 150 IU, IM/84 saat sonra, HCG, 100IU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54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-108520" y="188641"/>
            <a:ext cx="8784976" cy="64807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Köpeklerde gebelik sürecinin gerçekleri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7920880" cy="5400600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lphaLcParenR"/>
            </a:pPr>
            <a:r>
              <a:rPr lang="tr-TR" i="1" dirty="0" err="1" smtClean="0"/>
              <a:t>Corpus</a:t>
            </a:r>
            <a:r>
              <a:rPr lang="tr-TR" i="1" dirty="0" smtClean="0"/>
              <a:t> </a:t>
            </a:r>
            <a:r>
              <a:rPr lang="tr-TR" i="1" dirty="0" err="1" smtClean="0"/>
              <a:t>luteum</a:t>
            </a:r>
            <a:r>
              <a:rPr lang="tr-TR" dirty="0" smtClean="0"/>
              <a:t> gebeliğin devamlılığında önemli </a:t>
            </a:r>
            <a:r>
              <a:rPr lang="tr-TR" dirty="0" err="1" smtClean="0"/>
              <a:t>progesteron</a:t>
            </a:r>
            <a:r>
              <a:rPr lang="tr-TR" dirty="0" smtClean="0"/>
              <a:t> kaynağıdır. </a:t>
            </a:r>
            <a:r>
              <a:rPr lang="tr-TR" i="1" dirty="0" err="1" smtClean="0"/>
              <a:t>Corpus</a:t>
            </a:r>
            <a:r>
              <a:rPr lang="tr-TR" i="1" dirty="0" smtClean="0"/>
              <a:t> </a:t>
            </a:r>
            <a:r>
              <a:rPr lang="tr-TR" i="1" dirty="0" err="1" smtClean="0"/>
              <a:t>luteum</a:t>
            </a:r>
            <a:r>
              <a:rPr lang="tr-TR" i="1" dirty="0" smtClean="0"/>
              <a:t> </a:t>
            </a:r>
            <a:r>
              <a:rPr lang="tr-TR" dirty="0" smtClean="0"/>
              <a:t>Uzaklaştırıldığında gebeliğin tüm evrelerinde gebelik sonlanır</a:t>
            </a:r>
          </a:p>
          <a:p>
            <a:pPr marL="514350" indent="-514350" algn="l">
              <a:buAutoNum type="alphaLcParenR"/>
            </a:pPr>
            <a:r>
              <a:rPr lang="tr-TR" i="1" dirty="0" err="1" smtClean="0"/>
              <a:t>Corpus</a:t>
            </a:r>
            <a:r>
              <a:rPr lang="tr-TR" i="1" dirty="0" smtClean="0"/>
              <a:t> </a:t>
            </a:r>
            <a:r>
              <a:rPr lang="tr-TR" i="1" dirty="0" err="1" smtClean="0"/>
              <a:t>luteum</a:t>
            </a:r>
            <a:r>
              <a:rPr lang="tr-TR" i="1" dirty="0" smtClean="0"/>
              <a:t>, </a:t>
            </a:r>
            <a:r>
              <a:rPr lang="tr-TR" dirty="0" err="1" smtClean="0"/>
              <a:t>antiluteolitik</a:t>
            </a:r>
            <a:r>
              <a:rPr lang="tr-TR" dirty="0" smtClean="0"/>
              <a:t> </a:t>
            </a:r>
            <a:r>
              <a:rPr lang="tr-TR" dirty="0" err="1" smtClean="0"/>
              <a:t>ilaçalara</a:t>
            </a:r>
            <a:r>
              <a:rPr lang="tr-TR" dirty="0" smtClean="0"/>
              <a:t> ilk 18-24 gün yanıtsızdır</a:t>
            </a:r>
          </a:p>
          <a:p>
            <a:pPr marL="514350" indent="-514350" algn="l">
              <a:buAutoNum type="alphaLcParenR"/>
            </a:pPr>
            <a:r>
              <a:rPr lang="tr-TR" dirty="0" smtClean="0"/>
              <a:t>Gebeliğin sonlanmasında, serum </a:t>
            </a:r>
            <a:r>
              <a:rPr lang="tr-TR" dirty="0" err="1" smtClean="0"/>
              <a:t>progesteron</a:t>
            </a:r>
            <a:r>
              <a:rPr lang="tr-TR" dirty="0" smtClean="0"/>
              <a:t> düzeyinin 2 </a:t>
            </a:r>
            <a:r>
              <a:rPr lang="tr-TR" dirty="0" err="1" smtClean="0"/>
              <a:t>ng</a:t>
            </a:r>
            <a:r>
              <a:rPr lang="tr-TR" dirty="0" smtClean="0"/>
              <a:t>/ml düzeyine inmesi ve bu düzeyini en az 2-4 gün korumalıdır.</a:t>
            </a:r>
          </a:p>
          <a:p>
            <a:pPr marL="514350" indent="-514350" algn="l">
              <a:buAutoNum type="alphaLcParenR"/>
            </a:pPr>
            <a:r>
              <a:rPr lang="tr-TR" dirty="0" smtClean="0"/>
              <a:t>Gebeliğin devamlılığında, </a:t>
            </a:r>
            <a:r>
              <a:rPr lang="tr-TR" dirty="0" err="1" smtClean="0"/>
              <a:t>progesteron</a:t>
            </a:r>
            <a:r>
              <a:rPr lang="tr-TR" dirty="0" smtClean="0"/>
              <a:t> hormonu ile birlikte LH ve </a:t>
            </a:r>
            <a:r>
              <a:rPr lang="tr-TR" dirty="0" err="1" smtClean="0"/>
              <a:t>prolaktin</a:t>
            </a:r>
            <a:r>
              <a:rPr lang="tr-TR" dirty="0" smtClean="0"/>
              <a:t> ve </a:t>
            </a:r>
            <a:r>
              <a:rPr lang="tr-TR" dirty="0" err="1" smtClean="0"/>
              <a:t>relksin</a:t>
            </a:r>
            <a:r>
              <a:rPr lang="tr-TR" dirty="0" smtClean="0"/>
              <a:t> hormonlarının önemli katkısı vardır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2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dirty="0"/>
              <a:t>E-Köpeklerde </a:t>
            </a:r>
            <a:r>
              <a:rPr lang="tr-TR" sz="3600" dirty="0" err="1"/>
              <a:t>Kontrasepsiyon</a:t>
            </a:r>
            <a:r>
              <a:rPr lang="tr-TR" sz="3600" dirty="0"/>
              <a:t>/istenmeyen </a:t>
            </a:r>
            <a:r>
              <a:rPr lang="tr-TR" sz="3600" dirty="0" err="1"/>
              <a:t>östrusların</a:t>
            </a:r>
            <a:r>
              <a:rPr lang="tr-TR" sz="3600" dirty="0"/>
              <a:t> baskılanması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tr-TR" dirty="0" smtClean="0"/>
              <a:t>Cerrahi Yöntemler</a:t>
            </a:r>
          </a:p>
          <a:p>
            <a:pPr marL="514350" indent="-514350">
              <a:buAutoNum type="alphaUcParenR"/>
            </a:pPr>
            <a:r>
              <a:rPr lang="tr-TR" dirty="0" smtClean="0"/>
              <a:t>Farmakolojik Yöntemler</a:t>
            </a:r>
          </a:p>
          <a:p>
            <a:pPr marL="914400" lvl="1" indent="-514350">
              <a:buAutoNum type="alphaUcParenR"/>
            </a:pPr>
            <a:r>
              <a:rPr lang="tr-TR" dirty="0" err="1" smtClean="0"/>
              <a:t>Progestagenler</a:t>
            </a:r>
            <a:endParaRPr lang="tr-TR" dirty="0" smtClean="0"/>
          </a:p>
          <a:p>
            <a:pPr marL="914400" lvl="1" indent="-514350">
              <a:buAutoNum type="alphaUcParenR"/>
            </a:pPr>
            <a:r>
              <a:rPr lang="tr-TR" dirty="0" err="1" smtClean="0"/>
              <a:t>Androgenler</a:t>
            </a:r>
            <a:endParaRPr lang="tr-TR" dirty="0" smtClean="0"/>
          </a:p>
          <a:p>
            <a:pPr marL="914400" lvl="1" indent="-514350">
              <a:buAutoNum type="alphaUcParenR"/>
            </a:pP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</a:t>
            </a:r>
            <a:endParaRPr lang="tr-TR" dirty="0" smtClean="0"/>
          </a:p>
          <a:p>
            <a:pPr marL="914400" lvl="1" indent="-514350">
              <a:buAutoNum type="alphaUcParenR"/>
            </a:pPr>
            <a:r>
              <a:rPr lang="tr-TR" dirty="0" smtClean="0"/>
              <a:t>Aşılar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3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Cerrahi </a:t>
            </a:r>
            <a:r>
              <a:rPr lang="tr-TR" sz="3600" dirty="0" err="1"/>
              <a:t>kontrasepsiyonun</a:t>
            </a:r>
            <a:r>
              <a:rPr lang="tr-TR" sz="3600" dirty="0"/>
              <a:t> 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istenmeyen etkileri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a) geri dönüşümü yoktur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b)</a:t>
            </a:r>
            <a:r>
              <a:rPr lang="tr-TR" dirty="0" err="1" smtClean="0"/>
              <a:t>urinary</a:t>
            </a:r>
            <a:r>
              <a:rPr lang="tr-TR" dirty="0" smtClean="0"/>
              <a:t> </a:t>
            </a:r>
            <a:r>
              <a:rPr lang="tr-TR" dirty="0" err="1" smtClean="0"/>
              <a:t>incontinencia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c)</a:t>
            </a:r>
            <a:r>
              <a:rPr lang="tr-TR" dirty="0" err="1" smtClean="0"/>
              <a:t>Sistitis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d) tüy yapısında değişim-kırçıllaşma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e) </a:t>
            </a:r>
            <a:r>
              <a:rPr lang="tr-TR" dirty="0" err="1" smtClean="0"/>
              <a:t>adren</a:t>
            </a:r>
            <a:r>
              <a:rPr lang="tr-TR" dirty="0" smtClean="0"/>
              <a:t> bez fonksiyon bozuklukları ???</a:t>
            </a:r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64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err="1" smtClean="0"/>
              <a:t>Kontrasepsiyonda</a:t>
            </a:r>
            <a:r>
              <a:rPr lang="tr-TR" sz="3600" dirty="0" smtClean="0"/>
              <a:t> </a:t>
            </a:r>
            <a:r>
              <a:rPr lang="tr-TR" sz="3600" dirty="0"/>
              <a:t>kullanılan 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farmakolojik </a:t>
            </a:r>
            <a:r>
              <a:rPr lang="tr-TR" sz="3600" dirty="0"/>
              <a:t>yöntemler </a:t>
            </a:r>
            <a:r>
              <a:rPr lang="tr-TR" sz="3600" dirty="0" smtClean="0"/>
              <a:t> 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tr-TR" dirty="0" err="1" smtClean="0"/>
              <a:t>Progestagenlerin</a:t>
            </a:r>
            <a:r>
              <a:rPr lang="tr-TR" dirty="0" smtClean="0"/>
              <a:t> </a:t>
            </a:r>
            <a:r>
              <a:rPr lang="tr-TR" dirty="0"/>
              <a:t>kullanımı</a:t>
            </a:r>
          </a:p>
          <a:p>
            <a:pPr marL="514350" indent="-514350">
              <a:buAutoNum type="alphaLcParenR"/>
            </a:pPr>
            <a:r>
              <a:rPr lang="tr-TR" dirty="0" err="1"/>
              <a:t>Androgenlerin</a:t>
            </a:r>
            <a:r>
              <a:rPr lang="tr-TR" dirty="0"/>
              <a:t> Kullanımı</a:t>
            </a:r>
          </a:p>
          <a:p>
            <a:pPr marL="514350" indent="-514350">
              <a:buAutoNum type="alphaLcParenR"/>
            </a:pP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agonistlerin</a:t>
            </a:r>
            <a:r>
              <a:rPr lang="tr-TR" dirty="0"/>
              <a:t> Kullanımı</a:t>
            </a:r>
          </a:p>
          <a:p>
            <a:pPr marL="514350" indent="-514350">
              <a:buAutoNum type="alphaLcParenR"/>
            </a:pPr>
            <a:r>
              <a:rPr lang="tr-TR" dirty="0"/>
              <a:t>Aşılar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73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 Mekanizmaları : </a:t>
            </a:r>
          </a:p>
          <a:p>
            <a:pPr lvl="1"/>
            <a:r>
              <a:rPr lang="tr-TR" dirty="0" smtClean="0"/>
              <a:t>Sun’i </a:t>
            </a:r>
            <a:r>
              <a:rPr lang="tr-TR" dirty="0" err="1" smtClean="0"/>
              <a:t>Luteal</a:t>
            </a:r>
            <a:r>
              <a:rPr lang="tr-TR" dirty="0" smtClean="0"/>
              <a:t> doku oluştururlar</a:t>
            </a:r>
          </a:p>
          <a:p>
            <a:pPr lvl="1"/>
            <a:r>
              <a:rPr lang="tr-TR" dirty="0" err="1" smtClean="0"/>
              <a:t>Hipotalamustan</a:t>
            </a:r>
            <a:r>
              <a:rPr lang="tr-TR" dirty="0" smtClean="0"/>
              <a:t> </a:t>
            </a:r>
            <a:r>
              <a:rPr lang="tr-TR" dirty="0" err="1" smtClean="0"/>
              <a:t>GnRH</a:t>
            </a:r>
            <a:r>
              <a:rPr lang="tr-TR" dirty="0" smtClean="0"/>
              <a:t> salınımını baskılarlar ???</a:t>
            </a:r>
          </a:p>
          <a:p>
            <a:pPr lvl="2"/>
            <a:r>
              <a:rPr lang="tr-TR" dirty="0" smtClean="0"/>
              <a:t>Bu etki MPA ve MA </a:t>
            </a:r>
            <a:r>
              <a:rPr lang="tr-TR" dirty="0" err="1" smtClean="0"/>
              <a:t>nın</a:t>
            </a:r>
            <a:r>
              <a:rPr lang="tr-TR" dirty="0" smtClean="0"/>
              <a:t> uygulamalarının ilk ayında gözlenememiştir (FSH ve LH salınımını etkilemediği aksine yükseldiği belirlenmiştir)</a:t>
            </a:r>
          </a:p>
          <a:p>
            <a:pPr lvl="1"/>
            <a:r>
              <a:rPr lang="tr-TR" dirty="0" err="1" smtClean="0"/>
              <a:t>Ovaryum</a:t>
            </a:r>
            <a:r>
              <a:rPr lang="tr-TR" dirty="0" smtClean="0"/>
              <a:t> </a:t>
            </a:r>
            <a:r>
              <a:rPr lang="tr-TR" dirty="0" err="1" smtClean="0"/>
              <a:t>östradiol</a:t>
            </a:r>
            <a:r>
              <a:rPr lang="tr-TR" dirty="0" smtClean="0"/>
              <a:t> ve </a:t>
            </a:r>
            <a:r>
              <a:rPr lang="tr-TR" dirty="0" err="1" smtClean="0"/>
              <a:t>inhibin</a:t>
            </a:r>
            <a:r>
              <a:rPr lang="tr-TR" dirty="0" smtClean="0"/>
              <a:t> </a:t>
            </a:r>
            <a:r>
              <a:rPr lang="tr-TR" dirty="0" err="1" smtClean="0"/>
              <a:t>sekresyonunu</a:t>
            </a:r>
            <a:r>
              <a:rPr lang="tr-TR" dirty="0" smtClean="0"/>
              <a:t> baskılar.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675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Progestagenlerin</a:t>
            </a:r>
            <a:r>
              <a:rPr lang="tr-TR" dirty="0" smtClean="0"/>
              <a:t> istenmeyen etkileri : </a:t>
            </a:r>
          </a:p>
          <a:p>
            <a:pPr lvl="1"/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endometrial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endParaRPr lang="tr-TR" dirty="0" smtClean="0"/>
          </a:p>
          <a:p>
            <a:pPr lvl="1"/>
            <a:r>
              <a:rPr lang="tr-TR" dirty="0" smtClean="0"/>
              <a:t>Uzayan gebelikler veya </a:t>
            </a:r>
            <a:r>
              <a:rPr lang="tr-TR" dirty="0" err="1" smtClean="0"/>
              <a:t>maskulinizasyon</a:t>
            </a:r>
            <a:r>
              <a:rPr lang="tr-TR" dirty="0" smtClean="0"/>
              <a:t> (erkek </a:t>
            </a:r>
            <a:r>
              <a:rPr lang="tr-TR" dirty="0" err="1" smtClean="0"/>
              <a:t>yav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Growth</a:t>
            </a:r>
            <a:r>
              <a:rPr lang="tr-TR" dirty="0" smtClean="0"/>
              <a:t> hormonun aşırı salınımı</a:t>
            </a:r>
          </a:p>
          <a:p>
            <a:pPr lvl="2"/>
            <a:r>
              <a:rPr lang="tr-TR" dirty="0" err="1" smtClean="0"/>
              <a:t>Diabetus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/akromegali    (</a:t>
            </a:r>
            <a:r>
              <a:rPr lang="tr-TR" dirty="0" err="1" smtClean="0"/>
              <a:t>Aglepristone</a:t>
            </a:r>
            <a:r>
              <a:rPr lang="tr-TR" dirty="0" smtClean="0"/>
              <a:t> + etki)</a:t>
            </a:r>
          </a:p>
          <a:p>
            <a:pPr lvl="1"/>
            <a:r>
              <a:rPr lang="tr-TR" dirty="0" smtClean="0"/>
              <a:t>Meme dokusunun </a:t>
            </a:r>
            <a:r>
              <a:rPr lang="tr-TR" dirty="0" err="1" smtClean="0"/>
              <a:t>neoplastik</a:t>
            </a:r>
            <a:r>
              <a:rPr lang="tr-TR" dirty="0" smtClean="0"/>
              <a:t> oluşum riski</a:t>
            </a:r>
          </a:p>
          <a:p>
            <a:pPr lvl="2"/>
            <a:r>
              <a:rPr lang="tr-TR" dirty="0" smtClean="0"/>
              <a:t>«</a:t>
            </a:r>
            <a:r>
              <a:rPr lang="tr-TR" dirty="0" err="1" smtClean="0"/>
              <a:t>Teminal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</a:t>
            </a:r>
            <a:r>
              <a:rPr lang="tr-TR" dirty="0" err="1" smtClean="0"/>
              <a:t>bud</a:t>
            </a:r>
            <a:r>
              <a:rPr lang="tr-TR" dirty="0" smtClean="0"/>
              <a:t>» da </a:t>
            </a:r>
            <a:r>
              <a:rPr lang="tr-TR" dirty="0" err="1" smtClean="0"/>
              <a:t>hiperplazi</a:t>
            </a:r>
            <a:r>
              <a:rPr lang="tr-TR" dirty="0" smtClean="0"/>
              <a:t>, </a:t>
            </a:r>
            <a:r>
              <a:rPr lang="tr-TR" dirty="0" err="1" smtClean="0"/>
              <a:t>adenomatöz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r>
              <a:rPr lang="tr-TR" dirty="0" smtClean="0"/>
              <a:t>, adenom</a:t>
            </a:r>
          </a:p>
          <a:p>
            <a:pPr lvl="1"/>
            <a:r>
              <a:rPr lang="tr-TR" dirty="0" smtClean="0"/>
              <a:t>Diğer genel etkiler </a:t>
            </a:r>
          </a:p>
          <a:p>
            <a:pPr lvl="2"/>
            <a:r>
              <a:rPr lang="tr-TR" dirty="0" smtClean="0"/>
              <a:t>Libido / </a:t>
            </a:r>
            <a:r>
              <a:rPr lang="tr-TR" dirty="0" err="1" smtClean="0"/>
              <a:t>Obesite</a:t>
            </a:r>
            <a:r>
              <a:rPr lang="tr-TR" dirty="0" smtClean="0"/>
              <a:t>/</a:t>
            </a:r>
            <a:r>
              <a:rPr lang="tr-TR" dirty="0" err="1" smtClean="0"/>
              <a:t>Polidipsi</a:t>
            </a:r>
            <a:r>
              <a:rPr lang="tr-TR" dirty="0" smtClean="0"/>
              <a:t>/birinci derece depresyon </a:t>
            </a:r>
          </a:p>
        </p:txBody>
      </p:sp>
    </p:spTree>
    <p:extLst>
      <p:ext uri="{BB962C8B-B14F-4D97-AF65-F5344CB8AC3E}">
        <p14:creationId xmlns:p14="http://schemas.microsoft.com/office/powerpoint/2010/main" val="10211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*</a:t>
            </a:r>
            <a:r>
              <a:rPr lang="tr-TR" dirty="0" err="1" smtClean="0"/>
              <a:t>Progestagen</a:t>
            </a:r>
            <a:r>
              <a:rPr lang="tr-TR" dirty="0" smtClean="0"/>
              <a:t> Preparatları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Medroxyprogesterone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(MPA)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Megestrol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(MA)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Proligestone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Chlormadinone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(CMA)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Delmadinone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(DMA)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Norethisterone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(NTA)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Melengestrole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(MGA)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11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Seksüel </a:t>
            </a:r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anöstrus</a:t>
            </a:r>
            <a:r>
              <a:rPr lang="tr-TR" dirty="0" smtClean="0"/>
              <a:t> döneminde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 : </a:t>
            </a:r>
          </a:p>
          <a:p>
            <a:pPr lvl="2"/>
            <a:r>
              <a:rPr lang="tr-TR" dirty="0" smtClean="0"/>
              <a:t>beklenen </a:t>
            </a:r>
            <a:r>
              <a:rPr lang="tr-TR" dirty="0" err="1" smtClean="0"/>
              <a:t>proöstrustan</a:t>
            </a:r>
            <a:r>
              <a:rPr lang="tr-TR" dirty="0" smtClean="0"/>
              <a:t> en erken 1 ay önce uygulanır </a:t>
            </a:r>
          </a:p>
          <a:p>
            <a:pPr lvl="2"/>
            <a:r>
              <a:rPr lang="tr-TR" dirty="0" smtClean="0"/>
              <a:t>tek </a:t>
            </a:r>
            <a:r>
              <a:rPr lang="tr-TR" dirty="0" err="1" smtClean="0"/>
              <a:t>enjeksiyonluk</a:t>
            </a:r>
            <a:r>
              <a:rPr lang="tr-TR" dirty="0" smtClean="0"/>
              <a:t> depo preparatlar kullanılır</a:t>
            </a:r>
          </a:p>
          <a:p>
            <a:pPr lvl="2"/>
            <a:r>
              <a:rPr lang="tr-TR" dirty="0" smtClean="0"/>
              <a:t> derinin kasık bölgesinde tüysüz yerinden uygulanır</a:t>
            </a:r>
          </a:p>
          <a:p>
            <a:pPr lvl="1"/>
            <a:r>
              <a:rPr lang="tr-TR" dirty="0" err="1" smtClean="0"/>
              <a:t>Proligestone</a:t>
            </a:r>
            <a:r>
              <a:rPr lang="tr-TR" dirty="0" smtClean="0"/>
              <a:t>, 10mg/kg/60 kg ; 30mg/kg/3 kg;</a:t>
            </a:r>
          </a:p>
          <a:p>
            <a:pPr lvl="2"/>
            <a:r>
              <a:rPr lang="tr-TR" dirty="0" smtClean="0"/>
              <a:t>Uygulama sonrası </a:t>
            </a:r>
            <a:r>
              <a:rPr lang="tr-TR" dirty="0" err="1" smtClean="0"/>
              <a:t>lk</a:t>
            </a:r>
            <a:r>
              <a:rPr lang="tr-TR" dirty="0" smtClean="0"/>
              <a:t> </a:t>
            </a:r>
            <a:r>
              <a:rPr lang="tr-TR" dirty="0" err="1" smtClean="0"/>
              <a:t>östrus</a:t>
            </a:r>
            <a:r>
              <a:rPr lang="tr-TR" dirty="0" smtClean="0"/>
              <a:t> 9-12 ay sonra şekillenir</a:t>
            </a:r>
          </a:p>
          <a:p>
            <a:pPr lvl="1"/>
            <a:r>
              <a:rPr lang="tr-TR" dirty="0" smtClean="0"/>
              <a:t>MPA (</a:t>
            </a:r>
            <a:r>
              <a:rPr lang="tr-TR" dirty="0" err="1" smtClean="0"/>
              <a:t>Promone</a:t>
            </a:r>
            <a:r>
              <a:rPr lang="tr-TR" dirty="0" smtClean="0"/>
              <a:t>), 2mg/kg (</a:t>
            </a:r>
            <a:r>
              <a:rPr lang="tr-TR" dirty="0" err="1" smtClean="0"/>
              <a:t>maximum</a:t>
            </a:r>
            <a:r>
              <a:rPr lang="tr-TR" dirty="0" smtClean="0"/>
              <a:t> 60 mg)</a:t>
            </a:r>
          </a:p>
          <a:p>
            <a:pPr lvl="2"/>
            <a:r>
              <a:rPr lang="tr-TR" dirty="0"/>
              <a:t>İlk </a:t>
            </a:r>
            <a:r>
              <a:rPr lang="tr-TR" dirty="0" err="1"/>
              <a:t>östrusun</a:t>
            </a:r>
            <a:r>
              <a:rPr lang="tr-TR" dirty="0"/>
              <a:t> gözlenmesi  2-3 yıla kadar uzayabilir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Megestrol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(</a:t>
            </a:r>
            <a:r>
              <a:rPr lang="tr-TR" dirty="0" err="1" smtClean="0"/>
              <a:t>Ovaban</a:t>
            </a:r>
            <a:r>
              <a:rPr lang="tr-TR" dirty="0" smtClean="0"/>
              <a:t>), 0.55mg/kg/32 gün </a:t>
            </a:r>
            <a:r>
              <a:rPr lang="tr-TR" dirty="0" err="1" smtClean="0"/>
              <a:t>Tbl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9701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Seksüel </a:t>
            </a:r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proöstrus</a:t>
            </a:r>
            <a:r>
              <a:rPr lang="tr-TR" dirty="0" smtClean="0"/>
              <a:t> döneminde </a:t>
            </a:r>
            <a:r>
              <a:rPr lang="tr-TR" dirty="0" err="1" smtClean="0"/>
              <a:t>progestagenlerin</a:t>
            </a:r>
            <a:r>
              <a:rPr lang="tr-TR" dirty="0" smtClean="0"/>
              <a:t> kullanımı : </a:t>
            </a:r>
          </a:p>
          <a:p>
            <a:pPr lvl="2"/>
            <a:r>
              <a:rPr lang="tr-TR" dirty="0" err="1" smtClean="0"/>
              <a:t>Proöstrusun</a:t>
            </a:r>
            <a:r>
              <a:rPr lang="tr-TR" dirty="0" smtClean="0"/>
              <a:t> ilk 5 günü içinde kullanılmalıdır </a:t>
            </a:r>
          </a:p>
          <a:p>
            <a:pPr lvl="2"/>
            <a:r>
              <a:rPr lang="tr-TR" dirty="0" smtClean="0"/>
              <a:t>Tablet tarzında kısa etkili preparatlar kullanılır</a:t>
            </a:r>
          </a:p>
          <a:p>
            <a:pPr lvl="2"/>
            <a:r>
              <a:rPr lang="tr-TR" dirty="0" smtClean="0"/>
              <a:t> en fazla kesintisiz 21 gün kullanılmalıdır</a:t>
            </a:r>
          </a:p>
          <a:p>
            <a:pPr lvl="1"/>
            <a:r>
              <a:rPr lang="tr-TR" dirty="0" smtClean="0"/>
              <a:t>MPA, 5mg/köpek; büyük ırklar-10mg/ilk 5 gün</a:t>
            </a:r>
          </a:p>
          <a:p>
            <a:pPr lvl="2"/>
            <a:r>
              <a:rPr lang="tr-TR" dirty="0"/>
              <a:t>İlk </a:t>
            </a:r>
            <a:r>
              <a:rPr lang="tr-TR" dirty="0" err="1"/>
              <a:t>östrusun</a:t>
            </a:r>
            <a:r>
              <a:rPr lang="tr-TR" dirty="0"/>
              <a:t> gözlenmesi  2-9 ay arasında </a:t>
            </a:r>
            <a:r>
              <a:rPr lang="tr-TR" dirty="0" smtClean="0"/>
              <a:t>değişir</a:t>
            </a:r>
          </a:p>
          <a:p>
            <a:pPr lvl="1"/>
            <a:r>
              <a:rPr lang="tr-TR" dirty="0" err="1" smtClean="0"/>
              <a:t>Megestrol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(</a:t>
            </a:r>
            <a:r>
              <a:rPr lang="tr-TR" dirty="0" err="1" smtClean="0"/>
              <a:t>Ovaban</a:t>
            </a:r>
            <a:r>
              <a:rPr lang="tr-TR" dirty="0" smtClean="0"/>
              <a:t>), 2.2mg/kg/8 gün, </a:t>
            </a:r>
            <a:r>
              <a:rPr lang="tr-TR" dirty="0" err="1" smtClean="0"/>
              <a:t>tabl</a:t>
            </a:r>
            <a:endParaRPr lang="tr-TR" dirty="0" smtClean="0"/>
          </a:p>
          <a:p>
            <a:pPr lvl="2"/>
            <a:r>
              <a:rPr lang="tr-TR" dirty="0" smtClean="0"/>
              <a:t>İlk </a:t>
            </a:r>
            <a:r>
              <a:rPr lang="tr-TR" dirty="0" err="1" smtClean="0"/>
              <a:t>östrusun</a:t>
            </a:r>
            <a:r>
              <a:rPr lang="tr-TR" dirty="0" smtClean="0"/>
              <a:t> gözlenmesi  2-9 ay arasında değişir</a:t>
            </a:r>
          </a:p>
        </p:txBody>
      </p:sp>
    </p:spTree>
    <p:extLst>
      <p:ext uri="{BB962C8B-B14F-4D97-AF65-F5344CB8AC3E}">
        <p14:creationId xmlns:p14="http://schemas.microsoft.com/office/powerpoint/2010/main" val="403299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Androgenlerin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Etki Mekanizmaları : </a:t>
            </a:r>
            <a:r>
              <a:rPr lang="tr-TR" dirty="0" err="1" smtClean="0"/>
              <a:t>ovaryum</a:t>
            </a:r>
            <a:r>
              <a:rPr lang="tr-TR" dirty="0" smtClean="0"/>
              <a:t> aktivitesinin baskılanması ve negatif </a:t>
            </a:r>
            <a:r>
              <a:rPr lang="tr-TR" dirty="0" err="1" smtClean="0"/>
              <a:t>feed</a:t>
            </a:r>
            <a:r>
              <a:rPr lang="tr-TR" dirty="0" smtClean="0"/>
              <a:t> -</a:t>
            </a:r>
            <a:r>
              <a:rPr lang="tr-TR" dirty="0" err="1" smtClean="0"/>
              <a:t>back</a:t>
            </a:r>
            <a:r>
              <a:rPr lang="tr-TR" dirty="0" smtClean="0"/>
              <a:t> etkisi ile hipofizden </a:t>
            </a:r>
            <a:r>
              <a:rPr lang="tr-TR" dirty="0" err="1" smtClean="0"/>
              <a:t>gonadotropin</a:t>
            </a:r>
            <a:r>
              <a:rPr lang="tr-TR" dirty="0" smtClean="0"/>
              <a:t> salınımını bloke eder.  meme bezleri ve </a:t>
            </a:r>
            <a:r>
              <a:rPr lang="tr-TR" dirty="0" err="1" smtClean="0"/>
              <a:t>endometriumda</a:t>
            </a:r>
            <a:r>
              <a:rPr lang="tr-TR" dirty="0" smtClean="0"/>
              <a:t>  </a:t>
            </a:r>
            <a:r>
              <a:rPr lang="tr-TR" dirty="0" err="1" smtClean="0"/>
              <a:t>atrofiye</a:t>
            </a:r>
            <a:r>
              <a:rPr lang="tr-TR" dirty="0" smtClean="0"/>
              <a:t> neden olur</a:t>
            </a:r>
          </a:p>
          <a:p>
            <a:r>
              <a:rPr lang="tr-TR" dirty="0" smtClean="0"/>
              <a:t>İstenmeyen etkileri:</a:t>
            </a:r>
          </a:p>
          <a:p>
            <a:pPr lvl="1"/>
            <a:r>
              <a:rPr lang="tr-TR" dirty="0" err="1" smtClean="0"/>
              <a:t>Vaginitis</a:t>
            </a:r>
            <a:r>
              <a:rPr lang="tr-TR" dirty="0" smtClean="0"/>
              <a:t>, </a:t>
            </a:r>
            <a:r>
              <a:rPr lang="tr-TR" dirty="0" err="1" smtClean="0"/>
              <a:t>klitoral</a:t>
            </a:r>
            <a:r>
              <a:rPr lang="tr-TR" dirty="0" smtClean="0"/>
              <a:t> </a:t>
            </a:r>
            <a:r>
              <a:rPr lang="tr-TR" dirty="0" err="1" smtClean="0"/>
              <a:t>hipertrofi</a:t>
            </a:r>
            <a:r>
              <a:rPr lang="tr-TR" dirty="0" smtClean="0"/>
              <a:t>, </a:t>
            </a:r>
            <a:r>
              <a:rPr lang="tr-TR" dirty="0" err="1" smtClean="0"/>
              <a:t>cervikal</a:t>
            </a:r>
            <a:r>
              <a:rPr lang="tr-TR" dirty="0" smtClean="0"/>
              <a:t> mukoza </a:t>
            </a:r>
            <a:r>
              <a:rPr lang="tr-TR" dirty="0" err="1" smtClean="0"/>
              <a:t>kalınlaşamsı</a:t>
            </a:r>
            <a:endParaRPr lang="tr-TR" dirty="0" smtClean="0"/>
          </a:p>
          <a:p>
            <a:pPr lvl="1"/>
            <a:r>
              <a:rPr lang="tr-TR" dirty="0" smtClean="0"/>
              <a:t>Davranış bozuklukları-</a:t>
            </a:r>
            <a:r>
              <a:rPr lang="tr-TR" dirty="0" err="1" smtClean="0"/>
              <a:t>agresiv</a:t>
            </a:r>
            <a:r>
              <a:rPr lang="tr-TR" dirty="0" smtClean="0"/>
              <a:t> davranışlar,</a:t>
            </a:r>
            <a:r>
              <a:rPr lang="tr-TR" dirty="0"/>
              <a:t> beden </a:t>
            </a:r>
            <a:r>
              <a:rPr lang="tr-TR" dirty="0" smtClean="0"/>
              <a:t>kokusu</a:t>
            </a:r>
          </a:p>
          <a:p>
            <a:pPr lvl="1"/>
            <a:r>
              <a:rPr lang="tr-TR" dirty="0" err="1" smtClean="0"/>
              <a:t>Renal</a:t>
            </a:r>
            <a:r>
              <a:rPr lang="tr-TR" dirty="0" smtClean="0"/>
              <a:t> ve </a:t>
            </a:r>
            <a:r>
              <a:rPr lang="tr-TR" dirty="0" err="1" smtClean="0"/>
              <a:t>hepatosellüler</a:t>
            </a:r>
            <a:r>
              <a:rPr lang="tr-TR" dirty="0" smtClean="0"/>
              <a:t> değişimler, </a:t>
            </a:r>
            <a:r>
              <a:rPr lang="tr-TR" dirty="0" err="1" smtClean="0"/>
              <a:t>obesite</a:t>
            </a:r>
            <a:r>
              <a:rPr lang="tr-TR" dirty="0" smtClean="0"/>
              <a:t>, </a:t>
            </a:r>
            <a:r>
              <a:rPr lang="tr-TR" dirty="0" err="1" smtClean="0"/>
              <a:t>epifiz</a:t>
            </a:r>
            <a:r>
              <a:rPr lang="tr-TR" dirty="0" smtClean="0"/>
              <a:t> hattının erken kapanması(</a:t>
            </a:r>
            <a:r>
              <a:rPr lang="tr-TR" dirty="0" err="1" smtClean="0"/>
              <a:t>prepubertal</a:t>
            </a:r>
            <a:r>
              <a:rPr lang="tr-TR" dirty="0" smtClean="0"/>
              <a:t> dişilerde)</a:t>
            </a:r>
          </a:p>
        </p:txBody>
      </p:sp>
    </p:spTree>
    <p:extLst>
      <p:ext uri="{BB962C8B-B14F-4D97-AF65-F5344CB8AC3E}">
        <p14:creationId xmlns:p14="http://schemas.microsoft.com/office/powerpoint/2010/main" val="202175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r>
              <a:rPr lang="tr-TR" dirty="0" err="1" smtClean="0"/>
              <a:t>Androgenlerin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Mibolerone</a:t>
            </a:r>
            <a:r>
              <a:rPr lang="tr-TR" dirty="0" smtClean="0"/>
              <a:t> (</a:t>
            </a:r>
            <a:r>
              <a:rPr lang="tr-TR" dirty="0" err="1" smtClean="0"/>
              <a:t>Cheque</a:t>
            </a:r>
            <a:r>
              <a:rPr lang="tr-TR" dirty="0" smtClean="0"/>
              <a:t> </a:t>
            </a:r>
            <a:r>
              <a:rPr lang="tr-TR" dirty="0" err="1" smtClean="0"/>
              <a:t>drops</a:t>
            </a:r>
            <a:r>
              <a:rPr lang="tr-TR" dirty="0" smtClean="0"/>
              <a:t>; </a:t>
            </a:r>
            <a:r>
              <a:rPr lang="tr-TR" dirty="0" err="1" smtClean="0"/>
              <a:t>Upjhon</a:t>
            </a:r>
            <a:r>
              <a:rPr lang="tr-TR" dirty="0" smtClean="0"/>
              <a:t>) : </a:t>
            </a:r>
          </a:p>
          <a:p>
            <a:pPr lvl="1"/>
            <a:r>
              <a:rPr lang="tr-TR" dirty="0" smtClean="0"/>
              <a:t>Beklenen </a:t>
            </a:r>
            <a:r>
              <a:rPr lang="tr-TR" dirty="0" err="1" smtClean="0"/>
              <a:t>proöstrustan</a:t>
            </a:r>
            <a:r>
              <a:rPr lang="tr-TR" dirty="0" smtClean="0"/>
              <a:t> en az 30 gün önce kullanılmalıdır</a:t>
            </a:r>
          </a:p>
          <a:p>
            <a:pPr lvl="1"/>
            <a:r>
              <a:rPr lang="tr-TR" dirty="0" smtClean="0"/>
              <a:t>Bir sonraki </a:t>
            </a:r>
            <a:r>
              <a:rPr lang="tr-TR" dirty="0" err="1" smtClean="0"/>
              <a:t>östrus</a:t>
            </a:r>
            <a:r>
              <a:rPr lang="tr-TR" dirty="0" smtClean="0"/>
              <a:t> 2-5 yıla kadar baskılanabilir</a:t>
            </a:r>
          </a:p>
          <a:p>
            <a:pPr lvl="1"/>
            <a:r>
              <a:rPr lang="tr-TR" dirty="0" err="1" smtClean="0"/>
              <a:t>Proöstrusa</a:t>
            </a:r>
            <a:r>
              <a:rPr lang="tr-TR" dirty="0" smtClean="0"/>
              <a:t> dönüş ilacın kesilmesini izleyen ortalama 70 gün sonradır(7-200 gün arasında)</a:t>
            </a:r>
          </a:p>
          <a:p>
            <a:r>
              <a:rPr lang="tr-TR" dirty="0" err="1" smtClean="0"/>
              <a:t>Testesterone</a:t>
            </a:r>
            <a:r>
              <a:rPr lang="tr-TR" dirty="0" smtClean="0"/>
              <a:t> </a:t>
            </a:r>
            <a:r>
              <a:rPr lang="tr-TR" dirty="0" err="1" smtClean="0"/>
              <a:t>propionate</a:t>
            </a:r>
            <a:r>
              <a:rPr lang="tr-TR" dirty="0" smtClean="0"/>
              <a:t> (100 mg/hafta)</a:t>
            </a:r>
          </a:p>
          <a:p>
            <a:r>
              <a:rPr lang="tr-TR" dirty="0" err="1" smtClean="0"/>
              <a:t>Methyltestesterone</a:t>
            </a:r>
            <a:r>
              <a:rPr lang="tr-TR" dirty="0" smtClean="0"/>
              <a:t> (25-50mg/haftada iki)</a:t>
            </a:r>
          </a:p>
        </p:txBody>
      </p:sp>
    </p:spTree>
    <p:extLst>
      <p:ext uri="{BB962C8B-B14F-4D97-AF65-F5344CB8AC3E}">
        <p14:creationId xmlns:p14="http://schemas.microsoft.com/office/powerpoint/2010/main" val="33094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96143"/>
          </a:xfrm>
        </p:spPr>
        <p:txBody>
          <a:bodyPr>
            <a:noAutofit/>
          </a:bodyPr>
          <a:lstStyle/>
          <a:p>
            <a:r>
              <a:rPr lang="tr-TR" sz="3200" dirty="0" smtClean="0"/>
              <a:t>Köpeklerde istenmeyen gebeliklerin sonlandırılmasında kullanılan farmakolojik yöntemler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712968" cy="3793976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lphaLcParenR"/>
            </a:pPr>
            <a:r>
              <a:rPr lang="tr-TR" dirty="0" err="1" smtClean="0"/>
              <a:t>Antiprogestanik</a:t>
            </a:r>
            <a:r>
              <a:rPr lang="tr-TR" dirty="0" smtClean="0"/>
              <a:t> İlaçlar</a:t>
            </a:r>
          </a:p>
          <a:p>
            <a:pPr marL="971550" lvl="1" indent="-514350" algn="l">
              <a:buAutoNum type="alphaLcParenR"/>
            </a:pPr>
            <a:r>
              <a:rPr lang="tr-TR" dirty="0" err="1" smtClean="0"/>
              <a:t>Progesteron</a:t>
            </a:r>
            <a:r>
              <a:rPr lang="tr-TR" dirty="0" smtClean="0"/>
              <a:t> reseptör </a:t>
            </a:r>
            <a:r>
              <a:rPr lang="tr-TR" dirty="0" err="1" smtClean="0"/>
              <a:t>blokerleri</a:t>
            </a:r>
            <a:endParaRPr lang="tr-TR" dirty="0" smtClean="0"/>
          </a:p>
          <a:p>
            <a:pPr marL="971550" lvl="1" indent="-514350" algn="l">
              <a:buAutoNum type="alphaLcParenR"/>
            </a:pPr>
            <a:r>
              <a:rPr lang="tr-TR" dirty="0" err="1" smtClean="0"/>
              <a:t>Progesteron</a:t>
            </a:r>
            <a:r>
              <a:rPr lang="tr-TR" dirty="0" smtClean="0"/>
              <a:t> sentez </a:t>
            </a:r>
            <a:r>
              <a:rPr lang="tr-TR" dirty="0" err="1" smtClean="0"/>
              <a:t>blokerleri</a:t>
            </a:r>
            <a:endParaRPr lang="tr-TR" dirty="0" smtClean="0"/>
          </a:p>
          <a:p>
            <a:pPr marL="514350" indent="-514350" algn="l">
              <a:buAutoNum type="alphaLcParenR"/>
            </a:pPr>
            <a:r>
              <a:rPr lang="tr-TR" dirty="0" err="1" smtClean="0"/>
              <a:t>Antiluteolitik</a:t>
            </a:r>
            <a:r>
              <a:rPr lang="tr-TR" dirty="0" smtClean="0"/>
              <a:t> İlaçlar</a:t>
            </a:r>
          </a:p>
          <a:p>
            <a:pPr marL="514350" indent="-514350" algn="l">
              <a:buAutoNum type="alphaLcParenR"/>
            </a:pPr>
            <a:r>
              <a:rPr lang="tr-TR" dirty="0" err="1" smtClean="0"/>
              <a:t>Prolaktin</a:t>
            </a:r>
            <a:r>
              <a:rPr lang="tr-TR" dirty="0" smtClean="0"/>
              <a:t> İnhibitörleri</a:t>
            </a:r>
          </a:p>
          <a:p>
            <a:pPr marL="514350" indent="-514350" algn="l">
              <a:buAutoNum type="alphaLcParenR"/>
            </a:pPr>
            <a:r>
              <a:rPr lang="tr-TR" dirty="0" err="1" smtClean="0"/>
              <a:t>Prolaktin</a:t>
            </a:r>
            <a:r>
              <a:rPr lang="tr-TR" dirty="0" smtClean="0"/>
              <a:t> inhibitörü + </a:t>
            </a:r>
            <a:r>
              <a:rPr lang="tr-TR" dirty="0" err="1" smtClean="0"/>
              <a:t>Antiluteolitik</a:t>
            </a:r>
            <a:r>
              <a:rPr lang="tr-TR" dirty="0" smtClean="0"/>
              <a:t> ilaçlar</a:t>
            </a:r>
          </a:p>
          <a:p>
            <a:pPr marL="514350" indent="-514350" algn="l">
              <a:buAutoNum type="alphaLcParenR"/>
            </a:pPr>
            <a:r>
              <a:rPr lang="tr-TR" dirty="0" smtClean="0"/>
              <a:t>Anti LH preparatları,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49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Uzun Etkili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Agonistlerin</a:t>
            </a:r>
            <a:r>
              <a:rPr lang="tr-TR" dirty="0" smtClean="0"/>
              <a:t>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Deslorelin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(4,7 mg veya 9.4 mg) </a:t>
            </a:r>
          </a:p>
          <a:p>
            <a:r>
              <a:rPr lang="tr-TR" dirty="0" smtClean="0"/>
              <a:t>Genel ilkeler :</a:t>
            </a:r>
          </a:p>
          <a:p>
            <a:pPr lvl="1"/>
            <a:r>
              <a:rPr lang="tr-TR" dirty="0" err="1" smtClean="0"/>
              <a:t>Siklusun</a:t>
            </a:r>
            <a:r>
              <a:rPr lang="tr-TR" dirty="0" smtClean="0"/>
              <a:t> </a:t>
            </a:r>
            <a:r>
              <a:rPr lang="tr-TR" dirty="0" err="1" smtClean="0"/>
              <a:t>diöstrus</a:t>
            </a:r>
            <a:r>
              <a:rPr lang="tr-TR" dirty="0" smtClean="0"/>
              <a:t> veya </a:t>
            </a:r>
            <a:r>
              <a:rPr lang="tr-TR" dirty="0" err="1" smtClean="0"/>
              <a:t>anöstrus</a:t>
            </a:r>
            <a:r>
              <a:rPr lang="tr-TR" dirty="0" smtClean="0"/>
              <a:t> döneminde uygulanmalıdır. </a:t>
            </a:r>
            <a:r>
              <a:rPr lang="tr-TR" dirty="0" err="1" smtClean="0"/>
              <a:t>Diöstrus</a:t>
            </a:r>
            <a:r>
              <a:rPr lang="tr-TR" dirty="0" smtClean="0"/>
              <a:t> döneminde uygulanan hayvanlarda daha uzun etki gözlenir ve erken </a:t>
            </a:r>
            <a:r>
              <a:rPr lang="tr-TR" dirty="0" err="1" smtClean="0"/>
              <a:t>proöstrus</a:t>
            </a:r>
            <a:r>
              <a:rPr lang="tr-TR" dirty="0" smtClean="0"/>
              <a:t> belirtileri nadirdir.</a:t>
            </a:r>
          </a:p>
          <a:p>
            <a:pPr lvl="1"/>
            <a:r>
              <a:rPr lang="tr-TR" dirty="0" err="1" smtClean="0"/>
              <a:t>Anöstrus</a:t>
            </a:r>
            <a:r>
              <a:rPr lang="tr-TR" dirty="0" smtClean="0"/>
              <a:t> döneminde ilk uygulamayı izleyen 10 gün içinde </a:t>
            </a:r>
            <a:r>
              <a:rPr lang="tr-TR" dirty="0" err="1" smtClean="0"/>
              <a:t>proöstrus</a:t>
            </a:r>
            <a:r>
              <a:rPr lang="tr-TR" dirty="0" smtClean="0"/>
              <a:t> görülebilir.</a:t>
            </a:r>
          </a:p>
          <a:p>
            <a:pPr lvl="1"/>
            <a:r>
              <a:rPr lang="tr-TR" dirty="0" smtClean="0"/>
              <a:t>Etkinliği 6-24 ay arasında değişir. Her 4.5 ayda bir tekrarlanmalıdır.</a:t>
            </a:r>
          </a:p>
          <a:p>
            <a:pPr lvl="1"/>
            <a:r>
              <a:rPr lang="tr-TR" dirty="0" err="1" smtClean="0"/>
              <a:t>Perpubertas</a:t>
            </a:r>
            <a:r>
              <a:rPr lang="tr-TR" dirty="0" smtClean="0"/>
              <a:t> 4 ay dan önce uygulanmamalıdır.</a:t>
            </a:r>
          </a:p>
          <a:p>
            <a:pPr lvl="1"/>
            <a:r>
              <a:rPr lang="tr-TR" dirty="0" smtClean="0"/>
              <a:t>Her 2,5-3 ayda bir genel biyokimya ve P4 düzeyi izlenmelidir</a:t>
            </a:r>
          </a:p>
        </p:txBody>
      </p:sp>
    </p:spTree>
    <p:extLst>
      <p:ext uri="{BB962C8B-B14F-4D97-AF65-F5344CB8AC3E}">
        <p14:creationId xmlns:p14="http://schemas.microsoft.com/office/powerpoint/2010/main" val="27425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Kontrasepsiyonda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Aşıların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Anti-zona </a:t>
            </a:r>
            <a:r>
              <a:rPr lang="tr-TR" dirty="0" err="1" smtClean="0"/>
              <a:t>pellucida</a:t>
            </a:r>
            <a:r>
              <a:rPr lang="tr-TR" dirty="0" smtClean="0"/>
              <a:t> aşısı</a:t>
            </a:r>
          </a:p>
          <a:p>
            <a:pPr lvl="1"/>
            <a:r>
              <a:rPr lang="tr-TR" dirty="0" smtClean="0"/>
              <a:t>Domuz oositlerinden elde edilmiştir</a:t>
            </a:r>
          </a:p>
          <a:p>
            <a:pPr lvl="1"/>
            <a:r>
              <a:rPr lang="tr-TR" dirty="0" smtClean="0"/>
              <a:t>Köpeklerde </a:t>
            </a:r>
            <a:r>
              <a:rPr lang="tr-TR" dirty="0" err="1" smtClean="0"/>
              <a:t>ovaryum</a:t>
            </a:r>
            <a:r>
              <a:rPr lang="tr-TR" dirty="0" smtClean="0"/>
              <a:t> </a:t>
            </a:r>
            <a:r>
              <a:rPr lang="tr-TR" dirty="0" err="1" smtClean="0"/>
              <a:t>follikül</a:t>
            </a:r>
            <a:r>
              <a:rPr lang="tr-TR" dirty="0" smtClean="0"/>
              <a:t> havuzunu dönüşümü olmayan </a:t>
            </a:r>
            <a:r>
              <a:rPr lang="tr-TR" dirty="0" err="1" smtClean="0"/>
              <a:t>yıkımlanmaya</a:t>
            </a:r>
            <a:r>
              <a:rPr lang="tr-TR" dirty="0" smtClean="0"/>
              <a:t> neden olur</a:t>
            </a:r>
          </a:p>
          <a:p>
            <a:r>
              <a:rPr lang="tr-TR" dirty="0" err="1" smtClean="0"/>
              <a:t>Gonadotropinlere</a:t>
            </a:r>
            <a:r>
              <a:rPr lang="tr-TR" dirty="0" smtClean="0"/>
              <a:t> karşı Aşı </a:t>
            </a:r>
          </a:p>
          <a:p>
            <a:pPr lvl="1"/>
            <a:r>
              <a:rPr lang="tr-TR" dirty="0" smtClean="0"/>
              <a:t>Çalışma aşamasındadır</a:t>
            </a:r>
          </a:p>
          <a:p>
            <a:pPr lvl="1"/>
            <a:r>
              <a:rPr lang="tr-TR" dirty="0" err="1" smtClean="0"/>
              <a:t>GnRH</a:t>
            </a:r>
            <a:r>
              <a:rPr lang="tr-TR" dirty="0" smtClean="0"/>
              <a:t>(F), Pfizer, Avustralya çalışıyor</a:t>
            </a:r>
          </a:p>
          <a:p>
            <a:pPr lvl="1"/>
            <a:r>
              <a:rPr lang="tr-TR" dirty="0" smtClean="0"/>
              <a:t>4-6 hafta aralıklarla 2 enjeksiyon, sonrasında 6 ayda bir tekrar</a:t>
            </a:r>
          </a:p>
          <a:p>
            <a:pPr lvl="1"/>
            <a:r>
              <a:rPr lang="tr-TR" dirty="0" smtClean="0"/>
              <a:t>Prostat </a:t>
            </a:r>
            <a:r>
              <a:rPr lang="tr-TR" dirty="0" err="1" smtClean="0"/>
              <a:t>hipertrofisinde</a:t>
            </a:r>
            <a:r>
              <a:rPr lang="tr-TR" dirty="0" smtClean="0"/>
              <a:t> oldukça etkili</a:t>
            </a:r>
          </a:p>
          <a:p>
            <a:pPr lvl="1"/>
            <a:r>
              <a:rPr lang="tr-TR" dirty="0" smtClean="0"/>
              <a:t>Atlar için (</a:t>
            </a:r>
            <a:r>
              <a:rPr lang="tr-TR" dirty="0" err="1" smtClean="0"/>
              <a:t>Equity</a:t>
            </a:r>
            <a:r>
              <a:rPr lang="tr-TR" dirty="0" smtClean="0"/>
              <a:t>), domuzlar için(</a:t>
            </a:r>
            <a:r>
              <a:rPr lang="tr-TR" dirty="0" err="1" smtClean="0"/>
              <a:t>Improves</a:t>
            </a:r>
            <a:r>
              <a:rPr lang="tr-TR" dirty="0" smtClean="0"/>
              <a:t>) adı ile bulunur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6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F-Kedilerde </a:t>
            </a:r>
            <a:r>
              <a:rPr lang="tr-TR" sz="3600" dirty="0" err="1"/>
              <a:t>Kontrasepsiyon</a:t>
            </a:r>
            <a:r>
              <a:rPr lang="tr-TR" sz="3600" dirty="0"/>
              <a:t>/istenmeyen </a:t>
            </a:r>
            <a:r>
              <a:rPr lang="tr-TR" sz="3600" dirty="0" err="1"/>
              <a:t>östrusların</a:t>
            </a:r>
            <a:r>
              <a:rPr lang="tr-TR" sz="3600" dirty="0"/>
              <a:t> baskılanması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tr-TR" dirty="0" smtClean="0"/>
              <a:t>Cerrahi Yöntemler</a:t>
            </a:r>
          </a:p>
          <a:p>
            <a:pPr marL="514350" indent="-514350">
              <a:buAutoNum type="alphaUcParenR"/>
            </a:pPr>
            <a:r>
              <a:rPr lang="tr-TR" dirty="0" smtClean="0"/>
              <a:t>Farmakolojik Yöntemler</a:t>
            </a:r>
          </a:p>
          <a:p>
            <a:pPr marL="914400" lvl="1" indent="-514350">
              <a:buAutoNum type="alphaUcParenR"/>
            </a:pPr>
            <a:r>
              <a:rPr lang="tr-TR" dirty="0" err="1" smtClean="0"/>
              <a:t>Östrus</a:t>
            </a:r>
            <a:r>
              <a:rPr lang="tr-TR" dirty="0" smtClean="0"/>
              <a:t> döneminde kullanılan yöntemler</a:t>
            </a:r>
          </a:p>
          <a:p>
            <a:pPr marL="914400" lvl="1" indent="-514350">
              <a:buAutoNum type="alphaUcParenR"/>
            </a:pPr>
            <a:r>
              <a:rPr lang="tr-TR" dirty="0" err="1" smtClean="0"/>
              <a:t>İnteröstrus</a:t>
            </a:r>
            <a:r>
              <a:rPr lang="tr-TR" dirty="0" smtClean="0"/>
              <a:t> döneminde kullanılan yöntemler</a:t>
            </a:r>
          </a:p>
          <a:p>
            <a:pPr marL="914400" lvl="1" indent="-514350">
              <a:buAutoNum type="alphaUcParenR"/>
            </a:pPr>
            <a:r>
              <a:rPr lang="tr-TR" dirty="0" err="1" smtClean="0"/>
              <a:t>Anöstrus</a:t>
            </a:r>
            <a:r>
              <a:rPr lang="tr-TR" dirty="0" smtClean="0"/>
              <a:t> döneminde kullanılan yöntemler</a:t>
            </a:r>
          </a:p>
        </p:txBody>
      </p:sp>
    </p:spTree>
    <p:extLst>
      <p:ext uri="{BB962C8B-B14F-4D97-AF65-F5344CB8AC3E}">
        <p14:creationId xmlns:p14="http://schemas.microsoft.com/office/powerpoint/2010/main" val="1335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Kedilerde </a:t>
            </a:r>
            <a:r>
              <a:rPr lang="tr-TR" dirty="0" err="1" smtClean="0"/>
              <a:t>Östrus</a:t>
            </a:r>
            <a:r>
              <a:rPr lang="tr-TR" dirty="0" smtClean="0"/>
              <a:t> döneminde kullanılan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Vaginal</a:t>
            </a:r>
            <a:r>
              <a:rPr lang="tr-TR" dirty="0" smtClean="0"/>
              <a:t> uyarı : cam baget, termometre, elektrikli diş fırçası (</a:t>
            </a:r>
            <a:r>
              <a:rPr lang="tr-TR" dirty="0" err="1" smtClean="0"/>
              <a:t>modifiye</a:t>
            </a:r>
            <a:r>
              <a:rPr lang="tr-TR" dirty="0" smtClean="0"/>
              <a:t>), «</a:t>
            </a:r>
            <a:r>
              <a:rPr lang="tr-TR" dirty="0" err="1" smtClean="0"/>
              <a:t>ovulator</a:t>
            </a:r>
            <a:r>
              <a:rPr lang="tr-TR" dirty="0" smtClean="0"/>
              <a:t>»</a:t>
            </a:r>
          </a:p>
          <a:p>
            <a:pPr lvl="1"/>
            <a:r>
              <a:rPr lang="tr-TR" dirty="0"/>
              <a:t>En az iki saat, her 15-20 dakika da bir </a:t>
            </a:r>
            <a:r>
              <a:rPr lang="tr-TR" dirty="0" err="1"/>
              <a:t>vaginal</a:t>
            </a:r>
            <a:r>
              <a:rPr lang="tr-TR" dirty="0"/>
              <a:t> </a:t>
            </a:r>
            <a:r>
              <a:rPr lang="tr-TR" dirty="0" smtClean="0"/>
              <a:t>uyarı</a:t>
            </a:r>
          </a:p>
          <a:p>
            <a:r>
              <a:rPr lang="tr-TR" dirty="0" err="1" smtClean="0"/>
              <a:t>GnRH</a:t>
            </a:r>
            <a:r>
              <a:rPr lang="tr-TR" dirty="0" smtClean="0"/>
              <a:t> : 25 µg, </a:t>
            </a:r>
            <a:r>
              <a:rPr lang="tr-TR" dirty="0" err="1" smtClean="0"/>
              <a:t>östrusun</a:t>
            </a:r>
            <a:r>
              <a:rPr lang="tr-TR" dirty="0" smtClean="0"/>
              <a:t> 2. günü, IV veya IM; doğal aşım ile birlikte verilirse </a:t>
            </a:r>
            <a:r>
              <a:rPr lang="tr-TR" dirty="0" err="1" smtClean="0"/>
              <a:t>ovulasyonu</a:t>
            </a:r>
            <a:r>
              <a:rPr lang="tr-TR" dirty="0" smtClean="0"/>
              <a:t> hızlandırma etkisi bulunmaz.</a:t>
            </a:r>
          </a:p>
          <a:p>
            <a:r>
              <a:rPr lang="tr-TR" dirty="0" err="1" smtClean="0"/>
              <a:t>hCG</a:t>
            </a:r>
            <a:r>
              <a:rPr lang="tr-TR" dirty="0" smtClean="0"/>
              <a:t> (</a:t>
            </a:r>
            <a:r>
              <a:rPr lang="tr-TR" dirty="0" err="1" smtClean="0"/>
              <a:t>Follutein</a:t>
            </a:r>
            <a:r>
              <a:rPr lang="tr-TR" dirty="0" smtClean="0"/>
              <a:t>): 250 IU, </a:t>
            </a:r>
            <a:r>
              <a:rPr lang="tr-TR" dirty="0" err="1" smtClean="0"/>
              <a:t>östrusun</a:t>
            </a:r>
            <a:r>
              <a:rPr lang="tr-TR" dirty="0" smtClean="0"/>
              <a:t> 2 ve 3. gün SC, </a:t>
            </a:r>
            <a:r>
              <a:rPr lang="tr-TR" dirty="0" err="1" smtClean="0"/>
              <a:t>uygulanabilir.Çiftleşme</a:t>
            </a:r>
            <a:r>
              <a:rPr lang="tr-TR" dirty="0" smtClean="0"/>
              <a:t> ile birlikte verilebilir.</a:t>
            </a:r>
          </a:p>
        </p:txBody>
      </p:sp>
    </p:spTree>
    <p:extLst>
      <p:ext uri="{BB962C8B-B14F-4D97-AF65-F5344CB8AC3E}">
        <p14:creationId xmlns:p14="http://schemas.microsoft.com/office/powerpoint/2010/main" val="107506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Kedilerde </a:t>
            </a:r>
            <a:r>
              <a:rPr lang="tr-TR" dirty="0" err="1" smtClean="0"/>
              <a:t>inter-östrus</a:t>
            </a:r>
            <a:r>
              <a:rPr lang="tr-TR" dirty="0" smtClean="0"/>
              <a:t> döneminde kullanılan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Melatonin </a:t>
            </a:r>
            <a:r>
              <a:rPr lang="tr-TR" dirty="0" err="1" smtClean="0"/>
              <a:t>implant</a:t>
            </a:r>
            <a:r>
              <a:rPr lang="tr-TR" dirty="0" smtClean="0"/>
              <a:t> (</a:t>
            </a:r>
            <a:r>
              <a:rPr lang="tr-TR" dirty="0" err="1" smtClean="0"/>
              <a:t>Melovine</a:t>
            </a:r>
            <a:r>
              <a:rPr lang="tr-TR" dirty="0" smtClean="0"/>
              <a:t>, 18 mg, CEVA, Fransa)</a:t>
            </a:r>
          </a:p>
          <a:p>
            <a:pPr lvl="1"/>
            <a:r>
              <a:rPr lang="tr-TR" dirty="0" err="1" smtClean="0"/>
              <a:t>İnterskapular</a:t>
            </a:r>
            <a:r>
              <a:rPr lang="tr-TR" dirty="0" smtClean="0"/>
              <a:t> bölgeye </a:t>
            </a:r>
            <a:r>
              <a:rPr lang="tr-TR" dirty="0" err="1" smtClean="0"/>
              <a:t>implante</a:t>
            </a:r>
            <a:r>
              <a:rPr lang="tr-TR" dirty="0" smtClean="0"/>
              <a:t> edilir</a:t>
            </a:r>
          </a:p>
          <a:p>
            <a:pPr lvl="1"/>
            <a:r>
              <a:rPr lang="tr-TR" dirty="0" err="1" smtClean="0"/>
              <a:t>Sedasyon</a:t>
            </a:r>
            <a:r>
              <a:rPr lang="tr-TR" dirty="0" smtClean="0"/>
              <a:t> – </a:t>
            </a:r>
            <a:r>
              <a:rPr lang="tr-TR" dirty="0" err="1" smtClean="0"/>
              <a:t>acepromazine</a:t>
            </a:r>
            <a:r>
              <a:rPr lang="tr-TR" dirty="0" smtClean="0"/>
              <a:t>, 0.05 mg/kg SC</a:t>
            </a:r>
          </a:p>
          <a:p>
            <a:pPr lvl="1"/>
            <a:r>
              <a:rPr lang="tr-TR" dirty="0" err="1" smtClean="0"/>
              <a:t>İnterskapular</a:t>
            </a:r>
            <a:r>
              <a:rPr lang="tr-TR" dirty="0" smtClean="0"/>
              <a:t> bölge, </a:t>
            </a:r>
            <a:r>
              <a:rPr lang="tr-TR" dirty="0" err="1" smtClean="0"/>
              <a:t>traş</a:t>
            </a:r>
            <a:r>
              <a:rPr lang="tr-TR" dirty="0" smtClean="0"/>
              <a:t> ve </a:t>
            </a:r>
            <a:r>
              <a:rPr lang="tr-TR" dirty="0" err="1" smtClean="0"/>
              <a:t>dezenfekisyon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%2 </a:t>
            </a:r>
            <a:r>
              <a:rPr lang="tr-TR" dirty="0" err="1" smtClean="0"/>
              <a:t>lik</a:t>
            </a:r>
            <a:r>
              <a:rPr lang="tr-TR" dirty="0" smtClean="0"/>
              <a:t> </a:t>
            </a:r>
            <a:r>
              <a:rPr lang="tr-TR" dirty="0" err="1" smtClean="0"/>
              <a:t>lidocain</a:t>
            </a:r>
            <a:r>
              <a:rPr lang="tr-TR" dirty="0" smtClean="0"/>
              <a:t> lokal enjeksiyonu</a:t>
            </a:r>
          </a:p>
          <a:p>
            <a:pPr lvl="1"/>
            <a:r>
              <a:rPr lang="tr-TR" dirty="0" smtClean="0"/>
              <a:t>1.5 cm </a:t>
            </a:r>
            <a:r>
              <a:rPr lang="tr-TR" dirty="0" err="1" smtClean="0"/>
              <a:t>ensizyon</a:t>
            </a:r>
            <a:endParaRPr lang="tr-TR" dirty="0" smtClean="0"/>
          </a:p>
          <a:p>
            <a:pPr lvl="1"/>
            <a:r>
              <a:rPr lang="tr-TR" dirty="0" smtClean="0"/>
              <a:t>Açılan bölgeden 1 cm </a:t>
            </a:r>
            <a:r>
              <a:rPr lang="tr-TR" dirty="0" err="1" smtClean="0"/>
              <a:t>distale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bloke edilir </a:t>
            </a:r>
          </a:p>
        </p:txBody>
      </p:sp>
    </p:spTree>
    <p:extLst>
      <p:ext uri="{BB962C8B-B14F-4D97-AF65-F5344CB8AC3E}">
        <p14:creationId xmlns:p14="http://schemas.microsoft.com/office/powerpoint/2010/main" val="32407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Kedilerde </a:t>
            </a:r>
            <a:r>
              <a:rPr lang="tr-TR" dirty="0" err="1" smtClean="0"/>
              <a:t>inter-östrus</a:t>
            </a:r>
            <a:r>
              <a:rPr lang="tr-TR" dirty="0" smtClean="0"/>
              <a:t> döneminde kullanılan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Progestagenler</a:t>
            </a:r>
            <a:r>
              <a:rPr lang="tr-TR" dirty="0" smtClean="0"/>
              <a:t> : ÖNERİLMEZ !!!!</a:t>
            </a:r>
          </a:p>
          <a:p>
            <a:pPr lvl="1"/>
            <a:r>
              <a:rPr lang="tr-TR" dirty="0" err="1"/>
              <a:t>Megestrol</a:t>
            </a:r>
            <a:r>
              <a:rPr lang="tr-TR" dirty="0"/>
              <a:t> : 5mg/kedi/3gün; 2.5-5mg/kedi/hafta</a:t>
            </a:r>
          </a:p>
          <a:p>
            <a:pPr lvl="1"/>
            <a:r>
              <a:rPr lang="tr-TR" dirty="0" err="1"/>
              <a:t>Delmadinone</a:t>
            </a:r>
            <a:r>
              <a:rPr lang="tr-TR" dirty="0"/>
              <a:t> </a:t>
            </a:r>
            <a:r>
              <a:rPr lang="tr-TR" dirty="0" err="1"/>
              <a:t>acetate</a:t>
            </a:r>
            <a:r>
              <a:rPr lang="tr-TR" dirty="0"/>
              <a:t>: 6 gün oral veya iki gün SC enjeksiyon</a:t>
            </a:r>
          </a:p>
          <a:p>
            <a:pPr lvl="1"/>
            <a:r>
              <a:rPr lang="tr-TR" dirty="0" err="1"/>
              <a:t>Megestrol</a:t>
            </a:r>
            <a:r>
              <a:rPr lang="tr-TR" dirty="0"/>
              <a:t> </a:t>
            </a:r>
            <a:r>
              <a:rPr lang="tr-TR" dirty="0" err="1"/>
              <a:t>acetate</a:t>
            </a:r>
            <a:r>
              <a:rPr lang="tr-TR" dirty="0"/>
              <a:t> kedilerde kullanımı </a:t>
            </a:r>
            <a:r>
              <a:rPr lang="tr-TR" dirty="0" smtClean="0"/>
              <a:t>önerilmiyor</a:t>
            </a:r>
          </a:p>
          <a:p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 : </a:t>
            </a:r>
          </a:p>
          <a:p>
            <a:pPr lvl="1"/>
            <a:r>
              <a:rPr lang="tr-TR" dirty="0" err="1" smtClean="0"/>
              <a:t>Deslorelin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, 4.7mg, 6-20 ay arası etkili</a:t>
            </a:r>
          </a:p>
        </p:txBody>
      </p:sp>
    </p:spTree>
    <p:extLst>
      <p:ext uri="{BB962C8B-B14F-4D97-AF65-F5344CB8AC3E}">
        <p14:creationId xmlns:p14="http://schemas.microsoft.com/office/powerpoint/2010/main" val="201160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Kedilerde </a:t>
            </a:r>
            <a:r>
              <a:rPr lang="tr-TR" dirty="0" err="1" smtClean="0"/>
              <a:t>anöstrus</a:t>
            </a:r>
            <a:r>
              <a:rPr lang="tr-TR" dirty="0" smtClean="0"/>
              <a:t> döneminde kullanılan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Işık programı: günde en fazla 8 aydınlık ortamda tutulması</a:t>
            </a:r>
          </a:p>
          <a:p>
            <a:r>
              <a:rPr lang="tr-TR" dirty="0" err="1" smtClean="0"/>
              <a:t>GnRH</a:t>
            </a:r>
            <a:r>
              <a:rPr lang="tr-TR" dirty="0" smtClean="0"/>
              <a:t> preparatları : </a:t>
            </a:r>
            <a:r>
              <a:rPr lang="tr-TR" dirty="0" err="1" smtClean="0"/>
              <a:t>Deslorelin</a:t>
            </a:r>
            <a:r>
              <a:rPr lang="tr-TR" dirty="0" smtClean="0"/>
              <a:t> </a:t>
            </a:r>
            <a:r>
              <a:rPr lang="tr-TR" dirty="0" err="1" smtClean="0"/>
              <a:t>implant</a:t>
            </a:r>
            <a:r>
              <a:rPr lang="tr-TR" dirty="0" smtClean="0"/>
              <a:t>, 4.7mg</a:t>
            </a:r>
          </a:p>
          <a:p>
            <a:r>
              <a:rPr lang="tr-TR" dirty="0" err="1" smtClean="0"/>
              <a:t>Progesteron</a:t>
            </a:r>
            <a:r>
              <a:rPr lang="tr-TR" dirty="0" smtClean="0"/>
              <a:t> preparatları : (Depo etkili)</a:t>
            </a:r>
          </a:p>
          <a:p>
            <a:pPr lvl="1"/>
            <a:r>
              <a:rPr lang="tr-TR" dirty="0" err="1" smtClean="0"/>
              <a:t>Medroxyprogesterone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 : 2mg/</a:t>
            </a:r>
            <a:r>
              <a:rPr lang="tr-TR" dirty="0" err="1" smtClean="0"/>
              <a:t>kg,IM</a:t>
            </a:r>
            <a:r>
              <a:rPr lang="tr-TR" dirty="0" smtClean="0"/>
              <a:t>/5 ayda bir</a:t>
            </a:r>
          </a:p>
          <a:p>
            <a:pPr lvl="1"/>
            <a:r>
              <a:rPr lang="tr-TR" dirty="0" err="1" smtClean="0"/>
              <a:t>Proligestone</a:t>
            </a:r>
            <a:r>
              <a:rPr lang="tr-TR" dirty="0" smtClean="0"/>
              <a:t> : 10mg/kg/SC/ 4 ayda bir</a:t>
            </a:r>
          </a:p>
          <a:p>
            <a:pPr lvl="1"/>
            <a:r>
              <a:rPr lang="tr-TR" dirty="0" err="1" smtClean="0"/>
              <a:t>Delmadinone</a:t>
            </a:r>
            <a:r>
              <a:rPr lang="tr-TR" dirty="0" smtClean="0"/>
              <a:t> </a:t>
            </a:r>
            <a:r>
              <a:rPr lang="tr-TR" dirty="0" err="1" smtClean="0"/>
              <a:t>acetate</a:t>
            </a:r>
            <a:r>
              <a:rPr lang="tr-TR" dirty="0" smtClean="0"/>
              <a:t>: haftada bir tablet veya her 6 ayda bir SC enjeksiyon</a:t>
            </a:r>
          </a:p>
        </p:txBody>
      </p:sp>
    </p:spTree>
    <p:extLst>
      <p:ext uri="{BB962C8B-B14F-4D97-AF65-F5344CB8AC3E}">
        <p14:creationId xmlns:p14="http://schemas.microsoft.com/office/powerpoint/2010/main" val="284240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G-Erkek </a:t>
            </a:r>
            <a:r>
              <a:rPr lang="tr-TR" sz="3600" dirty="0"/>
              <a:t>köpek  ve kedilerde istenmeyen seksüel davranışların baskılanması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Kimyasal </a:t>
            </a:r>
            <a:r>
              <a:rPr lang="tr-TR" dirty="0" err="1" smtClean="0"/>
              <a:t>kastrasyon</a:t>
            </a:r>
            <a:r>
              <a:rPr lang="tr-TR" dirty="0" smtClean="0"/>
              <a:t>  </a:t>
            </a:r>
          </a:p>
          <a:p>
            <a:pPr marL="742950" lvl="2" indent="-342900"/>
            <a:r>
              <a:rPr lang="tr-TR" dirty="0" err="1"/>
              <a:t>Neutersol</a:t>
            </a:r>
            <a:r>
              <a:rPr lang="tr-TR" dirty="0"/>
              <a:t> (</a:t>
            </a:r>
            <a:r>
              <a:rPr lang="tr-TR" dirty="0" err="1"/>
              <a:t>arginine</a:t>
            </a:r>
            <a:r>
              <a:rPr lang="tr-TR" dirty="0"/>
              <a:t>-çinko </a:t>
            </a:r>
            <a:r>
              <a:rPr lang="tr-TR" dirty="0" err="1"/>
              <a:t>glukonat</a:t>
            </a:r>
            <a:r>
              <a:rPr lang="tr-TR" dirty="0"/>
              <a:t>) / </a:t>
            </a:r>
            <a:r>
              <a:rPr lang="tr-TR" dirty="0" err="1"/>
              <a:t>Estrosol</a:t>
            </a:r>
            <a:r>
              <a:rPr lang="tr-TR" dirty="0"/>
              <a:t> ; testis içine uygulanır. </a:t>
            </a:r>
            <a:r>
              <a:rPr lang="tr-TR" dirty="0" err="1"/>
              <a:t>Tubuler</a:t>
            </a:r>
            <a:r>
              <a:rPr lang="tr-TR" dirty="0"/>
              <a:t> </a:t>
            </a:r>
            <a:r>
              <a:rPr lang="tr-TR" dirty="0" err="1"/>
              <a:t>atrofi</a:t>
            </a:r>
            <a:r>
              <a:rPr lang="tr-TR" dirty="0"/>
              <a:t> yapar. </a:t>
            </a:r>
            <a:r>
              <a:rPr lang="tr-TR" dirty="0" err="1"/>
              <a:t>Testesteron</a:t>
            </a:r>
            <a:r>
              <a:rPr lang="tr-TR" dirty="0"/>
              <a:t> düzeyini %65 </a:t>
            </a:r>
            <a:r>
              <a:rPr lang="tr-TR" dirty="0" smtClean="0"/>
              <a:t>azaltır</a:t>
            </a:r>
          </a:p>
          <a:p>
            <a:r>
              <a:rPr lang="tr-TR" dirty="0" smtClean="0"/>
              <a:t>Aşı uygulamaları : </a:t>
            </a:r>
            <a:r>
              <a:rPr lang="tr-TR" dirty="0" err="1" smtClean="0"/>
              <a:t>GnRH</a:t>
            </a:r>
            <a:r>
              <a:rPr lang="tr-TR" dirty="0" smtClean="0"/>
              <a:t> (F)</a:t>
            </a:r>
          </a:p>
          <a:p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agonistleri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Azagly-nafarelin</a:t>
            </a:r>
            <a:r>
              <a:rPr lang="tr-TR" dirty="0" smtClean="0"/>
              <a:t> (</a:t>
            </a:r>
            <a:r>
              <a:rPr lang="tr-TR" dirty="0" err="1" smtClean="0"/>
              <a:t>Gonazon</a:t>
            </a:r>
            <a:r>
              <a:rPr lang="tr-TR" dirty="0" smtClean="0"/>
              <a:t>, </a:t>
            </a:r>
            <a:r>
              <a:rPr lang="tr-TR" dirty="0" err="1" smtClean="0"/>
              <a:t>implant</a:t>
            </a:r>
            <a:r>
              <a:rPr lang="tr-TR" dirty="0" smtClean="0"/>
              <a:t>, </a:t>
            </a:r>
            <a:r>
              <a:rPr lang="tr-TR" dirty="0" err="1" smtClean="0"/>
              <a:t>Intervet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Buserelin</a:t>
            </a:r>
            <a:r>
              <a:rPr lang="tr-TR" dirty="0" smtClean="0"/>
              <a:t>, </a:t>
            </a:r>
            <a:r>
              <a:rPr lang="tr-TR" dirty="0" err="1" smtClean="0"/>
              <a:t>implant</a:t>
            </a:r>
            <a:r>
              <a:rPr lang="tr-TR" dirty="0" smtClean="0"/>
              <a:t>, beşeri, 6mg</a:t>
            </a:r>
          </a:p>
          <a:p>
            <a:pPr lvl="1"/>
            <a:r>
              <a:rPr lang="tr-TR" dirty="0" smtClean="0"/>
              <a:t>  </a:t>
            </a:r>
            <a:r>
              <a:rPr lang="tr-TR" dirty="0" err="1" smtClean="0"/>
              <a:t>Deslorelin</a:t>
            </a:r>
            <a:r>
              <a:rPr lang="tr-TR" dirty="0" smtClean="0"/>
              <a:t>, 4.7 mg, </a:t>
            </a:r>
            <a:r>
              <a:rPr lang="tr-TR" dirty="0" err="1" smtClean="0"/>
              <a:t>implant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782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Kutzler</a:t>
            </a:r>
            <a:r>
              <a:rPr lang="tr-TR" dirty="0" smtClean="0"/>
              <a:t> MA (2007). </a:t>
            </a:r>
            <a:r>
              <a:rPr lang="tr-TR" dirty="0" err="1" smtClean="0"/>
              <a:t>Estrus</a:t>
            </a:r>
            <a:r>
              <a:rPr lang="tr-TR" dirty="0" smtClean="0"/>
              <a:t> </a:t>
            </a:r>
            <a:r>
              <a:rPr lang="tr-TR" dirty="0" err="1" smtClean="0"/>
              <a:t>induction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synchronization</a:t>
            </a:r>
            <a:r>
              <a:rPr lang="tr-TR" dirty="0" smtClean="0"/>
              <a:t> in </a:t>
            </a:r>
            <a:r>
              <a:rPr lang="tr-TR" dirty="0" err="1" smtClean="0"/>
              <a:t>canids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felids</a:t>
            </a:r>
            <a:r>
              <a:rPr lang="tr-TR" dirty="0" smtClean="0"/>
              <a:t>. </a:t>
            </a:r>
            <a:r>
              <a:rPr lang="tr-TR" dirty="0" err="1" smtClean="0"/>
              <a:t>Theriogenology</a:t>
            </a:r>
            <a:r>
              <a:rPr lang="tr-TR" dirty="0"/>
              <a:t> </a:t>
            </a:r>
            <a:r>
              <a:rPr lang="tr-TR" dirty="0" smtClean="0"/>
              <a:t>68, 354-374</a:t>
            </a:r>
          </a:p>
          <a:p>
            <a:r>
              <a:rPr lang="tr-TR" dirty="0" err="1" smtClean="0"/>
              <a:t>Wiebe</a:t>
            </a:r>
            <a:r>
              <a:rPr lang="tr-TR" dirty="0" smtClean="0"/>
              <a:t> AJ, </a:t>
            </a:r>
            <a:r>
              <a:rPr lang="tr-TR" dirty="0" err="1" smtClean="0"/>
              <a:t>Howard</a:t>
            </a:r>
            <a:r>
              <a:rPr lang="tr-TR" dirty="0" smtClean="0"/>
              <a:t> JP (2009). </a:t>
            </a:r>
            <a:r>
              <a:rPr lang="tr-TR" dirty="0" err="1" smtClean="0"/>
              <a:t>Pharmacologic</a:t>
            </a:r>
            <a:r>
              <a:rPr lang="tr-TR" dirty="0" smtClean="0"/>
              <a:t> </a:t>
            </a:r>
            <a:r>
              <a:rPr lang="tr-TR" dirty="0" err="1" smtClean="0"/>
              <a:t>advances</a:t>
            </a:r>
            <a:r>
              <a:rPr lang="tr-TR" dirty="0" smtClean="0"/>
              <a:t> in canine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feline</a:t>
            </a:r>
            <a:r>
              <a:rPr lang="tr-TR" dirty="0" smtClean="0"/>
              <a:t> </a:t>
            </a:r>
            <a:r>
              <a:rPr lang="tr-TR" dirty="0" err="1" smtClean="0"/>
              <a:t>reproduction</a:t>
            </a:r>
            <a:r>
              <a:rPr lang="tr-TR" dirty="0" smtClean="0"/>
              <a:t>. </a:t>
            </a:r>
            <a:r>
              <a:rPr lang="tr-TR" dirty="0" err="1" smtClean="0"/>
              <a:t>Topics</a:t>
            </a:r>
            <a:r>
              <a:rPr lang="tr-TR" dirty="0" smtClean="0"/>
              <a:t> in Companion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r>
              <a:rPr lang="tr-TR" dirty="0" smtClean="0"/>
              <a:t> 24(2), 71-96.</a:t>
            </a:r>
          </a:p>
          <a:p>
            <a:r>
              <a:rPr lang="tr-TR" dirty="0" smtClean="0"/>
              <a:t>De </a:t>
            </a:r>
            <a:r>
              <a:rPr lang="tr-TR" dirty="0" err="1" smtClean="0"/>
              <a:t>Gier</a:t>
            </a:r>
            <a:r>
              <a:rPr lang="tr-TR" dirty="0" smtClean="0"/>
              <a:t> J, </a:t>
            </a:r>
            <a:r>
              <a:rPr lang="tr-TR" dirty="0" err="1" smtClean="0"/>
              <a:t>Beijerink</a:t>
            </a:r>
            <a:r>
              <a:rPr lang="tr-TR" dirty="0" smtClean="0"/>
              <a:t> NJ, </a:t>
            </a:r>
            <a:r>
              <a:rPr lang="tr-TR" dirty="0" err="1" smtClean="0"/>
              <a:t>Kooistra</a:t>
            </a:r>
            <a:r>
              <a:rPr lang="tr-TR" dirty="0" smtClean="0"/>
              <a:t> </a:t>
            </a:r>
            <a:r>
              <a:rPr lang="tr-TR" dirty="0" err="1" smtClean="0"/>
              <a:t>HS,Okkens</a:t>
            </a:r>
            <a:r>
              <a:rPr lang="tr-TR" dirty="0" smtClean="0"/>
              <a:t> AC (2008). </a:t>
            </a:r>
            <a:r>
              <a:rPr lang="tr-TR" dirty="0" err="1" smtClean="0"/>
              <a:t>Physiology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canine </a:t>
            </a:r>
            <a:r>
              <a:rPr lang="tr-TR" dirty="0" err="1" smtClean="0"/>
              <a:t>anoestrus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manipulation</a:t>
            </a:r>
            <a:r>
              <a:rPr lang="tr-TR" dirty="0" smtClean="0"/>
              <a:t> of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length</a:t>
            </a:r>
            <a:r>
              <a:rPr lang="tr-TR" dirty="0" smtClean="0"/>
              <a:t>. </a:t>
            </a:r>
            <a:r>
              <a:rPr lang="tr-TR" dirty="0" err="1" smtClean="0"/>
              <a:t>Reprod</a:t>
            </a:r>
            <a:r>
              <a:rPr lang="tr-TR" dirty="0" smtClean="0"/>
              <a:t> </a:t>
            </a:r>
            <a:r>
              <a:rPr lang="tr-TR" dirty="0" err="1" smtClean="0"/>
              <a:t>Dom</a:t>
            </a:r>
            <a:r>
              <a:rPr lang="tr-TR" dirty="0" smtClean="0"/>
              <a:t> Anim  43(</a:t>
            </a:r>
            <a:r>
              <a:rPr lang="tr-TR" dirty="0" err="1" smtClean="0"/>
              <a:t>Suppl</a:t>
            </a:r>
            <a:r>
              <a:rPr lang="tr-TR" dirty="0" smtClean="0"/>
              <a:t>. 2), 157-164.</a:t>
            </a:r>
          </a:p>
          <a:p>
            <a:r>
              <a:rPr lang="tr-TR" dirty="0" err="1" smtClean="0"/>
              <a:t>Romagnoli</a:t>
            </a:r>
            <a:r>
              <a:rPr lang="tr-TR" dirty="0" smtClean="0"/>
              <a:t> S (2009). </a:t>
            </a:r>
            <a:r>
              <a:rPr lang="tr-TR" dirty="0" err="1" smtClean="0"/>
              <a:t>Non-surgical</a:t>
            </a:r>
            <a:r>
              <a:rPr lang="tr-TR" dirty="0" smtClean="0"/>
              <a:t> </a:t>
            </a:r>
            <a:r>
              <a:rPr lang="tr-TR" dirty="0" err="1" smtClean="0"/>
              <a:t>contraception</a:t>
            </a:r>
            <a:r>
              <a:rPr lang="tr-TR" dirty="0" smtClean="0"/>
              <a:t> in </a:t>
            </a:r>
            <a:r>
              <a:rPr lang="tr-TR" dirty="0" err="1" smtClean="0"/>
              <a:t>dogs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cats</a:t>
            </a:r>
            <a:r>
              <a:rPr lang="tr-TR" dirty="0" smtClean="0"/>
              <a:t>. WSAVA </a:t>
            </a:r>
            <a:r>
              <a:rPr lang="tr-TR" dirty="0" err="1" smtClean="0"/>
              <a:t>Congress</a:t>
            </a:r>
            <a:r>
              <a:rPr lang="tr-TR" dirty="0" smtClean="0"/>
              <a:t>, </a:t>
            </a:r>
            <a:r>
              <a:rPr lang="tr-TR" dirty="0" err="1" smtClean="0"/>
              <a:t>Proceedings</a:t>
            </a:r>
            <a:r>
              <a:rPr lang="tr-TR" dirty="0" smtClean="0"/>
              <a:t>, </a:t>
            </a:r>
            <a:r>
              <a:rPr lang="tr-TR" dirty="0" err="1" smtClean="0"/>
              <a:t>July</a:t>
            </a:r>
            <a:r>
              <a:rPr lang="tr-TR" dirty="0" smtClean="0"/>
              <a:t> 21-24, Sao </a:t>
            </a:r>
            <a:r>
              <a:rPr lang="tr-TR" dirty="0" err="1" smtClean="0"/>
              <a:t>Paulo,Brazil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9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Fontaine</a:t>
            </a:r>
            <a:r>
              <a:rPr lang="tr-TR" dirty="0" smtClean="0"/>
              <a:t> 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Fontbonne</a:t>
            </a:r>
            <a:r>
              <a:rPr lang="tr-TR" dirty="0" smtClean="0"/>
              <a:t> A (2011).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agonists</a:t>
            </a:r>
            <a:r>
              <a:rPr lang="tr-TR" dirty="0" smtClean="0"/>
              <a:t> in canine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feline</a:t>
            </a:r>
            <a:r>
              <a:rPr lang="tr-TR" dirty="0" smtClean="0"/>
              <a:t> </a:t>
            </a:r>
            <a:r>
              <a:rPr lang="tr-TR" dirty="0" err="1" smtClean="0"/>
              <a:t>species</a:t>
            </a:r>
            <a:r>
              <a:rPr lang="tr-TR" dirty="0" smtClean="0"/>
              <a:t>. </a:t>
            </a:r>
            <a:r>
              <a:rPr lang="tr-TR" dirty="0" err="1" smtClean="0"/>
              <a:t>Reprod</a:t>
            </a:r>
            <a:r>
              <a:rPr lang="tr-TR" dirty="0" smtClean="0"/>
              <a:t> </a:t>
            </a:r>
            <a:r>
              <a:rPr lang="tr-TR" dirty="0" err="1" smtClean="0"/>
              <a:t>Dom</a:t>
            </a:r>
            <a:r>
              <a:rPr lang="tr-TR" dirty="0" smtClean="0"/>
              <a:t> Anim 46, 344-353.</a:t>
            </a:r>
          </a:p>
          <a:p>
            <a:r>
              <a:rPr lang="tr-TR" dirty="0" err="1" smtClean="0"/>
              <a:t>Eilts</a:t>
            </a:r>
            <a:r>
              <a:rPr lang="tr-TR" dirty="0" smtClean="0"/>
              <a:t> BE (2002). </a:t>
            </a:r>
            <a:r>
              <a:rPr lang="tr-TR" dirty="0" err="1" smtClean="0"/>
              <a:t>Pregnancy</a:t>
            </a:r>
            <a:r>
              <a:rPr lang="tr-TR" dirty="0" smtClean="0"/>
              <a:t> </a:t>
            </a:r>
            <a:r>
              <a:rPr lang="tr-TR" dirty="0" err="1" smtClean="0"/>
              <a:t>termination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bitch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queen</a:t>
            </a:r>
            <a:r>
              <a:rPr lang="tr-TR" dirty="0" smtClean="0"/>
              <a:t>.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Techniques</a:t>
            </a:r>
            <a:r>
              <a:rPr lang="tr-TR" dirty="0" smtClean="0"/>
              <a:t> in Small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17 (3), 116-123.</a:t>
            </a:r>
          </a:p>
          <a:p>
            <a:r>
              <a:rPr lang="tr-TR" dirty="0" err="1" smtClean="0"/>
              <a:t>Palmer</a:t>
            </a:r>
            <a:r>
              <a:rPr lang="tr-TR" dirty="0" smtClean="0"/>
              <a:t> CW </a:t>
            </a:r>
            <a:r>
              <a:rPr lang="tr-TR" dirty="0" err="1" smtClean="0"/>
              <a:t>and</a:t>
            </a:r>
            <a:r>
              <a:rPr lang="tr-TR" dirty="0" smtClean="0"/>
              <a:t> Post K (2002). </a:t>
            </a:r>
            <a:r>
              <a:rPr lang="tr-TR" dirty="0" err="1" smtClean="0"/>
              <a:t>Prevention</a:t>
            </a:r>
            <a:r>
              <a:rPr lang="tr-TR" dirty="0" smtClean="0"/>
              <a:t> of </a:t>
            </a:r>
            <a:r>
              <a:rPr lang="tr-TR" dirty="0" err="1" smtClean="0"/>
              <a:t>pregnancy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combination</a:t>
            </a:r>
            <a:r>
              <a:rPr lang="tr-TR" dirty="0" smtClean="0"/>
              <a:t> of </a:t>
            </a:r>
            <a:r>
              <a:rPr lang="tr-TR" dirty="0" err="1" smtClean="0"/>
              <a:t>Prostaglandin</a:t>
            </a:r>
            <a:r>
              <a:rPr lang="tr-TR" dirty="0" smtClean="0"/>
              <a:t> F2 </a:t>
            </a:r>
            <a:r>
              <a:rPr lang="tr-TR" dirty="0" err="1" smtClean="0"/>
              <a:t>alpha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bromocriptine</a:t>
            </a:r>
            <a:r>
              <a:rPr lang="tr-TR" dirty="0" smtClean="0"/>
              <a:t>. Can </a:t>
            </a:r>
            <a:r>
              <a:rPr lang="tr-TR" dirty="0" err="1" smtClean="0"/>
              <a:t>Vet</a:t>
            </a:r>
            <a:r>
              <a:rPr lang="tr-TR" dirty="0" smtClean="0"/>
              <a:t> J 43, 460-462.</a:t>
            </a:r>
          </a:p>
          <a:p>
            <a:r>
              <a:rPr lang="tr-TR" dirty="0" err="1" smtClean="0"/>
              <a:t>Gunay</a:t>
            </a:r>
            <a:r>
              <a:rPr lang="tr-TR" dirty="0" smtClean="0"/>
              <a:t> A, </a:t>
            </a:r>
            <a:r>
              <a:rPr lang="tr-TR" dirty="0" err="1" smtClean="0"/>
              <a:t>Gunay</a:t>
            </a:r>
            <a:r>
              <a:rPr lang="tr-TR" dirty="0" smtClean="0"/>
              <a:t> U, Soylu MK(2004). </a:t>
            </a:r>
            <a:r>
              <a:rPr lang="tr-TR" dirty="0" err="1" smtClean="0"/>
              <a:t>Cabergoline</a:t>
            </a:r>
            <a:r>
              <a:rPr lang="tr-TR" dirty="0" smtClean="0"/>
              <a:t> </a:t>
            </a:r>
            <a:r>
              <a:rPr lang="tr-TR" dirty="0" err="1" smtClean="0"/>
              <a:t>applications</a:t>
            </a:r>
            <a:r>
              <a:rPr lang="tr-TR" dirty="0" smtClean="0"/>
              <a:t> in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late</a:t>
            </a:r>
            <a:r>
              <a:rPr lang="tr-TR" dirty="0" smtClean="0"/>
              <a:t> </a:t>
            </a:r>
            <a:r>
              <a:rPr lang="tr-TR" dirty="0" err="1" smtClean="0"/>
              <a:t>anoestrus</a:t>
            </a:r>
            <a:r>
              <a:rPr lang="tr-TR" dirty="0" smtClean="0"/>
              <a:t> </a:t>
            </a:r>
            <a:r>
              <a:rPr lang="tr-TR" dirty="0" err="1" smtClean="0"/>
              <a:t>periods</a:t>
            </a:r>
            <a:r>
              <a:rPr lang="tr-TR" dirty="0" smtClean="0"/>
              <a:t> </a:t>
            </a:r>
            <a:r>
              <a:rPr lang="tr-TR" dirty="0" err="1" smtClean="0"/>
              <a:t>obn</a:t>
            </a:r>
            <a:r>
              <a:rPr lang="tr-TR" dirty="0" smtClean="0"/>
              <a:t>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Shepherd</a:t>
            </a:r>
            <a:r>
              <a:rPr lang="tr-TR" dirty="0" smtClean="0"/>
              <a:t> </a:t>
            </a:r>
            <a:r>
              <a:rPr lang="tr-TR" dirty="0" err="1" smtClean="0"/>
              <a:t>dogs.Revue</a:t>
            </a:r>
            <a:r>
              <a:rPr lang="tr-TR" dirty="0" smtClean="0"/>
              <a:t> </a:t>
            </a:r>
            <a:r>
              <a:rPr lang="tr-TR" dirty="0" err="1" smtClean="0"/>
              <a:t>Med</a:t>
            </a:r>
            <a:r>
              <a:rPr lang="tr-TR" dirty="0" smtClean="0"/>
              <a:t> </a:t>
            </a:r>
            <a:r>
              <a:rPr lang="tr-TR" dirty="0" err="1" smtClean="0"/>
              <a:t>Vet</a:t>
            </a:r>
            <a:r>
              <a:rPr lang="tr-TR" dirty="0" smtClean="0"/>
              <a:t> 155(11), 557-560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28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008112"/>
          </a:xfrm>
        </p:spPr>
        <p:txBody>
          <a:bodyPr>
            <a:noAutofit/>
          </a:bodyPr>
          <a:lstStyle/>
          <a:p>
            <a:r>
              <a:rPr lang="tr-TR" sz="4000" dirty="0" smtClean="0"/>
              <a:t>A- Köpeklerde İstenmeyen Gebeliklerin Sonlandırılması-1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280920" cy="4896544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lphaLcParenR"/>
            </a:pPr>
            <a:r>
              <a:rPr lang="tr-TR" sz="3600" b="1" dirty="0" err="1" smtClean="0">
                <a:solidFill>
                  <a:srgbClr val="FF0000"/>
                </a:solidFill>
              </a:rPr>
              <a:t>Antiprogestanik</a:t>
            </a:r>
            <a:r>
              <a:rPr lang="tr-TR" sz="3600" b="1" dirty="0" smtClean="0">
                <a:solidFill>
                  <a:srgbClr val="FF0000"/>
                </a:solidFill>
              </a:rPr>
              <a:t> İlaçlar</a:t>
            </a:r>
          </a:p>
          <a:p>
            <a:pPr algn="l"/>
            <a:r>
              <a:rPr lang="tr-TR" b="1" dirty="0" smtClean="0">
                <a:solidFill>
                  <a:srgbClr val="0070C0"/>
                </a:solidFill>
              </a:rPr>
              <a:t>a-1)</a:t>
            </a:r>
            <a:r>
              <a:rPr lang="tr-TR" b="1" dirty="0" err="1" smtClean="0">
                <a:solidFill>
                  <a:srgbClr val="0070C0"/>
                </a:solidFill>
              </a:rPr>
              <a:t>Progesteron</a:t>
            </a:r>
            <a:r>
              <a:rPr lang="tr-TR" b="1" dirty="0" smtClean="0">
                <a:solidFill>
                  <a:srgbClr val="0070C0"/>
                </a:solidFill>
              </a:rPr>
              <a:t> reseptör </a:t>
            </a:r>
            <a:r>
              <a:rPr lang="tr-TR" b="1" dirty="0" err="1" smtClean="0">
                <a:solidFill>
                  <a:srgbClr val="0070C0"/>
                </a:solidFill>
              </a:rPr>
              <a:t>blokerleri</a:t>
            </a:r>
            <a:endParaRPr lang="tr-TR" b="1" dirty="0" smtClean="0">
              <a:solidFill>
                <a:srgbClr val="0070C0"/>
              </a:solidFill>
            </a:endParaRPr>
          </a:p>
          <a:p>
            <a:pPr algn="l"/>
            <a:r>
              <a:rPr lang="tr-TR" i="1" u="sng" dirty="0" err="1" smtClean="0">
                <a:solidFill>
                  <a:srgbClr val="FF0000"/>
                </a:solidFill>
              </a:rPr>
              <a:t>Mifepriston</a:t>
            </a:r>
            <a:r>
              <a:rPr lang="tr-TR" dirty="0" smtClean="0"/>
              <a:t> (RU486, </a:t>
            </a:r>
            <a:r>
              <a:rPr lang="tr-TR" dirty="0" err="1" smtClean="0"/>
              <a:t>mifeprex</a:t>
            </a:r>
            <a:r>
              <a:rPr lang="tr-TR" dirty="0" smtClean="0"/>
              <a:t>, </a:t>
            </a:r>
            <a:r>
              <a:rPr lang="tr-TR" dirty="0" err="1" smtClean="0"/>
              <a:t>Danco</a:t>
            </a:r>
            <a:r>
              <a:rPr lang="tr-TR" dirty="0" smtClean="0"/>
              <a:t> </a:t>
            </a:r>
            <a:r>
              <a:rPr lang="tr-TR" dirty="0" err="1" smtClean="0"/>
              <a:t>Lab,NY</a:t>
            </a:r>
            <a:r>
              <a:rPr lang="tr-TR" dirty="0" smtClean="0"/>
              <a:t>)</a:t>
            </a:r>
          </a:p>
          <a:p>
            <a:pPr algn="l"/>
            <a:r>
              <a:rPr lang="tr-TR" dirty="0"/>
              <a:t>	</a:t>
            </a:r>
            <a:r>
              <a:rPr lang="tr-TR" i="1" dirty="0" smtClean="0"/>
              <a:t>2.5mg/kg/gün/oral X 4-5 gün/</a:t>
            </a:r>
            <a:r>
              <a:rPr lang="tr-TR" i="1" dirty="0" err="1" smtClean="0"/>
              <a:t>diöst</a:t>
            </a:r>
            <a:r>
              <a:rPr lang="tr-TR" i="1" dirty="0" smtClean="0"/>
              <a:t>. 8. gün </a:t>
            </a:r>
          </a:p>
          <a:p>
            <a:pPr algn="l"/>
            <a:r>
              <a:rPr lang="tr-TR" i="1" u="sng" dirty="0" err="1" smtClean="0">
                <a:solidFill>
                  <a:srgbClr val="FF0000"/>
                </a:solidFill>
              </a:rPr>
              <a:t>Aglepriston</a:t>
            </a:r>
            <a:r>
              <a:rPr lang="tr-TR" dirty="0" smtClean="0"/>
              <a:t> (</a:t>
            </a:r>
            <a:r>
              <a:rPr lang="tr-TR" dirty="0" err="1" smtClean="0"/>
              <a:t>Alizine</a:t>
            </a:r>
            <a:r>
              <a:rPr lang="tr-TR" dirty="0" smtClean="0"/>
              <a:t>, </a:t>
            </a:r>
            <a:r>
              <a:rPr lang="tr-TR" dirty="0" err="1" smtClean="0"/>
              <a:t>Virbac</a:t>
            </a:r>
            <a:r>
              <a:rPr lang="tr-TR" dirty="0" smtClean="0"/>
              <a:t>, Fransa)</a:t>
            </a:r>
          </a:p>
          <a:p>
            <a:pPr algn="l"/>
            <a:r>
              <a:rPr lang="tr-TR" dirty="0"/>
              <a:t>	</a:t>
            </a:r>
            <a:r>
              <a:rPr lang="tr-TR" i="1" dirty="0" smtClean="0"/>
              <a:t>10mg/kg/gün/</a:t>
            </a:r>
            <a:r>
              <a:rPr lang="tr-TR" i="1" dirty="0" err="1" smtClean="0"/>
              <a:t>sc</a:t>
            </a:r>
            <a:r>
              <a:rPr lang="tr-TR" i="1" dirty="0" smtClean="0"/>
              <a:t>/ X 2 gün/ </a:t>
            </a:r>
            <a:r>
              <a:rPr lang="tr-TR" i="1" dirty="0" err="1" smtClean="0"/>
              <a:t>diöst</a:t>
            </a:r>
            <a:r>
              <a:rPr lang="tr-TR" i="1" dirty="0" smtClean="0"/>
              <a:t>. 1.gün</a:t>
            </a:r>
          </a:p>
          <a:p>
            <a:pPr algn="l"/>
            <a:r>
              <a:rPr lang="tr-TR" b="1" dirty="0" smtClean="0">
                <a:solidFill>
                  <a:srgbClr val="0070C0"/>
                </a:solidFill>
              </a:rPr>
              <a:t>a-2) </a:t>
            </a:r>
            <a:r>
              <a:rPr lang="tr-TR" b="1" dirty="0" err="1" smtClean="0">
                <a:solidFill>
                  <a:srgbClr val="0070C0"/>
                </a:solidFill>
              </a:rPr>
              <a:t>Progesteron</a:t>
            </a:r>
            <a:r>
              <a:rPr lang="tr-TR" b="1" dirty="0" smtClean="0">
                <a:solidFill>
                  <a:srgbClr val="0070C0"/>
                </a:solidFill>
              </a:rPr>
              <a:t> sentez </a:t>
            </a:r>
            <a:r>
              <a:rPr lang="tr-TR" b="1" dirty="0" err="1" smtClean="0">
                <a:solidFill>
                  <a:srgbClr val="0070C0"/>
                </a:solidFill>
              </a:rPr>
              <a:t>blokeri</a:t>
            </a:r>
            <a:endParaRPr lang="tr-TR" b="1" dirty="0" smtClean="0">
              <a:solidFill>
                <a:srgbClr val="0070C0"/>
              </a:solidFill>
            </a:endParaRPr>
          </a:p>
          <a:p>
            <a:pPr algn="l"/>
            <a:r>
              <a:rPr lang="tr-TR" i="1" u="sng" dirty="0" err="1" smtClean="0">
                <a:solidFill>
                  <a:srgbClr val="FF0000"/>
                </a:solidFill>
              </a:rPr>
              <a:t>Epostane</a:t>
            </a:r>
            <a:r>
              <a:rPr lang="tr-TR" dirty="0" smtClean="0"/>
              <a:t> (</a:t>
            </a:r>
            <a:r>
              <a:rPr lang="tr-TR" dirty="0" err="1" smtClean="0"/>
              <a:t>Sterling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Comp</a:t>
            </a:r>
            <a:r>
              <a:rPr lang="tr-TR" dirty="0" smtClean="0"/>
              <a:t>.,USA)</a:t>
            </a:r>
          </a:p>
          <a:p>
            <a:pPr algn="l"/>
            <a:r>
              <a:rPr lang="tr-TR" dirty="0" smtClean="0"/>
              <a:t>50-300 mg </a:t>
            </a:r>
            <a:r>
              <a:rPr lang="tr-TR" i="1" dirty="0" smtClean="0"/>
              <a:t>Oral/7 gün uygulanır/ </a:t>
            </a:r>
            <a:r>
              <a:rPr lang="tr-TR" i="1" dirty="0" err="1" smtClean="0"/>
              <a:t>diöstrus</a:t>
            </a:r>
            <a:r>
              <a:rPr lang="tr-TR" i="1" dirty="0" smtClean="0"/>
              <a:t> 1. gün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4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008112"/>
          </a:xfrm>
        </p:spPr>
        <p:txBody>
          <a:bodyPr>
            <a:noAutofit/>
          </a:bodyPr>
          <a:lstStyle/>
          <a:p>
            <a:r>
              <a:rPr lang="tr-TR" sz="4000" dirty="0" smtClean="0"/>
              <a:t>A- Köpeklerde İstenmeyen Gebeliklerin Sonlandırılması-2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280920" cy="4896544"/>
          </a:xfrm>
        </p:spPr>
        <p:txBody>
          <a:bodyPr>
            <a:normAutofit/>
          </a:bodyPr>
          <a:lstStyle/>
          <a:p>
            <a:pPr marL="514350" indent="-514350" algn="l">
              <a:buAutoNum type="alphaLcParenR"/>
            </a:pPr>
            <a:r>
              <a:rPr lang="tr-TR" sz="3600" b="1" dirty="0" err="1" smtClean="0">
                <a:solidFill>
                  <a:srgbClr val="FF0000"/>
                </a:solidFill>
              </a:rPr>
              <a:t>Antiprogestanik</a:t>
            </a:r>
            <a:r>
              <a:rPr lang="tr-TR" sz="3600" b="1" dirty="0" smtClean="0">
                <a:solidFill>
                  <a:srgbClr val="FF0000"/>
                </a:solidFill>
              </a:rPr>
              <a:t> İlaçlar-(devam)</a:t>
            </a:r>
          </a:p>
          <a:p>
            <a:pPr algn="l"/>
            <a:r>
              <a:rPr lang="tr-TR" b="1" dirty="0" smtClean="0">
                <a:solidFill>
                  <a:srgbClr val="0070C0"/>
                </a:solidFill>
              </a:rPr>
              <a:t>a-2) </a:t>
            </a:r>
            <a:r>
              <a:rPr lang="tr-TR" b="1" dirty="0" err="1" smtClean="0">
                <a:solidFill>
                  <a:srgbClr val="0070C0"/>
                </a:solidFill>
              </a:rPr>
              <a:t>Progesteron</a:t>
            </a:r>
            <a:r>
              <a:rPr lang="tr-TR" b="1" dirty="0" smtClean="0">
                <a:solidFill>
                  <a:srgbClr val="0070C0"/>
                </a:solidFill>
              </a:rPr>
              <a:t> sentez </a:t>
            </a:r>
            <a:r>
              <a:rPr lang="tr-TR" b="1" dirty="0" err="1" smtClean="0">
                <a:solidFill>
                  <a:srgbClr val="0070C0"/>
                </a:solidFill>
              </a:rPr>
              <a:t>blokeri</a:t>
            </a:r>
            <a:r>
              <a:rPr lang="tr-TR" b="1" dirty="0" smtClean="0">
                <a:solidFill>
                  <a:srgbClr val="0070C0"/>
                </a:solidFill>
              </a:rPr>
              <a:t>-(devam)</a:t>
            </a:r>
          </a:p>
          <a:p>
            <a:pPr algn="l"/>
            <a:r>
              <a:rPr lang="tr-TR" i="1" u="sng" dirty="0" err="1" smtClean="0">
                <a:solidFill>
                  <a:srgbClr val="FF0000"/>
                </a:solidFill>
              </a:rPr>
              <a:t>Dexamethazone</a:t>
            </a:r>
            <a:r>
              <a:rPr lang="tr-TR" i="1" u="sng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: </a:t>
            </a:r>
            <a:r>
              <a:rPr lang="tr-TR" dirty="0" err="1" smtClean="0"/>
              <a:t>ovulasyonun</a:t>
            </a:r>
            <a:r>
              <a:rPr lang="tr-TR" dirty="0" smtClean="0"/>
              <a:t> 25-30 gün aralığında uygulanmaya başlanır.</a:t>
            </a:r>
          </a:p>
          <a:p>
            <a:pPr algn="l"/>
            <a:r>
              <a:rPr lang="tr-TR" i="1" dirty="0" smtClean="0"/>
              <a:t>İlk 7 gün : 0.2mg/kg/gün/oral uygulama</a:t>
            </a:r>
          </a:p>
          <a:p>
            <a:pPr algn="l"/>
            <a:r>
              <a:rPr lang="tr-TR" i="1" dirty="0" smtClean="0"/>
              <a:t>8.gün: sabah-0.16mg/kg-akşam 0.12mg/kg/oral</a:t>
            </a:r>
          </a:p>
          <a:p>
            <a:pPr algn="l"/>
            <a:r>
              <a:rPr lang="tr-TR" i="1" dirty="0" smtClean="0"/>
              <a:t>9.gün: sabah-0.08mg/kg-akşam 0.04mg/kg/oral</a:t>
            </a:r>
          </a:p>
          <a:p>
            <a:pPr algn="l"/>
            <a:r>
              <a:rPr lang="tr-TR" i="1" dirty="0" smtClean="0"/>
              <a:t>10.gün:Sabah-0.02mg/kg/oral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21392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Antiprogestanik</a:t>
            </a:r>
            <a:r>
              <a:rPr lang="tr-TR" dirty="0" smtClean="0"/>
              <a:t> ilaçların genel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7525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tr-TR" dirty="0" smtClean="0"/>
              <a:t>a) </a:t>
            </a:r>
            <a:r>
              <a:rPr lang="tr-TR" dirty="0" err="1" smtClean="0">
                <a:solidFill>
                  <a:srgbClr val="FF0000"/>
                </a:solidFill>
              </a:rPr>
              <a:t>Epostane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/>
              <a:t>pregnalonalone</a:t>
            </a:r>
            <a:r>
              <a:rPr lang="tr-TR" dirty="0" smtClean="0"/>
              <a:t> </a:t>
            </a:r>
            <a:r>
              <a:rPr lang="tr-TR" dirty="0" err="1" smtClean="0"/>
              <a:t>nı</a:t>
            </a:r>
            <a:r>
              <a:rPr lang="tr-TR" dirty="0" smtClean="0"/>
              <a:t> </a:t>
            </a:r>
            <a:r>
              <a:rPr lang="tr-TR" dirty="0" err="1" smtClean="0"/>
              <a:t>progesterona</a:t>
            </a:r>
            <a:r>
              <a:rPr lang="tr-TR" dirty="0" smtClean="0"/>
              <a:t> dönüştüren 3-</a:t>
            </a:r>
            <a:r>
              <a:rPr lang="el-GR" dirty="0" smtClean="0"/>
              <a:t>β</a:t>
            </a:r>
            <a:r>
              <a:rPr lang="tr-TR" dirty="0" smtClean="0"/>
              <a:t> </a:t>
            </a:r>
            <a:r>
              <a:rPr lang="tr-TR" dirty="0" err="1" smtClean="0"/>
              <a:t>hydroxysteroid</a:t>
            </a:r>
            <a:r>
              <a:rPr lang="tr-TR" dirty="0" smtClean="0"/>
              <a:t> </a:t>
            </a:r>
            <a:r>
              <a:rPr lang="tr-TR" dirty="0" err="1" smtClean="0"/>
              <a:t>dehydrogenase</a:t>
            </a:r>
            <a:r>
              <a:rPr lang="tr-TR" dirty="0" smtClean="0"/>
              <a:t> (</a:t>
            </a:r>
            <a:r>
              <a:rPr lang="tr-TR" dirty="0"/>
              <a:t>3-</a:t>
            </a:r>
            <a:r>
              <a:rPr lang="el-GR" dirty="0" smtClean="0"/>
              <a:t>β</a:t>
            </a:r>
            <a:r>
              <a:rPr lang="tr-TR" dirty="0" smtClean="0"/>
              <a:t>-HSD) enzimini bloke ederek etkisini gösterir.</a:t>
            </a:r>
          </a:p>
          <a:p>
            <a:pPr algn="l"/>
            <a:r>
              <a:rPr lang="tr-TR" dirty="0" smtClean="0"/>
              <a:t>b) </a:t>
            </a:r>
            <a:r>
              <a:rPr lang="tr-TR" dirty="0" err="1" smtClean="0"/>
              <a:t>Dexasamethazone</a:t>
            </a:r>
            <a:r>
              <a:rPr lang="tr-TR" dirty="0" smtClean="0"/>
              <a:t>  hariç, pahalı ilaçlardır.</a:t>
            </a:r>
          </a:p>
          <a:p>
            <a:pPr algn="l"/>
            <a:r>
              <a:rPr lang="tr-TR" dirty="0" smtClean="0"/>
              <a:t>c)</a:t>
            </a:r>
            <a:r>
              <a:rPr lang="tr-TR" dirty="0" err="1" smtClean="0">
                <a:solidFill>
                  <a:srgbClr val="FF0000"/>
                </a:solidFill>
              </a:rPr>
              <a:t>Aglepriston</a:t>
            </a:r>
            <a:r>
              <a:rPr lang="tr-TR" dirty="0" smtClean="0"/>
              <a:t>, </a:t>
            </a:r>
            <a:r>
              <a:rPr lang="tr-TR" dirty="0" err="1" smtClean="0"/>
              <a:t>geçici,depresyon</a:t>
            </a:r>
            <a:r>
              <a:rPr lang="tr-TR" dirty="0" smtClean="0"/>
              <a:t>, </a:t>
            </a:r>
            <a:r>
              <a:rPr lang="tr-TR" dirty="0" err="1" smtClean="0"/>
              <a:t>anoreksi</a:t>
            </a:r>
            <a:r>
              <a:rPr lang="tr-TR" dirty="0" smtClean="0"/>
              <a:t>, meme </a:t>
            </a:r>
            <a:r>
              <a:rPr lang="tr-TR" dirty="0" err="1" smtClean="0"/>
              <a:t>konjesyonu</a:t>
            </a:r>
            <a:r>
              <a:rPr lang="tr-TR" dirty="0" smtClean="0"/>
              <a:t>, </a:t>
            </a:r>
            <a:r>
              <a:rPr lang="tr-TR" dirty="0" err="1" smtClean="0"/>
              <a:t>vaginal</a:t>
            </a:r>
            <a:r>
              <a:rPr lang="tr-TR" dirty="0" smtClean="0"/>
              <a:t> akıntı, beden ısısı düşmesi, enjeksiyon noktasında ağrı oluştura bilir. Ayrıca </a:t>
            </a:r>
            <a:r>
              <a:rPr lang="tr-TR" dirty="0" err="1" smtClean="0"/>
              <a:t>adren</a:t>
            </a:r>
            <a:r>
              <a:rPr lang="tr-TR" dirty="0" smtClean="0"/>
              <a:t> bezlerdeki </a:t>
            </a:r>
            <a:r>
              <a:rPr lang="tr-TR" dirty="0" err="1" smtClean="0"/>
              <a:t>progesteron</a:t>
            </a:r>
            <a:r>
              <a:rPr lang="tr-TR" dirty="0" smtClean="0"/>
              <a:t> </a:t>
            </a:r>
            <a:r>
              <a:rPr lang="tr-TR" dirty="0" err="1" smtClean="0"/>
              <a:t>resept</a:t>
            </a:r>
            <a:r>
              <a:rPr lang="tr-TR" dirty="0" smtClean="0"/>
              <a:t>. Bloke edildiği düşünülmektedir.</a:t>
            </a:r>
          </a:p>
          <a:p>
            <a:pPr algn="l"/>
            <a:r>
              <a:rPr lang="tr-TR" dirty="0" smtClean="0"/>
              <a:t>d)</a:t>
            </a:r>
            <a:r>
              <a:rPr lang="tr-TR" dirty="0" err="1" smtClean="0">
                <a:solidFill>
                  <a:srgbClr val="FF0000"/>
                </a:solidFill>
              </a:rPr>
              <a:t>Aglipreston</a:t>
            </a:r>
            <a:r>
              <a:rPr lang="tr-TR" dirty="0" smtClean="0"/>
              <a:t>, </a:t>
            </a:r>
            <a:r>
              <a:rPr lang="tr-TR" dirty="0" err="1" smtClean="0"/>
              <a:t>vucutta</a:t>
            </a:r>
            <a:r>
              <a:rPr lang="tr-TR" dirty="0" smtClean="0"/>
              <a:t>, </a:t>
            </a:r>
            <a:r>
              <a:rPr lang="tr-TR" dirty="0" err="1" smtClean="0"/>
              <a:t>adren</a:t>
            </a:r>
            <a:r>
              <a:rPr lang="tr-TR" dirty="0" smtClean="0"/>
              <a:t> bezde bulunan </a:t>
            </a:r>
            <a:r>
              <a:rPr lang="tr-TR" dirty="0" err="1" smtClean="0"/>
              <a:t>progesteron</a:t>
            </a:r>
            <a:r>
              <a:rPr lang="tr-TR" dirty="0" smtClean="0"/>
              <a:t> </a:t>
            </a:r>
            <a:r>
              <a:rPr lang="tr-TR" dirty="0" err="1" smtClean="0"/>
              <a:t>resptörlerini</a:t>
            </a:r>
            <a:r>
              <a:rPr lang="tr-TR" dirty="0" smtClean="0"/>
              <a:t> de bloke edebilir.  </a:t>
            </a:r>
          </a:p>
          <a:p>
            <a:pPr algn="l"/>
            <a:r>
              <a:rPr lang="tr-TR" dirty="0" smtClean="0"/>
              <a:t>e) </a:t>
            </a:r>
            <a:r>
              <a:rPr lang="tr-TR" dirty="0" err="1" smtClean="0">
                <a:solidFill>
                  <a:srgbClr val="FF0000"/>
                </a:solidFill>
              </a:rPr>
              <a:t>Dexamethazone</a:t>
            </a:r>
            <a:r>
              <a:rPr lang="tr-TR" dirty="0" smtClean="0"/>
              <a:t> uygulamaları sonrası, </a:t>
            </a:r>
            <a:r>
              <a:rPr lang="tr-TR" dirty="0" err="1" smtClean="0"/>
              <a:t>poliüri-polidipsi</a:t>
            </a:r>
            <a:r>
              <a:rPr lang="tr-TR" dirty="0" smtClean="0"/>
              <a:t>; </a:t>
            </a:r>
            <a:r>
              <a:rPr lang="tr-TR" dirty="0" err="1" smtClean="0"/>
              <a:t>anoreksia</a:t>
            </a:r>
            <a:r>
              <a:rPr lang="tr-TR" dirty="0" smtClean="0"/>
              <a:t>,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hemoraji</a:t>
            </a:r>
            <a:r>
              <a:rPr lang="tr-TR" dirty="0" smtClean="0"/>
              <a:t>, </a:t>
            </a:r>
            <a:r>
              <a:rPr lang="tr-TR" dirty="0" err="1" smtClean="0"/>
              <a:t>vaginal</a:t>
            </a:r>
            <a:r>
              <a:rPr lang="tr-TR" dirty="0" smtClean="0"/>
              <a:t> akıntı görülebilir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35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008112"/>
          </a:xfrm>
        </p:spPr>
        <p:txBody>
          <a:bodyPr>
            <a:noAutofit/>
          </a:bodyPr>
          <a:lstStyle/>
          <a:p>
            <a:r>
              <a:rPr lang="tr-TR" sz="4000" dirty="0" smtClean="0"/>
              <a:t>A- Köpeklerde İstenmeyen Gebeliklerin Sonlandırılması-3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280920" cy="4896544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</a:rPr>
              <a:t>b) </a:t>
            </a:r>
            <a:r>
              <a:rPr lang="tr-TR" sz="3600" b="1" dirty="0" err="1" smtClean="0">
                <a:solidFill>
                  <a:srgbClr val="FF0000"/>
                </a:solidFill>
              </a:rPr>
              <a:t>Luteolitik</a:t>
            </a:r>
            <a:r>
              <a:rPr lang="tr-TR" sz="3600" b="1" dirty="0" smtClean="0">
                <a:solidFill>
                  <a:srgbClr val="FF0000"/>
                </a:solidFill>
              </a:rPr>
              <a:t>  İlaçlar</a:t>
            </a:r>
          </a:p>
          <a:p>
            <a:pPr algn="l"/>
            <a:r>
              <a:rPr lang="tr-TR" b="1" dirty="0" err="1" smtClean="0">
                <a:solidFill>
                  <a:srgbClr val="0070C0"/>
                </a:solidFill>
              </a:rPr>
              <a:t>Prostaglandinler</a:t>
            </a:r>
            <a:endParaRPr lang="tr-TR" b="1" dirty="0" smtClean="0">
              <a:solidFill>
                <a:srgbClr val="0070C0"/>
              </a:solidFill>
            </a:endParaRPr>
          </a:p>
          <a:p>
            <a:pPr algn="l"/>
            <a:r>
              <a:rPr lang="tr-TR" u="sng" dirty="0" err="1" smtClean="0">
                <a:solidFill>
                  <a:srgbClr val="FF0000"/>
                </a:solidFill>
              </a:rPr>
              <a:t>Cloprostenol</a:t>
            </a:r>
            <a:r>
              <a:rPr lang="tr-TR" u="sng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(sentetik </a:t>
            </a:r>
            <a:r>
              <a:rPr lang="tr-TR" dirty="0" err="1" smtClean="0"/>
              <a:t>PGs</a:t>
            </a:r>
            <a:r>
              <a:rPr lang="tr-TR" dirty="0" smtClean="0"/>
              <a:t>, </a:t>
            </a:r>
            <a:r>
              <a:rPr lang="tr-TR" dirty="0" err="1" smtClean="0"/>
              <a:t>örn;estrumate</a:t>
            </a:r>
            <a:r>
              <a:rPr lang="tr-TR" dirty="0" smtClean="0"/>
              <a:t>)</a:t>
            </a:r>
          </a:p>
          <a:p>
            <a:pPr algn="l"/>
            <a:r>
              <a:rPr lang="tr-TR" dirty="0"/>
              <a:t>	</a:t>
            </a:r>
            <a:r>
              <a:rPr lang="tr-TR" i="1" dirty="0" smtClean="0"/>
              <a:t>20-50 µg/kg/gün x2/ 5-7 gün/</a:t>
            </a:r>
            <a:r>
              <a:rPr lang="tr-TR" i="1" dirty="0" err="1" smtClean="0"/>
              <a:t>sc</a:t>
            </a:r>
            <a:r>
              <a:rPr lang="tr-TR" i="1" dirty="0" smtClean="0"/>
              <a:t>/ gebeliğin 25-30 gününden itibaren </a:t>
            </a:r>
          </a:p>
          <a:p>
            <a:pPr algn="l"/>
            <a:r>
              <a:rPr lang="tr-TR" u="sng" dirty="0" err="1" smtClean="0">
                <a:solidFill>
                  <a:srgbClr val="FF0000"/>
                </a:solidFill>
              </a:rPr>
              <a:t>Lutalyse</a:t>
            </a:r>
            <a:r>
              <a:rPr lang="tr-TR" dirty="0" smtClean="0"/>
              <a:t> (doğal </a:t>
            </a:r>
            <a:r>
              <a:rPr lang="tr-TR" dirty="0" err="1" smtClean="0"/>
              <a:t>PGs</a:t>
            </a:r>
            <a:r>
              <a:rPr lang="tr-TR" dirty="0" smtClean="0"/>
              <a:t>, </a:t>
            </a:r>
            <a:r>
              <a:rPr lang="tr-TR" dirty="0" err="1" smtClean="0"/>
              <a:t>örn</a:t>
            </a:r>
            <a:r>
              <a:rPr lang="tr-TR" dirty="0" smtClean="0"/>
              <a:t>; </a:t>
            </a:r>
            <a:r>
              <a:rPr lang="tr-TR" dirty="0" err="1" smtClean="0"/>
              <a:t>Lutalyse</a:t>
            </a:r>
            <a:r>
              <a:rPr lang="tr-TR" dirty="0" smtClean="0"/>
              <a:t>)</a:t>
            </a:r>
          </a:p>
          <a:p>
            <a:pPr algn="l"/>
            <a:r>
              <a:rPr lang="tr-TR" dirty="0"/>
              <a:t>	</a:t>
            </a:r>
            <a:r>
              <a:rPr lang="tr-TR" i="1" dirty="0" smtClean="0"/>
              <a:t>0.1mg/kg /günx3/2 gün/</a:t>
            </a:r>
            <a:r>
              <a:rPr lang="tr-TR" i="1" dirty="0" err="1" smtClean="0"/>
              <a:t>sc</a:t>
            </a:r>
            <a:r>
              <a:rPr lang="tr-TR" i="1" dirty="0" smtClean="0"/>
              <a:t>/ daha sonra, 0.2mg/kg/günx3/</a:t>
            </a:r>
            <a:r>
              <a:rPr lang="tr-TR" i="1" dirty="0" err="1" smtClean="0"/>
              <a:t>abort</a:t>
            </a:r>
            <a:r>
              <a:rPr lang="tr-TR" i="1" dirty="0" smtClean="0"/>
              <a:t> şekillenene kadar/ort.9 gün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20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Luteolitik</a:t>
            </a:r>
            <a:r>
              <a:rPr lang="tr-TR" dirty="0" smtClean="0"/>
              <a:t> ilaçların genel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7525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tr-TR" dirty="0" smtClean="0"/>
              <a:t>a) Yan etkileri, uygulamayı izleyen 15 </a:t>
            </a:r>
            <a:r>
              <a:rPr lang="tr-TR" dirty="0" err="1" smtClean="0"/>
              <a:t>dak</a:t>
            </a:r>
            <a:r>
              <a:rPr lang="tr-TR" dirty="0" smtClean="0"/>
              <a:t>. içinde gözlenir. Tedavi öncesi </a:t>
            </a:r>
            <a:r>
              <a:rPr lang="tr-TR" i="1" u="sng" dirty="0" smtClean="0">
                <a:solidFill>
                  <a:srgbClr val="FF0000"/>
                </a:solidFill>
              </a:rPr>
              <a:t>atropin</a:t>
            </a:r>
            <a:r>
              <a:rPr lang="tr-TR" dirty="0" smtClean="0"/>
              <a:t> uygulanması yan etkileri en aza indirir.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(</a:t>
            </a:r>
            <a:r>
              <a:rPr lang="tr-TR" dirty="0" err="1" smtClean="0">
                <a:solidFill>
                  <a:srgbClr val="FF0000"/>
                </a:solidFill>
              </a:rPr>
              <a:t>Vomitus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diare</a:t>
            </a:r>
            <a:r>
              <a:rPr lang="tr-TR" dirty="0" smtClean="0">
                <a:solidFill>
                  <a:srgbClr val="FF0000"/>
                </a:solidFill>
              </a:rPr>
              <a:t>, tremor, </a:t>
            </a:r>
            <a:r>
              <a:rPr lang="tr-TR" dirty="0" err="1" smtClean="0">
                <a:solidFill>
                  <a:srgbClr val="FF0000"/>
                </a:solidFill>
              </a:rPr>
              <a:t>ataksi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salivasyon,dolaşım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kollapsı</a:t>
            </a:r>
            <a:r>
              <a:rPr lang="tr-TR" dirty="0" smtClean="0">
                <a:solidFill>
                  <a:srgbClr val="FF0000"/>
                </a:solidFill>
              </a:rPr>
              <a:t>, kısa </a:t>
            </a:r>
            <a:r>
              <a:rPr lang="tr-TR" dirty="0" err="1" smtClean="0">
                <a:solidFill>
                  <a:srgbClr val="FF0000"/>
                </a:solidFill>
              </a:rPr>
              <a:t>luteal</a:t>
            </a:r>
            <a:r>
              <a:rPr lang="tr-TR" dirty="0" smtClean="0">
                <a:solidFill>
                  <a:srgbClr val="FF0000"/>
                </a:solidFill>
              </a:rPr>
              <a:t> evre, bir sonraki </a:t>
            </a:r>
            <a:r>
              <a:rPr lang="tr-TR" dirty="0" err="1" smtClean="0">
                <a:solidFill>
                  <a:srgbClr val="FF0000"/>
                </a:solidFill>
              </a:rPr>
              <a:t>siklus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abortus</a:t>
            </a:r>
            <a:r>
              <a:rPr lang="tr-TR" dirty="0" smtClean="0"/>
              <a:t> )</a:t>
            </a:r>
          </a:p>
          <a:p>
            <a:pPr algn="l"/>
            <a:r>
              <a:rPr lang="tr-TR" dirty="0" smtClean="0"/>
              <a:t>b) Tedavi-</a:t>
            </a:r>
            <a:r>
              <a:rPr lang="tr-TR" dirty="0" err="1" smtClean="0"/>
              <a:t>mortalite</a:t>
            </a:r>
            <a:r>
              <a:rPr lang="tr-TR" dirty="0" smtClean="0"/>
              <a:t> aralığı dardır</a:t>
            </a:r>
          </a:p>
          <a:p>
            <a:pPr algn="l"/>
            <a:r>
              <a:rPr lang="tr-TR" dirty="0" smtClean="0"/>
              <a:t>c) </a:t>
            </a:r>
            <a:r>
              <a:rPr lang="tr-TR" dirty="0" err="1" smtClean="0"/>
              <a:t>Vomitus</a:t>
            </a:r>
            <a:r>
              <a:rPr lang="tr-TR" dirty="0" smtClean="0"/>
              <a:t> etkisi </a:t>
            </a:r>
            <a:r>
              <a:rPr lang="tr-TR" i="1" u="sng" dirty="0" err="1" smtClean="0">
                <a:solidFill>
                  <a:srgbClr val="FF0000"/>
                </a:solidFill>
              </a:rPr>
              <a:t>metoclopromide</a:t>
            </a:r>
            <a:r>
              <a:rPr lang="tr-TR" i="1" dirty="0" smtClean="0">
                <a:solidFill>
                  <a:srgbClr val="FF0000"/>
                </a:solidFill>
              </a:rPr>
              <a:t> (0.5 mg/kg</a:t>
            </a:r>
            <a:r>
              <a:rPr lang="tr-TR" i="1" dirty="0" smtClean="0"/>
              <a:t>) </a:t>
            </a:r>
            <a:r>
              <a:rPr lang="tr-TR" dirty="0" smtClean="0"/>
              <a:t>uygulamaları ile azaltılabilir</a:t>
            </a:r>
          </a:p>
          <a:p>
            <a:pPr algn="l"/>
            <a:r>
              <a:rPr lang="tr-TR" dirty="0" smtClean="0"/>
              <a:t>d) Tedavi süresi uzundur. Bu durum </a:t>
            </a:r>
            <a:r>
              <a:rPr lang="tr-TR" dirty="0" err="1" smtClean="0"/>
              <a:t>intravaginal</a:t>
            </a:r>
            <a:r>
              <a:rPr lang="tr-TR" dirty="0" smtClean="0"/>
              <a:t> </a:t>
            </a:r>
            <a:r>
              <a:rPr lang="tr-TR" i="1" u="sng" dirty="0" err="1" smtClean="0">
                <a:solidFill>
                  <a:srgbClr val="FF0000"/>
                </a:solidFill>
              </a:rPr>
              <a:t>misoprostol</a:t>
            </a:r>
            <a:r>
              <a:rPr lang="tr-TR" dirty="0" smtClean="0"/>
              <a:t> (PGE preparatı, </a:t>
            </a:r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 smtClean="0"/>
              <a:t>dilatatör</a:t>
            </a:r>
            <a:r>
              <a:rPr lang="tr-TR" dirty="0" smtClean="0"/>
              <a:t>)  kısaltılabilir. Veya </a:t>
            </a:r>
            <a:r>
              <a:rPr lang="tr-TR" dirty="0" err="1" smtClean="0"/>
              <a:t>PGs</a:t>
            </a:r>
            <a:r>
              <a:rPr lang="tr-TR" dirty="0" smtClean="0"/>
              <a:t> </a:t>
            </a:r>
            <a:r>
              <a:rPr lang="tr-TR" dirty="0" err="1" smtClean="0"/>
              <a:t>ler</a:t>
            </a:r>
            <a:r>
              <a:rPr lang="tr-TR" dirty="0" smtClean="0"/>
              <a:t>, </a:t>
            </a:r>
            <a:r>
              <a:rPr lang="tr-TR" i="1" u="sng" dirty="0" err="1" smtClean="0">
                <a:solidFill>
                  <a:srgbClr val="FF0000"/>
                </a:solidFill>
              </a:rPr>
              <a:t>prolaktin</a:t>
            </a:r>
            <a:r>
              <a:rPr lang="tr-TR" i="1" u="sng" dirty="0" smtClean="0">
                <a:solidFill>
                  <a:srgbClr val="FF0000"/>
                </a:solidFill>
              </a:rPr>
              <a:t> inhibitörleri </a:t>
            </a:r>
            <a:r>
              <a:rPr lang="tr-TR" dirty="0" smtClean="0"/>
              <a:t>ile kombine edilerek de bu süre kısaltılabilir.</a:t>
            </a:r>
          </a:p>
          <a:p>
            <a:pPr marL="514350" indent="-514350" algn="l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68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2347</Words>
  <Application>Microsoft Macintosh PowerPoint</Application>
  <PresentationFormat>Ekran Gösterisi (4:3)</PresentationFormat>
  <Paragraphs>354</Paragraphs>
  <Slides>49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2" baseType="lpstr">
      <vt:lpstr>Arial</vt:lpstr>
      <vt:lpstr>Calibri</vt:lpstr>
      <vt:lpstr>Ofis Teması</vt:lpstr>
      <vt:lpstr>DİŞİ KÖPEKLERDE KONTRASEPSİYON YÖNTEMLERİ</vt:lpstr>
      <vt:lpstr>Karnivorlarda gebelik ve seksüel siklusların farmakolojik kontrolü</vt:lpstr>
      <vt:lpstr>Köpeklerde gebelik sürecinin gerçekleri</vt:lpstr>
      <vt:lpstr>Köpeklerde istenmeyen gebeliklerin sonlandırılmasında kullanılan farmakolojik yöntemler</vt:lpstr>
      <vt:lpstr>A- Köpeklerde İstenmeyen Gebeliklerin Sonlandırılması-1</vt:lpstr>
      <vt:lpstr>A- Köpeklerde İstenmeyen Gebeliklerin Sonlandırılması-2</vt:lpstr>
      <vt:lpstr>Antiprogestanik ilaçların genel özellikleri</vt:lpstr>
      <vt:lpstr>A- Köpeklerde İstenmeyen Gebeliklerin Sonlandırılması-3</vt:lpstr>
      <vt:lpstr>Luteolitik ilaçların genel özellikleri</vt:lpstr>
      <vt:lpstr>A- Köpeklerde İstenmeyen Gebeliklerin Sonlandırılması-4</vt:lpstr>
      <vt:lpstr>Dopamin agonistlerin genel özellikleri-1</vt:lpstr>
      <vt:lpstr>Dopamin agonistlerin genel özellikleri-2</vt:lpstr>
      <vt:lpstr>A- Köpeklerde İstenmeyen Gebeliklerin Sonlandırılması-5</vt:lpstr>
      <vt:lpstr>B-Kedilerde İstenmeyen Gebeliklerin Sonlandırılması</vt:lpstr>
      <vt:lpstr>Köpeklerde seksüel sikluslar hakkında bilinen gerçekler</vt:lpstr>
      <vt:lpstr>Köpeklerde Seksüel Sikluslar  Neden Uyarılır ?</vt:lpstr>
      <vt:lpstr>C-Köpeklerde Seksüel Siklusların Uyarılmasında Kullanılan Farmakolojik Yöntemler</vt:lpstr>
      <vt:lpstr>C-Köpeklerde seksüel siklusların uyarılması-1</vt:lpstr>
      <vt:lpstr>Gonadotropinlerin Genel Özellikleri</vt:lpstr>
      <vt:lpstr>C-Köpeklerde seksüel siklusların uyarılması-2</vt:lpstr>
      <vt:lpstr>Dopamin agonistlerinin genel özellikleri</vt:lpstr>
      <vt:lpstr>C-Köpeklerde seksüel siklusların uyarılması-3</vt:lpstr>
      <vt:lpstr>GnRH agonistleri -devam</vt:lpstr>
      <vt:lpstr>GnRH Genel tanımları</vt:lpstr>
      <vt:lpstr>GnRH Genel Tanımları</vt:lpstr>
      <vt:lpstr>GnRH Genel Tanımları</vt:lpstr>
      <vt:lpstr>GnRH ın reprodüksiyon dışı kullanım alanları</vt:lpstr>
      <vt:lpstr>D-Kedilerde Östrusların Uyarılması</vt:lpstr>
      <vt:lpstr>D-Kedilerde östrusların uyarılması</vt:lpstr>
      <vt:lpstr>E-Köpeklerde Kontrasepsiyon/istenmeyen östrusların baskılanması</vt:lpstr>
      <vt:lpstr>Cerrahi kontrasepsiyonun  istenmeyen etkileri</vt:lpstr>
      <vt:lpstr> Kontrasepsiyonda kullanılan  farmakolojik yöntemler   </vt:lpstr>
      <vt:lpstr>Köpeklerde Kontrasepsiyonda Progestagenlerin Kullanımı</vt:lpstr>
      <vt:lpstr>Köpeklerde Kontrasepsiyonda Progestagenlerin Kullanımı</vt:lpstr>
      <vt:lpstr>Köpeklerde Kontrasepsiyonda Progestagenlerin Kullanımı</vt:lpstr>
      <vt:lpstr>Köpeklerde Kontrasepsiyonda Progestagenlerin Kullanımı</vt:lpstr>
      <vt:lpstr>Köpeklerde Kontrasepsiyonda Progestagenlerin Kullanımı</vt:lpstr>
      <vt:lpstr>Köpeklerde Kontrasepsiyonda Androgenlerin Kullanımı</vt:lpstr>
      <vt:lpstr>Köpeklerde Kontrasepsiyonda Androgenlerin Kullanımı</vt:lpstr>
      <vt:lpstr>Köpeklerde Kontrasepsiyonda Uzun Etkili GnRH Agonistlerin Kullanımı</vt:lpstr>
      <vt:lpstr>Köpeklerde Kontrasepsiyonda  Aşıların Kullanımı</vt:lpstr>
      <vt:lpstr>F-Kedilerde Kontrasepsiyon/istenmeyen östrusların baskılanması</vt:lpstr>
      <vt:lpstr>Kedilerde Östrus döneminde kullanılan yöntemler</vt:lpstr>
      <vt:lpstr>Kedilerde inter-östrus döneminde kullanılan yöntemler</vt:lpstr>
      <vt:lpstr>Kedilerde inter-östrus döneminde kullanılan yöntemler</vt:lpstr>
      <vt:lpstr>Kedilerde anöstrus döneminde kullanılan yöntemler</vt:lpstr>
      <vt:lpstr> G-Erkek köpek  ve kedilerde istenmeyen seksüel davranışların baskılanması </vt:lpstr>
      <vt:lpstr>Yararlanılan Kaynaklar</vt:lpstr>
      <vt:lpstr>Yararlanılan Kaynaklar-2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Karnivorlarda gebelik ve seksüel siklusların farmakolojik kontrolü</dc:title>
  <dc:creator>Sony</dc:creator>
  <cp:lastModifiedBy>Microsoft Office Kullanıcısı</cp:lastModifiedBy>
  <cp:revision>68</cp:revision>
  <dcterms:created xsi:type="dcterms:W3CDTF">2012-03-17T05:15:33Z</dcterms:created>
  <dcterms:modified xsi:type="dcterms:W3CDTF">2018-01-22T09:07:57Z</dcterms:modified>
</cp:coreProperties>
</file>