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62"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51584" y="980728"/>
            <a:ext cx="7200800" cy="2738120"/>
          </a:xfrm>
          <a:prstGeom prst="rect">
            <a:avLst/>
          </a:prstGeom>
        </p:spPr>
        <p:txBody>
          <a:bodyPr wrap="square">
            <a:spAutoFit/>
          </a:bodyPr>
          <a:lstStyle/>
          <a:p>
            <a:r>
              <a:rPr lang="tr-TR" sz="2800" b="1" dirty="0" smtClean="0"/>
              <a:t>Genel Anlamda Masaj; </a:t>
            </a:r>
            <a:endParaRPr lang="tr-TR" sz="2800" b="1" dirty="0" smtClean="0"/>
          </a:p>
          <a:p>
            <a:endParaRPr lang="tr-TR" sz="2400" dirty="0" smtClean="0"/>
          </a:p>
          <a:p>
            <a:r>
              <a:rPr lang="tr-TR" sz="2400" dirty="0" smtClean="0"/>
              <a:t>Deri, derialtı yağ dokusu, kaslar, iç organlar, metabolizma, dolaşım ve lenf sisteminin mekanik ve sinirsel yolla tedavi amaçlı ve/veya koruyucu olarak uyarılmasıdır. </a:t>
            </a:r>
            <a:endParaRPr lang="tr-TR" sz="2400" dirty="0" smtClean="0"/>
          </a:p>
          <a:p>
            <a:endParaRPr lang="tr-TR" sz="2400" dirty="0" smtClean="0"/>
          </a:p>
          <a:p>
            <a:pPr marL="285750" indent="-285750">
              <a:buFont typeface="Wingdings" panose="05000000000000000000" pitchFamily="2" charset="2"/>
              <a:buChar char="Ø"/>
            </a:pPr>
            <a:endParaRPr lang="tr-T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790065" y="2690495"/>
            <a:ext cx="8110855" cy="2306955"/>
          </a:xfrm>
          <a:prstGeom prst="rect">
            <a:avLst/>
          </a:prstGeom>
          <a:noFill/>
        </p:spPr>
        <p:txBody>
          <a:bodyPr wrap="square" rtlCol="0" anchor="t">
            <a:spAutoFit/>
          </a:bodyPr>
          <a:p>
            <a:pPr marL="285750" indent="-285750">
              <a:buFont typeface="Wingdings" panose="05000000000000000000" pitchFamily="2" charset="2"/>
              <a:buChar char="Ø"/>
            </a:pPr>
            <a:r>
              <a:rPr lang="tr-TR" sz="2400" dirty="0" err="1" smtClean="0">
                <a:sym typeface="+mn-ea"/>
              </a:rPr>
              <a:t>Terapötik</a:t>
            </a:r>
            <a:r>
              <a:rPr lang="tr-TR" sz="2400" dirty="0" smtClean="0">
                <a:sym typeface="+mn-ea"/>
              </a:rPr>
              <a:t> yarar sağlar. </a:t>
            </a:r>
            <a:endParaRPr lang="tr-TR" sz="2400" dirty="0" smtClean="0"/>
          </a:p>
          <a:p>
            <a:pPr marL="285750" indent="-285750">
              <a:buFont typeface="Wingdings" panose="05000000000000000000" pitchFamily="2" charset="2"/>
              <a:buChar char="Ø"/>
            </a:pPr>
            <a:r>
              <a:rPr lang="tr-TR" sz="2400" dirty="0" smtClean="0">
                <a:sym typeface="+mn-ea"/>
              </a:rPr>
              <a:t>Ağrılı kas gerginliklerinin tedavisi, uyku problemlerini, ağrıyı azaltmak, fiziksel bozukluklar ve terminal hastalığı olan bireylerde benlik saygısı geliştirmek, akıl sağlığı problemlerini yönetmek gibi pek çok olumlu etki masaj uygulaması ile elde edilebilmektedir</a:t>
            </a: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366189" y="1883827"/>
            <a:ext cx="7704856" cy="2738120"/>
          </a:xfrm>
          <a:prstGeom prst="rect">
            <a:avLst/>
          </a:prstGeom>
        </p:spPr>
        <p:txBody>
          <a:bodyPr wrap="square">
            <a:spAutoFit/>
          </a:bodyPr>
          <a:lstStyle/>
          <a:p>
            <a:r>
              <a:rPr lang="tr-TR" sz="2800" b="1" dirty="0" smtClean="0"/>
              <a:t>Yenidoğan ve </a:t>
            </a:r>
            <a:r>
              <a:rPr lang="tr-TR" sz="2800" b="1" dirty="0"/>
              <a:t>B</a:t>
            </a:r>
            <a:r>
              <a:rPr lang="tr-TR" sz="2800" b="1" dirty="0" smtClean="0"/>
              <a:t>ebek Masajı, </a:t>
            </a:r>
            <a:endParaRPr lang="tr-TR" sz="2800" b="1" dirty="0" smtClean="0"/>
          </a:p>
          <a:p>
            <a:endParaRPr lang="tr-TR" sz="2400" b="1" dirty="0" smtClean="0"/>
          </a:p>
          <a:p>
            <a:pPr marL="285750" indent="-285750">
              <a:buFont typeface="Wingdings" panose="05000000000000000000" pitchFamily="2" charset="2"/>
              <a:buChar char="Ø"/>
            </a:pPr>
            <a:r>
              <a:rPr lang="tr-TR" sz="2400" dirty="0" smtClean="0"/>
              <a:t>Bebek ile anne arasındaki duygusal bağı güçlendiren ve psiko-sosyal gelişimi destekleyen etkin bir iletişim aracıdır.</a:t>
            </a:r>
            <a:endParaRPr lang="tr-TR" sz="2400" dirty="0" smtClean="0"/>
          </a:p>
          <a:p>
            <a:pPr marL="285750" indent="-285750">
              <a:buFont typeface="Wingdings" panose="05000000000000000000" pitchFamily="2" charset="2"/>
              <a:buChar char="Ø"/>
            </a:pPr>
            <a:r>
              <a:rPr lang="tr-TR" sz="2400" dirty="0" smtClean="0"/>
              <a:t>Yüzyıllardır değişik kültürlerde sağlığın korunmasında ve hastalıkların tedavisinde önemli rol oynamıştır. </a:t>
            </a:r>
            <a:endParaRPr lang="tr-TR" sz="2400" dirty="0" smtClean="0"/>
          </a:p>
          <a:p>
            <a:pPr marL="285750" indent="-285750">
              <a:buFont typeface="Wingdings" panose="05000000000000000000" pitchFamily="2" charset="2"/>
              <a:buChar char="Ø"/>
            </a:pPr>
            <a:endParaRPr lang="tr-T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64571" y="908720"/>
            <a:ext cx="6347713" cy="936104"/>
          </a:xfrm>
        </p:spPr>
        <p:txBody>
          <a:bodyPr>
            <a:noAutofit/>
          </a:bodyPr>
          <a:lstStyle/>
          <a:p>
            <a:pPr algn="ctr"/>
            <a:r>
              <a:rPr lang="tr-TR" sz="2800" b="1" dirty="0" smtClean="0"/>
              <a:t>Yenidoğan ve Bebek Masajın Etkileri</a:t>
            </a:r>
            <a:br>
              <a:rPr lang="tr-TR" sz="2800" b="1" dirty="0" smtClean="0"/>
            </a:br>
            <a:endParaRPr lang="tr-TR" sz="2800" b="1" dirty="0"/>
          </a:p>
        </p:txBody>
      </p:sp>
      <p:sp>
        <p:nvSpPr>
          <p:cNvPr id="4" name="İçerik Yer Tutucusu 3"/>
          <p:cNvSpPr>
            <a:spLocks noGrp="1"/>
          </p:cNvSpPr>
          <p:nvPr>
            <p:ph sz="half" idx="2"/>
          </p:nvPr>
        </p:nvSpPr>
        <p:spPr>
          <a:xfrm>
            <a:off x="1448435" y="2454275"/>
            <a:ext cx="4589780" cy="3495675"/>
          </a:xfrm>
        </p:spPr>
        <p:txBody>
          <a:bodyPr/>
          <a:lstStyle/>
          <a:p>
            <a:r>
              <a:rPr lang="tr-TR" dirty="0" smtClean="0"/>
              <a:t>Stres hormonlarının düzeyini azaltır.</a:t>
            </a:r>
            <a:endParaRPr lang="tr-TR" dirty="0" smtClean="0"/>
          </a:p>
          <a:p>
            <a:r>
              <a:rPr lang="tr-TR" dirty="0" smtClean="0"/>
              <a:t>Serotonin düzeyini artırır.</a:t>
            </a:r>
            <a:endParaRPr lang="tr-TR" dirty="0" smtClean="0"/>
          </a:p>
          <a:p>
            <a:r>
              <a:rPr lang="tr-TR" dirty="0" smtClean="0"/>
              <a:t>Oksitosin salınımın arttırır.</a:t>
            </a:r>
            <a:endParaRPr lang="tr-TR" dirty="0" smtClean="0"/>
          </a:p>
          <a:p>
            <a:endParaRPr lang="tr-TR" dirty="0"/>
          </a:p>
        </p:txBody>
      </p:sp>
      <p:sp>
        <p:nvSpPr>
          <p:cNvPr id="9" name="TextBox 8"/>
          <p:cNvSpPr txBox="1"/>
          <p:nvPr/>
        </p:nvSpPr>
        <p:spPr>
          <a:xfrm>
            <a:off x="2864571" y="1844824"/>
            <a:ext cx="3519461" cy="460375"/>
          </a:xfrm>
          <a:prstGeom prst="rect">
            <a:avLst/>
          </a:prstGeom>
          <a:noFill/>
        </p:spPr>
        <p:txBody>
          <a:bodyPr wrap="square" rtlCol="0">
            <a:spAutoFit/>
          </a:bodyPr>
          <a:lstStyle/>
          <a:p>
            <a:r>
              <a:rPr lang="tr-TR" sz="2400" b="1" dirty="0">
                <a:solidFill>
                  <a:schemeClr val="accent1">
                    <a:lumMod val="75000"/>
                  </a:schemeClr>
                </a:solidFill>
              </a:rPr>
              <a:t>Biyokimyasal Etkileri</a:t>
            </a:r>
            <a:endParaRPr lang="tr-TR" sz="2400" b="1"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4"/>
          <p:cNvSpPr>
            <a:spLocks noGrp="1"/>
          </p:cNvSpPr>
          <p:nvPr>
            <p:ph type="title"/>
          </p:nvPr>
        </p:nvSpPr>
        <p:spPr>
          <a:xfrm>
            <a:off x="2567608" y="1196752"/>
            <a:ext cx="6931992" cy="785471"/>
          </a:xfrm>
        </p:spPr>
        <p:txBody>
          <a:bodyPr>
            <a:normAutofit fontScale="90000"/>
          </a:bodyPr>
          <a:lstStyle/>
          <a:p>
            <a:pPr algn="l"/>
            <a:r>
              <a:rPr lang="tr-TR" sz="3100" b="1" dirty="0" smtClean="0"/>
              <a:t>     Yenidoğan </a:t>
            </a:r>
            <a:r>
              <a:rPr lang="tr-TR" sz="3100" b="1" dirty="0"/>
              <a:t>ve Bebek Masajın </a:t>
            </a:r>
            <a:r>
              <a:rPr lang="tr-TR" sz="3100" b="1" dirty="0" smtClean="0"/>
              <a:t>Etkileri</a:t>
            </a:r>
            <a:br>
              <a:rPr lang="tr-TR" sz="2800" b="1" dirty="0" smtClean="0"/>
            </a:br>
            <a:br>
              <a:rPr lang="tr-TR" sz="2800" b="1" dirty="0" smtClean="0"/>
            </a:br>
            <a:endParaRPr lang="tr-TR" sz="2800" b="1" dirty="0"/>
          </a:p>
        </p:txBody>
      </p:sp>
      <p:sp>
        <p:nvSpPr>
          <p:cNvPr id="5" name="TextBox 4"/>
          <p:cNvSpPr txBox="1"/>
          <p:nvPr/>
        </p:nvSpPr>
        <p:spPr>
          <a:xfrm>
            <a:off x="2711624" y="1832223"/>
            <a:ext cx="4176464" cy="460375"/>
          </a:xfrm>
          <a:prstGeom prst="rect">
            <a:avLst/>
          </a:prstGeom>
          <a:noFill/>
        </p:spPr>
        <p:txBody>
          <a:bodyPr wrap="square" rtlCol="0">
            <a:spAutoFit/>
          </a:bodyPr>
          <a:lstStyle/>
          <a:p>
            <a:r>
              <a:rPr lang="tr-TR" sz="2400" b="1">
                <a:solidFill>
                  <a:schemeClr val="accent1">
                    <a:lumMod val="75000"/>
                  </a:schemeClr>
                </a:solidFill>
              </a:rPr>
              <a:t>Fiziksel ve Klinik Etkileri</a:t>
            </a:r>
            <a:endParaRPr lang="tr-T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947</Words>
  <Application>WPS Presentation</Application>
  <PresentationFormat>Widescreen</PresentationFormat>
  <Paragraphs>28</Paragraphs>
  <Slides>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5</vt:i4>
      </vt:variant>
    </vt:vector>
  </HeadingPairs>
  <TitlesOfParts>
    <vt:vector size="16" baseType="lpstr">
      <vt:lpstr>Arial</vt:lpstr>
      <vt:lpstr>SimSun</vt:lpstr>
      <vt:lpstr>Wingdings</vt:lpstr>
      <vt:lpstr/>
      <vt:lpstr>Arial Unicode MS</vt:lpstr>
      <vt:lpstr>Calibri Light</vt:lpstr>
      <vt:lpstr>Calibri</vt:lpstr>
      <vt:lpstr>Microsoft YaHei</vt:lpstr>
      <vt:lpstr>Arial</vt:lpstr>
      <vt:lpstr>Segoe Print</vt:lpstr>
      <vt:lpstr>Office Theme</vt:lpstr>
      <vt:lpstr>PowerPoint 演示文稿</vt:lpstr>
      <vt:lpstr>PowerPoint 演示文稿</vt:lpstr>
      <vt:lpstr>PowerPoint 演示文稿</vt:lpstr>
      <vt:lpstr>Yenidoğan ve Bebek Masajın Etkileri </vt:lpstr>
      <vt:lpstr>     Yenidoğan ve Bebek Masajın Etkileri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LENOVO</dc:creator>
  <cp:lastModifiedBy>Nesibe Uzel Yar</cp:lastModifiedBy>
  <cp:revision>1</cp:revision>
  <dcterms:created xsi:type="dcterms:W3CDTF">2020-02-06T15:29:07Z</dcterms:created>
  <dcterms:modified xsi:type="dcterms:W3CDTF">2020-02-06T15:29:07Z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