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63" r:id="rId5"/>
    <p:sldId id="265" r:id="rId6"/>
    <p:sldId id="266" r:id="rId7"/>
    <p:sldId id="267" r:id="rId8"/>
    <p:sldId id="26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1" autoAdjust="0"/>
    <p:restoredTop sz="94660"/>
  </p:normalViewPr>
  <p:slideViewPr>
    <p:cSldViewPr snapToGrid="0">
      <p:cViewPr varScale="1">
        <p:scale>
          <a:sx n="70" d="100"/>
          <a:sy n="70" d="100"/>
        </p:scale>
        <p:origin x="60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427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353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009783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678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838974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7865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1712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31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190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279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243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288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744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707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737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538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901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589213" y="495678"/>
            <a:ext cx="9297988" cy="1140617"/>
          </a:xfrm>
        </p:spPr>
        <p:txBody>
          <a:bodyPr>
            <a:normAutofit/>
          </a:bodyPr>
          <a:lstStyle/>
          <a:p>
            <a:r>
              <a:rPr lang="nn-NO" dirty="0"/>
              <a:t>	Üst ve alt 1. molar diş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716778" y="4089316"/>
            <a:ext cx="8915399" cy="1126283"/>
          </a:xfrm>
        </p:spPr>
        <p:txBody>
          <a:bodyPr>
            <a:noAutofit/>
          </a:bodyPr>
          <a:lstStyle/>
          <a:p>
            <a:r>
              <a:rPr lang="tr-TR" sz="4800" dirty="0" err="1" smtClean="0"/>
              <a:t>Dr</a:t>
            </a:r>
            <a:r>
              <a:rPr lang="tr-TR" sz="4800" dirty="0" smtClean="0"/>
              <a:t> Mert OCAK</a:t>
            </a:r>
          </a:p>
          <a:p>
            <a:r>
              <a:rPr lang="tr-TR" sz="4800" dirty="0" smtClean="0"/>
              <a:t>Öğretim Görevlisi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906064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7"/>
          <p:cNvSpPr>
            <a:spLocks/>
          </p:cNvSpPr>
          <p:nvPr/>
        </p:nvSpPr>
        <p:spPr bwMode="auto">
          <a:xfrm>
            <a:off x="1780674" y="288759"/>
            <a:ext cx="10154653" cy="6400799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>
            <a:lvl1pPr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1pPr>
            <a:lvl2pPr marL="742950" indent="-28575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2pPr>
            <a:lvl3pPr marL="11430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3pPr>
            <a:lvl4pPr marL="16002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4pPr>
            <a:lvl5pPr marL="20574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5pPr>
            <a:lvl6pPr marL="25146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6pPr>
            <a:lvl7pPr marL="29718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7pPr>
            <a:lvl8pPr marL="34290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8pPr>
            <a:lvl9pPr marL="38862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9pPr>
          </a:lstStyle>
          <a:p>
            <a:pPr algn="l"/>
            <a:r>
              <a:rPr lang="tr-TR" altLang="en-US" dirty="0">
                <a:sym typeface="Comic Sans MS" panose="030F0702030302020204" pitchFamily="66" charset="0"/>
              </a:rPr>
              <a:t>En büyük diş (</a:t>
            </a:r>
            <a:r>
              <a:rPr lang="tr-TR" altLang="en-US" dirty="0" err="1">
                <a:sym typeface="Comic Sans MS" panose="030F0702030302020204" pitchFamily="66" charset="0"/>
              </a:rPr>
              <a:t>maksiller</a:t>
            </a:r>
            <a:r>
              <a:rPr lang="tr-TR" altLang="en-US" dirty="0">
                <a:sym typeface="Comic Sans MS" panose="030F0702030302020204" pitchFamily="66" charset="0"/>
              </a:rPr>
              <a:t> arkta</a:t>
            </a:r>
            <a:r>
              <a:rPr lang="tr-TR" altLang="en-US" dirty="0" smtClean="0">
                <a:sym typeface="Comic Sans MS" panose="030F0702030302020204" pitchFamily="66" charset="0"/>
              </a:rPr>
              <a:t>)</a:t>
            </a:r>
            <a:endParaRPr lang="tr-TR" altLang="en-US" dirty="0">
              <a:sym typeface="Comic Sans MS" panose="030F0702030302020204" pitchFamily="66" charset="0"/>
            </a:endParaRPr>
          </a:p>
          <a:p>
            <a:pPr algn="l"/>
            <a:r>
              <a:rPr lang="tr-TR" altLang="en-US" dirty="0">
                <a:sym typeface="Comic Sans MS" panose="030F0702030302020204" pitchFamily="66" charset="0"/>
              </a:rPr>
              <a:t>En etkili çiğneme etkinliği olan bölgede yer alır</a:t>
            </a:r>
            <a:r>
              <a:rPr lang="tr-TR" altLang="en-US" dirty="0" smtClean="0">
                <a:sym typeface="Comic Sans MS" panose="030F0702030302020204" pitchFamily="66" charset="0"/>
              </a:rPr>
              <a:t>.</a:t>
            </a:r>
            <a:endParaRPr lang="tr-TR" altLang="en-US" dirty="0">
              <a:sym typeface="Comic Sans MS" panose="030F0702030302020204" pitchFamily="66" charset="0"/>
            </a:endParaRPr>
          </a:p>
          <a:p>
            <a:pPr algn="l"/>
            <a:r>
              <a:rPr lang="tr-TR" altLang="en-US" dirty="0">
                <a:sym typeface="Comic Sans MS" panose="030F0702030302020204" pitchFamily="66" charset="0"/>
              </a:rPr>
              <a:t>Genellikle ilk çürüyen ve ilk kaybedilen diştir</a:t>
            </a:r>
            <a:r>
              <a:rPr lang="tr-TR" altLang="en-US" dirty="0" smtClean="0">
                <a:sym typeface="Comic Sans MS" panose="030F0702030302020204" pitchFamily="66" charset="0"/>
              </a:rPr>
              <a:t>.</a:t>
            </a:r>
            <a:endParaRPr lang="tr-TR" altLang="en-US" dirty="0">
              <a:sym typeface="Comic Sans MS" panose="030F0702030302020204" pitchFamily="66" charset="0"/>
            </a:endParaRPr>
          </a:p>
          <a:p>
            <a:pPr algn="l"/>
            <a:r>
              <a:rPr lang="tr-TR" altLang="en-US" dirty="0" err="1">
                <a:sym typeface="Comic Sans MS" panose="030F0702030302020204" pitchFamily="66" charset="0"/>
              </a:rPr>
              <a:t>Anteroposterior</a:t>
            </a:r>
            <a:r>
              <a:rPr lang="tr-TR" altLang="en-US" dirty="0">
                <a:sym typeface="Comic Sans MS" panose="030F0702030302020204" pitchFamily="66" charset="0"/>
              </a:rPr>
              <a:t> yönde arkın tam ortasında yer alır</a:t>
            </a:r>
            <a:r>
              <a:rPr lang="tr-TR" altLang="en-US" dirty="0" smtClean="0">
                <a:sym typeface="Comic Sans MS" panose="030F0702030302020204" pitchFamily="66" charset="0"/>
              </a:rPr>
              <a:t>.</a:t>
            </a:r>
            <a:endParaRPr lang="tr-TR" altLang="en-US" dirty="0">
              <a:sym typeface="Comic Sans MS" panose="030F0702030302020204" pitchFamily="66" charset="0"/>
            </a:endParaRPr>
          </a:p>
          <a:p>
            <a:pPr algn="l"/>
            <a:r>
              <a:rPr lang="tr-TR" altLang="en-US" dirty="0" err="1">
                <a:sym typeface="Comic Sans MS" panose="030F0702030302020204" pitchFamily="66" charset="0"/>
              </a:rPr>
              <a:t>Oklüzaldan</a:t>
            </a:r>
            <a:r>
              <a:rPr lang="tr-TR" altLang="en-US" dirty="0">
                <a:sym typeface="Comic Sans MS" panose="030F0702030302020204" pitchFamily="66" charset="0"/>
              </a:rPr>
              <a:t> bakıldığında kabaca</a:t>
            </a:r>
          </a:p>
          <a:p>
            <a:pPr algn="l"/>
            <a:r>
              <a:rPr lang="tr-TR" altLang="en-US" dirty="0">
                <a:sym typeface="Comic Sans MS" panose="030F0702030302020204" pitchFamily="66" charset="0"/>
              </a:rPr>
              <a:t>Paralelkenar şeklindedir</a:t>
            </a:r>
            <a:r>
              <a:rPr lang="tr-TR" altLang="en-US" dirty="0" smtClean="0">
                <a:sym typeface="Comic Sans MS" panose="030F0702030302020204" pitchFamily="66" charset="0"/>
              </a:rPr>
              <a:t>.</a:t>
            </a:r>
            <a:endParaRPr lang="tr-TR" altLang="en-US" dirty="0">
              <a:sym typeface="Comic Sans MS" panose="030F0702030302020204" pitchFamily="66" charset="0"/>
            </a:endParaRPr>
          </a:p>
          <a:p>
            <a:pPr algn="l"/>
            <a:r>
              <a:rPr lang="tr-TR" altLang="en-US" dirty="0"/>
              <a:t>Ayrıca </a:t>
            </a:r>
            <a:r>
              <a:rPr lang="tr-TR" altLang="en-US" dirty="0" err="1"/>
              <a:t>bukkalden</a:t>
            </a:r>
            <a:r>
              <a:rPr lang="tr-TR" altLang="en-US" dirty="0"/>
              <a:t> </a:t>
            </a:r>
            <a:r>
              <a:rPr lang="tr-TR" altLang="en-US" dirty="0" err="1"/>
              <a:t>linguale</a:t>
            </a:r>
            <a:r>
              <a:rPr lang="tr-TR" altLang="en-US" dirty="0"/>
              <a:t> doğru genişleyen tek diştir</a:t>
            </a:r>
            <a:endParaRPr lang="tr-TR" altLang="en-US" dirty="0">
              <a:sym typeface="Comic Sans MS" panose="030F0702030302020204" pitchFamily="66" charset="0"/>
            </a:endParaRPr>
          </a:p>
        </p:txBody>
      </p:sp>
      <p:sp>
        <p:nvSpPr>
          <p:cNvPr id="8" name="AutoShape 7"/>
          <p:cNvSpPr>
            <a:spLocks/>
          </p:cNvSpPr>
          <p:nvPr/>
        </p:nvSpPr>
        <p:spPr bwMode="auto">
          <a:xfrm>
            <a:off x="1780674" y="0"/>
            <a:ext cx="10411326" cy="6689558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>
            <a:lvl1pPr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1pPr>
            <a:lvl2pPr marL="742950" indent="-28575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2pPr>
            <a:lvl3pPr marL="11430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3pPr>
            <a:lvl4pPr marL="16002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4pPr>
            <a:lvl5pPr marL="20574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5pPr>
            <a:lvl6pPr marL="25146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6pPr>
            <a:lvl7pPr marL="29718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7pPr>
            <a:lvl8pPr marL="34290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8pPr>
            <a:lvl9pPr marL="38862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9pPr>
          </a:lstStyle>
          <a:p>
            <a:endParaRPr lang="tr-TR" altLang="en-US" dirty="0">
              <a:sym typeface="Comic Sans MS" panose="030F0702030302020204" pitchFamily="66" charset="0"/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2589213" y="495678"/>
            <a:ext cx="9297988" cy="114061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nn-NO" b="1" i="1" dirty="0" smtClean="0"/>
              <a:t>	Üst 1. </a:t>
            </a:r>
            <a:r>
              <a:rPr lang="tr-TR" b="1" i="1" dirty="0" smtClean="0"/>
              <a:t>M</a:t>
            </a:r>
            <a:r>
              <a:rPr lang="nn-NO" b="1" i="1" dirty="0" smtClean="0"/>
              <a:t>olar </a:t>
            </a:r>
            <a:r>
              <a:rPr lang="tr-TR" b="1" i="1" dirty="0"/>
              <a:t>D</a:t>
            </a:r>
            <a:r>
              <a:rPr lang="nn-NO" b="1" i="1" dirty="0" smtClean="0"/>
              <a:t>iş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4153286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02569" y="1203158"/>
            <a:ext cx="9288380" cy="435543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altLang="en-US" sz="3200" dirty="0" smtClean="0">
                <a:sym typeface="Helvetica" panose="020B0604020202020204" pitchFamily="34" charset="0"/>
              </a:rPr>
              <a:t>- </a:t>
            </a:r>
            <a:r>
              <a:rPr lang="tr-TR" altLang="en-US" sz="3200" dirty="0" err="1" smtClean="0">
                <a:sym typeface="Helvetica" panose="020B0604020202020204" pitchFamily="34" charset="0"/>
              </a:rPr>
              <a:t>Anteroposterior</a:t>
            </a:r>
            <a:r>
              <a:rPr lang="tr-TR" altLang="en-US" sz="3200" dirty="0" smtClean="0">
                <a:sym typeface="Helvetica" panose="020B0604020202020204" pitchFamily="34" charset="0"/>
              </a:rPr>
              <a:t> </a:t>
            </a:r>
            <a:r>
              <a:rPr lang="tr-TR" altLang="en-US" sz="3200" dirty="0">
                <a:sym typeface="Helvetica" panose="020B0604020202020204" pitchFamily="34" charset="0"/>
              </a:rPr>
              <a:t>yönde diş arkının ortasında yer alır. </a:t>
            </a:r>
          </a:p>
          <a:p>
            <a:pPr marL="0" indent="0">
              <a:buNone/>
            </a:pPr>
            <a:r>
              <a:rPr lang="tr-TR" altLang="en-US" sz="3200" dirty="0" smtClean="0">
                <a:sym typeface="Arial" panose="020B0604020202020204" pitchFamily="34" charset="0"/>
              </a:rPr>
              <a:t>-</a:t>
            </a:r>
            <a:r>
              <a:rPr lang="tr-TR" altLang="en-US" sz="3200" dirty="0" smtClean="0">
                <a:sym typeface="Helvetica" panose="020B0604020202020204" pitchFamily="34" charset="0"/>
              </a:rPr>
              <a:t>Genellikle </a:t>
            </a:r>
            <a:r>
              <a:rPr lang="tr-TR" altLang="en-US" sz="3200" dirty="0">
                <a:sym typeface="Helvetica" panose="020B0604020202020204" pitchFamily="34" charset="0"/>
              </a:rPr>
              <a:t>ilk çürüyen ve ilk kaybedilen dişlerdir. </a:t>
            </a:r>
          </a:p>
          <a:p>
            <a:pPr marL="0" indent="0">
              <a:buNone/>
            </a:pPr>
            <a:r>
              <a:rPr lang="tr-TR" altLang="en-US" sz="3200" dirty="0" smtClean="0">
                <a:sym typeface="Arial" panose="020B0604020202020204" pitchFamily="34" charset="0"/>
              </a:rPr>
              <a:t>-</a:t>
            </a:r>
            <a:r>
              <a:rPr lang="tr-TR" altLang="en-US" sz="3200" dirty="0" err="1" smtClean="0">
                <a:sym typeface="Arial" panose="020B0604020202020204" pitchFamily="34" charset="0"/>
              </a:rPr>
              <a:t>Bukkolingual</a:t>
            </a:r>
            <a:r>
              <a:rPr lang="tr-TR" altLang="en-US" sz="3200" dirty="0" smtClean="0">
                <a:sym typeface="Arial" panose="020B0604020202020204" pitchFamily="34" charset="0"/>
              </a:rPr>
              <a:t> </a:t>
            </a:r>
            <a:r>
              <a:rPr lang="tr-TR" altLang="en-US" sz="3200" dirty="0">
                <a:sym typeface="Arial" panose="020B0604020202020204" pitchFamily="34" charset="0"/>
              </a:rPr>
              <a:t>boyut  </a:t>
            </a:r>
            <a:r>
              <a:rPr lang="tr-TR" altLang="en-US" sz="3200" dirty="0" err="1">
                <a:sym typeface="Arial" panose="020B0604020202020204" pitchFamily="34" charset="0"/>
              </a:rPr>
              <a:t>Meziodistal</a:t>
            </a:r>
            <a:r>
              <a:rPr lang="tr-TR" altLang="en-US" sz="3200" dirty="0">
                <a:sym typeface="Arial" panose="020B0604020202020204" pitchFamily="34" charset="0"/>
              </a:rPr>
              <a:t> boyut</a:t>
            </a:r>
          </a:p>
          <a:p>
            <a:pPr marL="0" indent="0">
              <a:buNone/>
            </a:pPr>
            <a:r>
              <a:rPr lang="tr-TR" altLang="en-US" sz="3200" dirty="0" smtClean="0">
                <a:sym typeface="Arial" panose="020B0604020202020204" pitchFamily="34" charset="0"/>
              </a:rPr>
              <a:t>-</a:t>
            </a:r>
            <a:r>
              <a:rPr lang="tr-TR" altLang="en-US" sz="3200" dirty="0" smtClean="0">
                <a:sym typeface="Helvetica" panose="020B0604020202020204" pitchFamily="34" charset="0"/>
              </a:rPr>
              <a:t>İyi </a:t>
            </a:r>
            <a:r>
              <a:rPr lang="tr-TR" altLang="en-US" sz="3200" dirty="0">
                <a:sym typeface="Helvetica" panose="020B0604020202020204" pitchFamily="34" charset="0"/>
              </a:rPr>
              <a:t>gelişmiş 4 fonksiyonel (MB, DB, ML, DL) ve 1 </a:t>
            </a:r>
            <a:r>
              <a:rPr lang="tr-TR" altLang="en-US" sz="3200" dirty="0" err="1">
                <a:sym typeface="Helvetica" panose="020B0604020202020204" pitchFamily="34" charset="0"/>
              </a:rPr>
              <a:t>nonfonskiyonel</a:t>
            </a:r>
            <a:r>
              <a:rPr lang="tr-TR" altLang="en-US" sz="3200" dirty="0">
                <a:sym typeface="Helvetica" panose="020B0604020202020204" pitchFamily="34" charset="0"/>
              </a:rPr>
              <a:t> </a:t>
            </a:r>
            <a:r>
              <a:rPr lang="tr-TR" altLang="en-US" sz="3200" dirty="0" err="1">
                <a:sym typeface="Helvetica" panose="020B0604020202020204" pitchFamily="34" charset="0"/>
              </a:rPr>
              <a:t>cusp’ı</a:t>
            </a:r>
            <a:r>
              <a:rPr lang="tr-TR" altLang="en-US" sz="3200" dirty="0">
                <a:sym typeface="Helvetica" panose="020B0604020202020204" pitchFamily="34" charset="0"/>
              </a:rPr>
              <a:t> (</a:t>
            </a:r>
            <a:r>
              <a:rPr lang="tr-TR" altLang="en-US" sz="3200" dirty="0" err="1">
                <a:sym typeface="Helvetica" panose="020B0604020202020204" pitchFamily="34" charset="0"/>
              </a:rPr>
              <a:t>Carabelli</a:t>
            </a:r>
            <a:r>
              <a:rPr lang="tr-TR" altLang="en-US" sz="3200" dirty="0">
                <a:sym typeface="Helvetica" panose="020B0604020202020204" pitchFamily="34" charset="0"/>
              </a:rPr>
              <a:t> </a:t>
            </a:r>
            <a:r>
              <a:rPr lang="tr-TR" altLang="en-US" sz="3200" dirty="0" err="1">
                <a:sym typeface="Helvetica" panose="020B0604020202020204" pitchFamily="34" charset="0"/>
              </a:rPr>
              <a:t>tüberkülü</a:t>
            </a:r>
            <a:r>
              <a:rPr lang="tr-TR" altLang="en-US" sz="3200" dirty="0">
                <a:sym typeface="Helvetica" panose="020B0604020202020204" pitchFamily="34" charset="0"/>
              </a:rPr>
              <a:t>) vardır. </a:t>
            </a:r>
            <a:endParaRPr lang="tr-TR" altLang="en-US" sz="3200" dirty="0">
              <a:sym typeface="Arial" panose="020B0604020202020204" pitchFamily="34" charset="0"/>
            </a:endParaRP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93082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36295" y="312821"/>
            <a:ext cx="10555705" cy="60398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altLang="en-US" sz="2800" dirty="0" smtClean="0">
                <a:sym typeface="Arial" panose="020B0604020202020204" pitchFamily="34" charset="0"/>
              </a:rPr>
              <a:t>-</a:t>
            </a:r>
            <a:r>
              <a:rPr lang="tr-TR" altLang="en-US" sz="2800" dirty="0">
                <a:sym typeface="Arial" panose="020B0604020202020204" pitchFamily="34" charset="0"/>
              </a:rPr>
              <a:t>	</a:t>
            </a:r>
            <a:r>
              <a:rPr lang="tr-TR" altLang="en-US" sz="2800" dirty="0" err="1">
                <a:sym typeface="Helvetica" panose="020B0604020202020204" pitchFamily="34" charset="0"/>
              </a:rPr>
              <a:t>Carabelli</a:t>
            </a:r>
            <a:r>
              <a:rPr lang="tr-TR" altLang="en-US" sz="2800" dirty="0">
                <a:sym typeface="Helvetica" panose="020B0604020202020204" pitchFamily="34" charset="0"/>
              </a:rPr>
              <a:t> </a:t>
            </a:r>
            <a:r>
              <a:rPr lang="tr-TR" altLang="en-US" sz="2800" dirty="0" err="1">
                <a:sym typeface="Helvetica" panose="020B0604020202020204" pitchFamily="34" charset="0"/>
              </a:rPr>
              <a:t>tüberkülü</a:t>
            </a:r>
            <a:r>
              <a:rPr lang="tr-TR" altLang="en-US" sz="2800" dirty="0">
                <a:sym typeface="Helvetica" panose="020B0604020202020204" pitchFamily="34" charset="0"/>
              </a:rPr>
              <a:t> ML </a:t>
            </a:r>
            <a:r>
              <a:rPr lang="tr-TR" altLang="en-US" sz="2800" dirty="0" err="1">
                <a:sym typeface="Helvetica" panose="020B0604020202020204" pitchFamily="34" charset="0"/>
              </a:rPr>
              <a:t>cuspın</a:t>
            </a:r>
            <a:r>
              <a:rPr lang="tr-TR" altLang="en-US" sz="2800" dirty="0">
                <a:sym typeface="Helvetica" panose="020B0604020202020204" pitchFamily="34" charset="0"/>
              </a:rPr>
              <a:t> </a:t>
            </a:r>
            <a:r>
              <a:rPr lang="tr-TR" altLang="en-US" sz="2800" dirty="0" err="1">
                <a:sym typeface="Helvetica" panose="020B0604020202020204" pitchFamily="34" charset="0"/>
              </a:rPr>
              <a:t>lingual</a:t>
            </a:r>
            <a:r>
              <a:rPr lang="tr-TR" altLang="en-US" sz="2800" dirty="0">
                <a:sym typeface="Helvetica" panose="020B0604020202020204" pitchFamily="34" charset="0"/>
              </a:rPr>
              <a:t> yüzeyinde yer alır. Bu </a:t>
            </a:r>
            <a:r>
              <a:rPr lang="tr-TR" altLang="en-US" sz="2800" dirty="0" err="1">
                <a:sym typeface="Helvetica" panose="020B0604020202020204" pitchFamily="34" charset="0"/>
              </a:rPr>
              <a:t>cuspın</a:t>
            </a:r>
            <a:r>
              <a:rPr lang="tr-TR" altLang="en-US" sz="2800" dirty="0">
                <a:sym typeface="Helvetica" panose="020B0604020202020204" pitchFamily="34" charset="0"/>
              </a:rPr>
              <a:t> 2 mm </a:t>
            </a:r>
            <a:r>
              <a:rPr lang="tr-TR" altLang="en-US" sz="2800" dirty="0" err="1">
                <a:sym typeface="Helvetica" panose="020B0604020202020204" pitchFamily="34" charset="0"/>
              </a:rPr>
              <a:t>servikalindedir</a:t>
            </a:r>
            <a:r>
              <a:rPr lang="tr-TR" altLang="en-US" sz="2800" dirty="0">
                <a:sym typeface="Helvetica" panose="020B0604020202020204" pitchFamily="34" charset="0"/>
              </a:rPr>
              <a:t>. </a:t>
            </a:r>
          </a:p>
          <a:p>
            <a:pPr marL="0" indent="0">
              <a:buNone/>
            </a:pPr>
            <a:r>
              <a:rPr lang="tr-TR" altLang="en-US" sz="2800" dirty="0">
                <a:sym typeface="Arial" panose="020B0604020202020204" pitchFamily="34" charset="0"/>
              </a:rPr>
              <a:t>-	</a:t>
            </a:r>
            <a:r>
              <a:rPr lang="tr-TR" altLang="en-US" sz="2800" dirty="0">
                <a:sym typeface="Helvetica" panose="020B0604020202020204" pitchFamily="34" charset="0"/>
              </a:rPr>
              <a:t>Üç kökü vardır. MB kök, kökler içinde </a:t>
            </a:r>
            <a:r>
              <a:rPr lang="tr-TR" altLang="en-US" sz="2800" dirty="0" err="1">
                <a:sym typeface="Helvetica" panose="020B0604020202020204" pitchFamily="34" charset="0"/>
              </a:rPr>
              <a:t>bukkolingual</a:t>
            </a:r>
            <a:r>
              <a:rPr lang="tr-TR" altLang="en-US" sz="2800" dirty="0">
                <a:sym typeface="Helvetica" panose="020B0604020202020204" pitchFamily="34" charset="0"/>
              </a:rPr>
              <a:t> olarak en geniş olanıdır. </a:t>
            </a:r>
            <a:r>
              <a:rPr lang="tr-TR" altLang="en-US" sz="2800" dirty="0" err="1">
                <a:sym typeface="Helvetica" panose="020B0604020202020204" pitchFamily="34" charset="0"/>
              </a:rPr>
              <a:t>Bukkolingual</a:t>
            </a:r>
            <a:r>
              <a:rPr lang="tr-TR" altLang="en-US" sz="2800" dirty="0">
                <a:sym typeface="Helvetica" panose="020B0604020202020204" pitchFamily="34" charset="0"/>
              </a:rPr>
              <a:t> yöndeki kuvvetlere karşı en büyük direnci sağlar. </a:t>
            </a:r>
          </a:p>
          <a:p>
            <a:pPr marL="0" indent="0">
              <a:buNone/>
            </a:pPr>
            <a:r>
              <a:rPr lang="tr-TR" altLang="en-US" sz="2800" dirty="0">
                <a:sym typeface="Arial" panose="020B0604020202020204" pitchFamily="34" charset="0"/>
              </a:rPr>
              <a:t>-	</a:t>
            </a:r>
            <a:r>
              <a:rPr lang="tr-TR" altLang="en-US" sz="2800" dirty="0" err="1">
                <a:sym typeface="Helvetica" panose="020B0604020202020204" pitchFamily="34" charset="0"/>
              </a:rPr>
              <a:t>Bukkalden</a:t>
            </a:r>
            <a:r>
              <a:rPr lang="tr-TR" altLang="en-US" sz="2800" dirty="0">
                <a:sym typeface="Helvetica" panose="020B0604020202020204" pitchFamily="34" charset="0"/>
              </a:rPr>
              <a:t> bakıldığında paralel kenarlarından kısa olanı </a:t>
            </a:r>
            <a:r>
              <a:rPr lang="tr-TR" altLang="en-US" sz="2800" dirty="0" err="1">
                <a:sym typeface="Helvetica" panose="020B0604020202020204" pitchFamily="34" charset="0"/>
              </a:rPr>
              <a:t>servikalde</a:t>
            </a:r>
            <a:r>
              <a:rPr lang="tr-TR" altLang="en-US" sz="2800" dirty="0">
                <a:sym typeface="Helvetica" panose="020B0604020202020204" pitchFamily="34" charset="0"/>
              </a:rPr>
              <a:t> olan </a:t>
            </a:r>
            <a:r>
              <a:rPr lang="tr-TR" altLang="en-US" sz="2800" dirty="0" err="1">
                <a:sym typeface="Helvetica" panose="020B0604020202020204" pitchFamily="34" charset="0"/>
              </a:rPr>
              <a:t>yamuş</a:t>
            </a:r>
            <a:r>
              <a:rPr lang="tr-TR" altLang="en-US" sz="2800" dirty="0">
                <a:sym typeface="Helvetica" panose="020B0604020202020204" pitchFamily="34" charset="0"/>
              </a:rPr>
              <a:t> şeklindedir. </a:t>
            </a:r>
          </a:p>
          <a:p>
            <a:pPr marL="0" indent="0">
              <a:buNone/>
            </a:pPr>
            <a:r>
              <a:rPr lang="tr-TR" altLang="en-US" sz="2800" dirty="0">
                <a:sym typeface="Arial" panose="020B0604020202020204" pitchFamily="34" charset="0"/>
              </a:rPr>
              <a:t>-	</a:t>
            </a:r>
            <a:r>
              <a:rPr lang="tr-TR" altLang="en-US" sz="2800" dirty="0">
                <a:sym typeface="Helvetica" panose="020B0604020202020204" pitchFamily="34" charset="0"/>
              </a:rPr>
              <a:t>MB </a:t>
            </a:r>
            <a:r>
              <a:rPr lang="tr-TR" altLang="en-US" sz="2800" dirty="0" err="1">
                <a:sym typeface="Helvetica" panose="020B0604020202020204" pitchFamily="34" charset="0"/>
              </a:rPr>
              <a:t>cusp</a:t>
            </a:r>
            <a:r>
              <a:rPr lang="tr-TR" altLang="en-US" sz="2800" dirty="0">
                <a:sym typeface="Helvetica" panose="020B0604020202020204" pitchFamily="34" charset="0"/>
              </a:rPr>
              <a:t>, DB </a:t>
            </a:r>
            <a:r>
              <a:rPr lang="tr-TR" altLang="en-US" sz="2800" dirty="0" err="1">
                <a:sym typeface="Helvetica" panose="020B0604020202020204" pitchFamily="34" charset="0"/>
              </a:rPr>
              <a:t>cusptan</a:t>
            </a:r>
            <a:r>
              <a:rPr lang="tr-TR" altLang="en-US" sz="2800" dirty="0">
                <a:sym typeface="Helvetica" panose="020B0604020202020204" pitchFamily="34" charset="0"/>
              </a:rPr>
              <a:t> daha geniştir ve </a:t>
            </a:r>
            <a:r>
              <a:rPr lang="tr-TR" altLang="en-US" sz="2800" dirty="0" err="1">
                <a:sym typeface="Helvetica" panose="020B0604020202020204" pitchFamily="34" charset="0"/>
              </a:rPr>
              <a:t>mesial</a:t>
            </a:r>
            <a:r>
              <a:rPr lang="tr-TR" altLang="en-US" sz="2800" dirty="0">
                <a:sym typeface="Helvetica" panose="020B0604020202020204" pitchFamily="34" charset="0"/>
              </a:rPr>
              <a:t> eğim </a:t>
            </a:r>
            <a:r>
              <a:rPr lang="tr-TR" altLang="en-US" sz="2800" dirty="0" err="1">
                <a:sym typeface="Helvetica" panose="020B0604020202020204" pitchFamily="34" charset="0"/>
              </a:rPr>
              <a:t>distal</a:t>
            </a:r>
            <a:r>
              <a:rPr lang="tr-TR" altLang="en-US" sz="2800" dirty="0">
                <a:sym typeface="Helvetica" panose="020B0604020202020204" pitchFamily="34" charset="0"/>
              </a:rPr>
              <a:t> eğim ile geniş açı yapar. </a:t>
            </a:r>
          </a:p>
          <a:p>
            <a:pPr marL="0" indent="0">
              <a:buNone/>
            </a:pPr>
            <a:r>
              <a:rPr lang="tr-TR" altLang="en-US" sz="2800" dirty="0">
                <a:sym typeface="Arial" panose="020B0604020202020204" pitchFamily="34" charset="0"/>
              </a:rPr>
              <a:t>-	</a:t>
            </a:r>
            <a:r>
              <a:rPr lang="tr-TR" altLang="en-US" sz="2800" dirty="0">
                <a:sym typeface="Helvetica" panose="020B0604020202020204" pitchFamily="34" charset="0"/>
              </a:rPr>
              <a:t>DB </a:t>
            </a:r>
            <a:r>
              <a:rPr lang="tr-TR" altLang="en-US" sz="2800" dirty="0" err="1">
                <a:sym typeface="Helvetica" panose="020B0604020202020204" pitchFamily="34" charset="0"/>
              </a:rPr>
              <a:t>cuspın</a:t>
            </a:r>
            <a:r>
              <a:rPr lang="tr-TR" altLang="en-US" sz="2800" dirty="0">
                <a:sym typeface="Helvetica" panose="020B0604020202020204" pitchFamily="34" charset="0"/>
              </a:rPr>
              <a:t> </a:t>
            </a:r>
            <a:r>
              <a:rPr lang="tr-TR" altLang="en-US" sz="2800" dirty="0" err="1">
                <a:sym typeface="Helvetica" panose="020B0604020202020204" pitchFamily="34" charset="0"/>
              </a:rPr>
              <a:t>mesial</a:t>
            </a:r>
            <a:r>
              <a:rPr lang="tr-TR" altLang="en-US" sz="2800" dirty="0">
                <a:sym typeface="Helvetica" panose="020B0604020202020204" pitchFamily="34" charset="0"/>
              </a:rPr>
              <a:t> ve </a:t>
            </a:r>
            <a:r>
              <a:rPr lang="tr-TR" altLang="en-US" sz="2800" dirty="0" err="1">
                <a:sym typeface="Helvetica" panose="020B0604020202020204" pitchFamily="34" charset="0"/>
              </a:rPr>
              <a:t>distal</a:t>
            </a:r>
            <a:r>
              <a:rPr lang="tr-TR" altLang="en-US" sz="2800" dirty="0">
                <a:sym typeface="Helvetica" panose="020B0604020202020204" pitchFamily="34" charset="0"/>
              </a:rPr>
              <a:t> eğimleri yaklaşık dik açı yapar. </a:t>
            </a:r>
          </a:p>
          <a:p>
            <a:pPr marL="0" indent="0">
              <a:buNone/>
            </a:pPr>
            <a:r>
              <a:rPr lang="tr-TR" altLang="en-US" sz="2800" dirty="0">
                <a:sym typeface="Arial" panose="020B0604020202020204" pitchFamily="34" charset="0"/>
              </a:rPr>
              <a:t>-	</a:t>
            </a:r>
            <a:r>
              <a:rPr lang="tr-TR" altLang="en-US" sz="2800" dirty="0" err="1">
                <a:sym typeface="Helvetica" panose="020B0604020202020204" pitchFamily="34" charset="0"/>
              </a:rPr>
              <a:t>Mesizl</a:t>
            </a:r>
            <a:r>
              <a:rPr lang="tr-TR" altLang="en-US" sz="2800" dirty="0">
                <a:sym typeface="Helvetica" panose="020B0604020202020204" pitchFamily="34" charset="0"/>
              </a:rPr>
              <a:t> kontur </a:t>
            </a:r>
            <a:r>
              <a:rPr lang="tr-TR" altLang="en-US" sz="2800" dirty="0" err="1">
                <a:sym typeface="Helvetica" panose="020B0604020202020204" pitchFamily="34" charset="0"/>
              </a:rPr>
              <a:t>kreti</a:t>
            </a:r>
            <a:r>
              <a:rPr lang="tr-TR" altLang="en-US" sz="2800" dirty="0">
                <a:sym typeface="Helvetica" panose="020B0604020202020204" pitchFamily="34" charset="0"/>
              </a:rPr>
              <a:t> orta ve </a:t>
            </a:r>
            <a:r>
              <a:rPr lang="tr-TR" altLang="en-US" sz="2800" dirty="0" err="1">
                <a:sym typeface="Helvetica" panose="020B0604020202020204" pitchFamily="34" charset="0"/>
              </a:rPr>
              <a:t>okluzal</a:t>
            </a:r>
            <a:r>
              <a:rPr lang="tr-TR" altLang="en-US" sz="2800" dirty="0">
                <a:sym typeface="Helvetica" panose="020B0604020202020204" pitchFamily="34" charset="0"/>
              </a:rPr>
              <a:t> üçlü birleşiminde, </a:t>
            </a:r>
            <a:r>
              <a:rPr lang="tr-TR" altLang="en-US" sz="2800" dirty="0" err="1">
                <a:sym typeface="Helvetica" panose="020B0604020202020204" pitchFamily="34" charset="0"/>
              </a:rPr>
              <a:t>distal</a:t>
            </a:r>
            <a:r>
              <a:rPr lang="tr-TR" altLang="en-US" sz="2800" dirty="0">
                <a:sym typeface="Helvetica" panose="020B0604020202020204" pitchFamily="34" charset="0"/>
              </a:rPr>
              <a:t> kontur </a:t>
            </a:r>
            <a:r>
              <a:rPr lang="tr-TR" altLang="en-US" sz="2800" dirty="0" err="1">
                <a:sym typeface="Helvetica" panose="020B0604020202020204" pitchFamily="34" charset="0"/>
              </a:rPr>
              <a:t>kreti</a:t>
            </a:r>
            <a:r>
              <a:rPr lang="tr-TR" altLang="en-US" sz="2800" dirty="0">
                <a:sym typeface="Helvetica" panose="020B0604020202020204" pitchFamily="34" charset="0"/>
              </a:rPr>
              <a:t> orta üçlü ortasındadır. </a:t>
            </a:r>
          </a:p>
        </p:txBody>
      </p:sp>
    </p:spTree>
    <p:extLst>
      <p:ext uri="{BB962C8B-B14F-4D97-AF65-F5344CB8AC3E}">
        <p14:creationId xmlns:p14="http://schemas.microsoft.com/office/powerpoint/2010/main" val="396277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36295" y="312821"/>
            <a:ext cx="10555705" cy="60398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altLang="en-US" sz="2800" dirty="0" smtClean="0">
                <a:sym typeface="Arial" panose="020B0604020202020204" pitchFamily="34" charset="0"/>
              </a:rPr>
              <a:t>-</a:t>
            </a:r>
            <a:r>
              <a:rPr lang="tr-TR" altLang="en-US" sz="2800" dirty="0">
                <a:sym typeface="Arial" panose="020B0604020202020204" pitchFamily="34" charset="0"/>
              </a:rPr>
              <a:t>	</a:t>
            </a:r>
            <a:r>
              <a:rPr lang="tr-TR" altLang="en-US" sz="2800" dirty="0">
                <a:sym typeface="Helvetica" panose="020B0604020202020204" pitchFamily="34" charset="0"/>
              </a:rPr>
              <a:t>İki </a:t>
            </a:r>
            <a:r>
              <a:rPr lang="tr-TR" altLang="en-US" sz="2800" dirty="0" err="1">
                <a:sym typeface="Helvetica" panose="020B0604020202020204" pitchFamily="34" charset="0"/>
              </a:rPr>
              <a:t>bukkal</a:t>
            </a:r>
            <a:r>
              <a:rPr lang="tr-TR" altLang="en-US" sz="2800" dirty="0">
                <a:sym typeface="Helvetica" panose="020B0604020202020204" pitchFamily="34" charset="0"/>
              </a:rPr>
              <a:t> kökün </a:t>
            </a:r>
            <a:r>
              <a:rPr lang="tr-TR" altLang="en-US" sz="2800" dirty="0" err="1">
                <a:sym typeface="Helvetica" panose="020B0604020202020204" pitchFamily="34" charset="0"/>
              </a:rPr>
              <a:t>bifurkasyon</a:t>
            </a:r>
            <a:r>
              <a:rPr lang="tr-TR" altLang="en-US" sz="2800" dirty="0">
                <a:sym typeface="Helvetica" panose="020B0604020202020204" pitchFamily="34" charset="0"/>
              </a:rPr>
              <a:t> noktası </a:t>
            </a:r>
            <a:r>
              <a:rPr lang="tr-TR" altLang="en-US" sz="2800" dirty="0" err="1">
                <a:sym typeface="Helvetica" panose="020B0604020202020204" pitchFamily="34" charset="0"/>
              </a:rPr>
              <a:t>servikal</a:t>
            </a:r>
            <a:r>
              <a:rPr lang="tr-TR" altLang="en-US" sz="2800" dirty="0">
                <a:sym typeface="Helvetica" panose="020B0604020202020204" pitchFamily="34" charset="0"/>
              </a:rPr>
              <a:t> çizginin yaklaşık 4 mm altındadır. </a:t>
            </a:r>
          </a:p>
          <a:p>
            <a:pPr marL="0" indent="0">
              <a:buNone/>
            </a:pPr>
            <a:r>
              <a:rPr lang="tr-TR" altLang="en-US" sz="2800" dirty="0">
                <a:sym typeface="Arial" panose="020B0604020202020204" pitchFamily="34" charset="0"/>
              </a:rPr>
              <a:t>-	</a:t>
            </a:r>
            <a:r>
              <a:rPr lang="tr-TR" altLang="en-US" sz="2800" dirty="0" err="1">
                <a:sym typeface="Helvetica" panose="020B0604020202020204" pitchFamily="34" charset="0"/>
              </a:rPr>
              <a:t>Mesial</a:t>
            </a:r>
            <a:r>
              <a:rPr lang="tr-TR" altLang="en-US" sz="2800" dirty="0">
                <a:sym typeface="Helvetica" panose="020B0604020202020204" pitchFamily="34" charset="0"/>
              </a:rPr>
              <a:t> marjinal sırtın en derin yeri </a:t>
            </a:r>
            <a:r>
              <a:rPr lang="tr-TR" altLang="en-US" sz="2800" dirty="0" err="1">
                <a:sym typeface="Helvetica" panose="020B0604020202020204" pitchFamily="34" charset="0"/>
              </a:rPr>
              <a:t>bukkolingual</a:t>
            </a:r>
            <a:r>
              <a:rPr lang="tr-TR" altLang="en-US" sz="2800" dirty="0">
                <a:sym typeface="Helvetica" panose="020B0604020202020204" pitchFamily="34" charset="0"/>
              </a:rPr>
              <a:t> olarak </a:t>
            </a:r>
            <a:r>
              <a:rPr lang="tr-TR" altLang="en-US" sz="2800" dirty="0">
                <a:sym typeface="Arial" panose="020B0604020202020204" pitchFamily="34" charset="0"/>
              </a:rPr>
              <a:t>merkezdedir. </a:t>
            </a:r>
          </a:p>
          <a:p>
            <a:pPr marL="0" indent="0">
              <a:buNone/>
            </a:pPr>
            <a:r>
              <a:rPr lang="tr-TR" altLang="en-US" sz="2800" dirty="0">
                <a:sym typeface="Arial" panose="020B0604020202020204" pitchFamily="34" charset="0"/>
              </a:rPr>
              <a:t>-	</a:t>
            </a:r>
            <a:r>
              <a:rPr lang="tr-TR" altLang="en-US" sz="2800" dirty="0" err="1">
                <a:sym typeface="Arial" panose="020B0604020202020204" pitchFamily="34" charset="0"/>
              </a:rPr>
              <a:t>Lingual</a:t>
            </a:r>
            <a:r>
              <a:rPr lang="tr-TR" altLang="en-US" sz="2800" dirty="0">
                <a:sym typeface="Arial" panose="020B0604020202020204" pitchFamily="34" charset="0"/>
              </a:rPr>
              <a:t> </a:t>
            </a:r>
            <a:r>
              <a:rPr lang="tr-TR" altLang="en-US" sz="2800" dirty="0" err="1">
                <a:sym typeface="Arial" panose="020B0604020202020204" pitchFamily="34" charset="0"/>
              </a:rPr>
              <a:t>cusp</a:t>
            </a:r>
            <a:r>
              <a:rPr lang="tr-TR" altLang="en-US" sz="2800" dirty="0">
                <a:sym typeface="Arial" panose="020B0604020202020204" pitchFamily="34" charset="0"/>
              </a:rPr>
              <a:t> tepesi </a:t>
            </a:r>
            <a:r>
              <a:rPr lang="tr-TR" altLang="en-US" sz="2800" dirty="0" err="1">
                <a:sym typeface="Arial" panose="020B0604020202020204" pitchFamily="34" charset="0"/>
              </a:rPr>
              <a:t>lingual</a:t>
            </a:r>
            <a:r>
              <a:rPr lang="tr-TR" altLang="en-US" sz="2800" dirty="0">
                <a:sym typeface="Arial" panose="020B0604020202020204" pitchFamily="34" charset="0"/>
              </a:rPr>
              <a:t> kökün uzun ekseni üzerindedir. </a:t>
            </a:r>
          </a:p>
          <a:p>
            <a:pPr marL="0" indent="0">
              <a:buNone/>
            </a:pPr>
            <a:r>
              <a:rPr lang="tr-TR" altLang="en-US" sz="2800" dirty="0">
                <a:sym typeface="Arial" panose="020B0604020202020204" pitchFamily="34" charset="0"/>
              </a:rPr>
              <a:t>-	</a:t>
            </a:r>
            <a:r>
              <a:rPr lang="tr-TR" altLang="en-US" sz="2800" dirty="0" err="1">
                <a:sym typeface="Helvetica" panose="020B0604020202020204" pitchFamily="34" charset="0"/>
              </a:rPr>
              <a:t>Bukkal</a:t>
            </a:r>
            <a:r>
              <a:rPr lang="tr-TR" altLang="en-US" sz="2800" dirty="0">
                <a:sym typeface="Helvetica" panose="020B0604020202020204" pitchFamily="34" charset="0"/>
              </a:rPr>
              <a:t> yüzey </a:t>
            </a:r>
            <a:r>
              <a:rPr lang="tr-TR" altLang="en-US" sz="2800" dirty="0" err="1">
                <a:sym typeface="Helvetica" panose="020B0604020202020204" pitchFamily="34" charset="0"/>
              </a:rPr>
              <a:t>mesialden</a:t>
            </a:r>
            <a:r>
              <a:rPr lang="tr-TR" altLang="en-US" sz="2800" dirty="0">
                <a:sym typeface="Helvetica" panose="020B0604020202020204" pitchFamily="34" charset="0"/>
              </a:rPr>
              <a:t> </a:t>
            </a:r>
            <a:r>
              <a:rPr lang="tr-TR" altLang="en-US" sz="2800" dirty="0" err="1">
                <a:sym typeface="Helvetica" panose="020B0604020202020204" pitchFamily="34" charset="0"/>
              </a:rPr>
              <a:t>distale</a:t>
            </a:r>
            <a:r>
              <a:rPr lang="tr-TR" altLang="en-US" sz="2800" dirty="0">
                <a:sym typeface="Helvetica" panose="020B0604020202020204" pitchFamily="34" charset="0"/>
              </a:rPr>
              <a:t> doğru </a:t>
            </a:r>
            <a:r>
              <a:rPr lang="tr-TR" altLang="en-US" sz="2800" dirty="0" err="1">
                <a:sym typeface="Helvetica" panose="020B0604020202020204" pitchFamily="34" charset="0"/>
              </a:rPr>
              <a:t>lingual</a:t>
            </a:r>
            <a:r>
              <a:rPr lang="tr-TR" altLang="en-US" sz="2800" dirty="0">
                <a:sym typeface="Helvetica" panose="020B0604020202020204" pitchFamily="34" charset="0"/>
              </a:rPr>
              <a:t> yönde eğilim gösterir. Bundan dolayı </a:t>
            </a:r>
            <a:r>
              <a:rPr lang="tr-TR" altLang="en-US" sz="2800" dirty="0" err="1">
                <a:sym typeface="Helvetica" panose="020B0604020202020204" pitchFamily="34" charset="0"/>
              </a:rPr>
              <a:t>distalden</a:t>
            </a:r>
            <a:r>
              <a:rPr lang="tr-TR" altLang="en-US" sz="2800" dirty="0">
                <a:sym typeface="Helvetica" panose="020B0604020202020204" pitchFamily="34" charset="0"/>
              </a:rPr>
              <a:t> bakıldığında </a:t>
            </a:r>
            <a:r>
              <a:rPr lang="tr-TR" altLang="en-US" sz="2800" dirty="0" err="1">
                <a:sym typeface="Helvetica" panose="020B0604020202020204" pitchFamily="34" charset="0"/>
              </a:rPr>
              <a:t>bukkal</a:t>
            </a:r>
            <a:r>
              <a:rPr lang="tr-TR" altLang="en-US" sz="2800" dirty="0">
                <a:sym typeface="Helvetica" panose="020B0604020202020204" pitchFamily="34" charset="0"/>
              </a:rPr>
              <a:t> yüzeyin bir bölümü görülür. </a:t>
            </a:r>
          </a:p>
          <a:p>
            <a:pPr marL="0" indent="0">
              <a:buNone/>
            </a:pPr>
            <a:r>
              <a:rPr lang="tr-TR" altLang="en-US" sz="2800" dirty="0">
                <a:sym typeface="Arial" panose="020B0604020202020204" pitchFamily="34" charset="0"/>
              </a:rPr>
              <a:t>-	</a:t>
            </a:r>
            <a:r>
              <a:rPr lang="tr-TR" altLang="en-US" sz="2800" dirty="0" err="1">
                <a:sym typeface="Helvetica" panose="020B0604020202020204" pitchFamily="34" charset="0"/>
              </a:rPr>
              <a:t>Distal</a:t>
            </a:r>
            <a:r>
              <a:rPr lang="tr-TR" altLang="en-US" sz="2800" dirty="0">
                <a:sym typeface="Helvetica" panose="020B0604020202020204" pitchFamily="34" charset="0"/>
              </a:rPr>
              <a:t> marjinal sırt </a:t>
            </a:r>
            <a:r>
              <a:rPr lang="tr-TR" altLang="en-US" sz="2800" dirty="0" err="1">
                <a:sym typeface="Helvetica" panose="020B0604020202020204" pitchFamily="34" charset="0"/>
              </a:rPr>
              <a:t>mesial</a:t>
            </a:r>
            <a:r>
              <a:rPr lang="tr-TR" altLang="en-US" sz="2800" dirty="0">
                <a:sym typeface="Helvetica" panose="020B0604020202020204" pitchFamily="34" charset="0"/>
              </a:rPr>
              <a:t> marjinal sırttan daha kısadır ve daha fazla </a:t>
            </a:r>
            <a:r>
              <a:rPr lang="tr-TR" altLang="en-US" sz="2800" dirty="0" err="1">
                <a:sym typeface="Helvetica" panose="020B0604020202020204" pitchFamily="34" charset="0"/>
              </a:rPr>
              <a:t>servikal</a:t>
            </a:r>
            <a:r>
              <a:rPr lang="tr-TR" altLang="en-US" sz="2800" dirty="0">
                <a:sym typeface="Helvetica" panose="020B0604020202020204" pitchFamily="34" charset="0"/>
              </a:rPr>
              <a:t> girinti yapar. </a:t>
            </a:r>
          </a:p>
          <a:p>
            <a:pPr marL="0" indent="0">
              <a:buNone/>
            </a:pPr>
            <a:r>
              <a:rPr lang="tr-TR" altLang="en-US" sz="2800" dirty="0">
                <a:sym typeface="Arial" panose="020B0604020202020204" pitchFamily="34" charset="0"/>
              </a:rPr>
              <a:t>-	</a:t>
            </a:r>
            <a:r>
              <a:rPr lang="tr-TR" altLang="en-US" sz="2800" dirty="0" err="1">
                <a:sym typeface="Helvetica" panose="020B0604020202020204" pitchFamily="34" charset="0"/>
              </a:rPr>
              <a:t>Servikal</a:t>
            </a:r>
            <a:r>
              <a:rPr lang="tr-TR" altLang="en-US" sz="2800" dirty="0">
                <a:sym typeface="Helvetica" panose="020B0604020202020204" pitchFamily="34" charset="0"/>
              </a:rPr>
              <a:t> çizgi </a:t>
            </a:r>
            <a:r>
              <a:rPr lang="tr-TR" altLang="en-US" sz="2800" dirty="0" err="1">
                <a:sym typeface="Helvetica" panose="020B0604020202020204" pitchFamily="34" charset="0"/>
              </a:rPr>
              <a:t>bukkalden</a:t>
            </a:r>
            <a:r>
              <a:rPr lang="tr-TR" altLang="en-US" sz="2800" dirty="0">
                <a:sym typeface="Helvetica" panose="020B0604020202020204" pitchFamily="34" charset="0"/>
              </a:rPr>
              <a:t> </a:t>
            </a:r>
            <a:r>
              <a:rPr lang="tr-TR" altLang="en-US" sz="2800" dirty="0" err="1">
                <a:sym typeface="Helvetica" panose="020B0604020202020204" pitchFamily="34" charset="0"/>
              </a:rPr>
              <a:t>linguale</a:t>
            </a:r>
            <a:r>
              <a:rPr lang="tr-TR" altLang="en-US" sz="2800" dirty="0">
                <a:sym typeface="Helvetica" panose="020B0604020202020204" pitchFamily="34" charset="0"/>
              </a:rPr>
              <a:t> hemen hemen düz seyreder. Nadiren </a:t>
            </a:r>
            <a:r>
              <a:rPr lang="tr-TR" altLang="en-US" sz="2800" dirty="0" err="1">
                <a:sym typeface="Helvetica" panose="020B0604020202020204" pitchFamily="34" charset="0"/>
              </a:rPr>
              <a:t>apikal</a:t>
            </a:r>
            <a:r>
              <a:rPr lang="tr-TR" altLang="en-US" sz="2800" dirty="0">
                <a:sym typeface="Helvetica" panose="020B0604020202020204" pitchFamily="34" charset="0"/>
              </a:rPr>
              <a:t> yönde 0.5 </a:t>
            </a:r>
            <a:r>
              <a:rPr lang="tr-TR" altLang="en-US" sz="2800" dirty="0" err="1">
                <a:sym typeface="Helvetica" panose="020B0604020202020204" pitchFamily="34" charset="0"/>
              </a:rPr>
              <a:t>mm’lik</a:t>
            </a:r>
            <a:r>
              <a:rPr lang="tr-TR" altLang="en-US" sz="2800" dirty="0">
                <a:sym typeface="Helvetica" panose="020B0604020202020204" pitchFamily="34" charset="0"/>
              </a:rPr>
              <a:t> bir eğri çizebilir. </a:t>
            </a:r>
          </a:p>
          <a:p>
            <a:pPr marL="0" indent="0">
              <a:buNone/>
            </a:pPr>
            <a:r>
              <a:rPr lang="tr-TR" altLang="en-US" sz="2800" dirty="0">
                <a:sym typeface="Arial" panose="020B0604020202020204" pitchFamily="34" charset="0"/>
              </a:rPr>
              <a:t>-	</a:t>
            </a:r>
            <a:endParaRPr lang="tr-TR" altLang="en-US" sz="2800" dirty="0">
              <a:sym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5295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52863" y="433137"/>
            <a:ext cx="10555705" cy="60398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altLang="en-US" sz="2800" dirty="0" smtClean="0">
                <a:sym typeface="Arial" panose="020B0604020202020204" pitchFamily="34" charset="0"/>
              </a:rPr>
              <a:t>-	</a:t>
            </a:r>
            <a:r>
              <a:rPr lang="tr-TR" altLang="en-US" sz="2800" dirty="0" err="1" smtClean="0">
                <a:sym typeface="Helvetica" panose="020B0604020202020204" pitchFamily="34" charset="0"/>
              </a:rPr>
              <a:t>Distobukkal</a:t>
            </a:r>
            <a:r>
              <a:rPr lang="tr-TR" altLang="en-US" sz="2800" dirty="0" smtClean="0">
                <a:sym typeface="Helvetica" panose="020B0604020202020204" pitchFamily="34" charset="0"/>
              </a:rPr>
              <a:t> </a:t>
            </a:r>
            <a:r>
              <a:rPr lang="tr-TR" altLang="en-US" sz="2800" dirty="0">
                <a:sym typeface="Helvetica" panose="020B0604020202020204" pitchFamily="34" charset="0"/>
              </a:rPr>
              <a:t>kök, </a:t>
            </a:r>
            <a:r>
              <a:rPr lang="tr-TR" altLang="en-US" sz="2800" dirty="0" err="1">
                <a:sym typeface="Helvetica" panose="020B0604020202020204" pitchFamily="34" charset="0"/>
              </a:rPr>
              <a:t>mesiobukkal</a:t>
            </a:r>
            <a:r>
              <a:rPr lang="tr-TR" altLang="en-US" sz="2800" dirty="0">
                <a:sym typeface="Helvetica" panose="020B0604020202020204" pitchFamily="34" charset="0"/>
              </a:rPr>
              <a:t> köke göre daha kısa ve </a:t>
            </a:r>
            <a:r>
              <a:rPr lang="tr-TR" altLang="en-US" sz="2800" dirty="0" err="1">
                <a:sym typeface="Helvetica" panose="020B0604020202020204" pitchFamily="34" charset="0"/>
              </a:rPr>
              <a:t>bukkolingual</a:t>
            </a:r>
            <a:r>
              <a:rPr lang="tr-TR" altLang="en-US" sz="2800" dirty="0">
                <a:sym typeface="Helvetica" panose="020B0604020202020204" pitchFamily="34" charset="0"/>
              </a:rPr>
              <a:t> olarak daha dardır. </a:t>
            </a:r>
          </a:p>
          <a:p>
            <a:pPr marL="0" indent="0">
              <a:buNone/>
            </a:pPr>
            <a:r>
              <a:rPr lang="tr-TR" altLang="en-US" sz="2800" dirty="0">
                <a:sym typeface="Arial" panose="020B0604020202020204" pitchFamily="34" charset="0"/>
              </a:rPr>
              <a:t>-	</a:t>
            </a:r>
            <a:r>
              <a:rPr lang="tr-TR" altLang="en-US" sz="2800" dirty="0" err="1">
                <a:sym typeface="Arial" panose="020B0604020202020204" pitchFamily="34" charset="0"/>
              </a:rPr>
              <a:t>O</a:t>
            </a:r>
            <a:r>
              <a:rPr lang="tr-TR" altLang="en-US" sz="2800" dirty="0" err="1">
                <a:sym typeface="Helvetica" panose="020B0604020202020204" pitchFamily="34" charset="0"/>
              </a:rPr>
              <a:t>klüzalden</a:t>
            </a:r>
            <a:r>
              <a:rPr lang="tr-TR" altLang="en-US" sz="2800" dirty="0">
                <a:sym typeface="Helvetica" panose="020B0604020202020204" pitchFamily="34" charset="0"/>
              </a:rPr>
              <a:t> bakıldığında kabaca paralel kenar şeklindedir. </a:t>
            </a:r>
          </a:p>
          <a:p>
            <a:pPr>
              <a:buFontTx/>
              <a:buChar char="-"/>
            </a:pPr>
            <a:r>
              <a:rPr lang="tr-TR" altLang="en-US" sz="2800" dirty="0" smtClean="0">
                <a:sym typeface="Helvetica" panose="020B0604020202020204" pitchFamily="34" charset="0"/>
              </a:rPr>
              <a:t>Kron </a:t>
            </a:r>
            <a:r>
              <a:rPr lang="tr-TR" altLang="en-US" sz="2800" dirty="0" err="1">
                <a:sym typeface="Helvetica" panose="020B0604020202020204" pitchFamily="34" charset="0"/>
              </a:rPr>
              <a:t>bukkalden</a:t>
            </a:r>
            <a:r>
              <a:rPr lang="tr-TR" altLang="en-US" sz="2800" dirty="0">
                <a:sym typeface="Helvetica" panose="020B0604020202020204" pitchFamily="34" charset="0"/>
              </a:rPr>
              <a:t> </a:t>
            </a:r>
            <a:r>
              <a:rPr lang="tr-TR" altLang="en-US" sz="2800" dirty="0" err="1">
                <a:sym typeface="Helvetica" panose="020B0604020202020204" pitchFamily="34" charset="0"/>
              </a:rPr>
              <a:t>linguale</a:t>
            </a:r>
            <a:r>
              <a:rPr lang="tr-TR" altLang="en-US" sz="2800" dirty="0">
                <a:sym typeface="Helvetica" panose="020B0604020202020204" pitchFamily="34" charset="0"/>
              </a:rPr>
              <a:t> doğru genişler</a:t>
            </a:r>
            <a:r>
              <a:rPr lang="tr-TR" altLang="en-US" sz="2800" dirty="0" smtClean="0">
                <a:sym typeface="Helvetica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tr-TR" altLang="en-US" sz="2800" dirty="0">
                <a:sym typeface="Helvetica" panose="020B0604020202020204" pitchFamily="34" charset="0"/>
              </a:rPr>
              <a:t>- </a:t>
            </a:r>
            <a:r>
              <a:rPr lang="tr-TR" altLang="en-US" sz="2800" dirty="0" err="1">
                <a:sym typeface="Arial" panose="020B0604020202020204" pitchFamily="34" charset="0"/>
              </a:rPr>
              <a:t>Mesiobukkal</a:t>
            </a:r>
            <a:r>
              <a:rPr lang="tr-TR" altLang="en-US" sz="2800" dirty="0">
                <a:sym typeface="Arial" panose="020B0604020202020204" pitchFamily="34" charset="0"/>
              </a:rPr>
              <a:t> </a:t>
            </a:r>
            <a:r>
              <a:rPr lang="tr-TR" altLang="en-US" sz="2800" dirty="0" err="1">
                <a:sym typeface="Arial" panose="020B0604020202020204" pitchFamily="34" charset="0"/>
              </a:rPr>
              <a:t>cusp</a:t>
            </a:r>
            <a:r>
              <a:rPr lang="tr-TR" altLang="en-US" sz="2800" dirty="0">
                <a:sym typeface="Arial" panose="020B0604020202020204" pitchFamily="34" charset="0"/>
              </a:rPr>
              <a:t>  </a:t>
            </a:r>
            <a:r>
              <a:rPr lang="tr-TR" altLang="en-US" sz="2800" dirty="0" err="1">
                <a:sym typeface="Arial" panose="020B0604020202020204" pitchFamily="34" charset="0"/>
              </a:rPr>
              <a:t>Mesiolingual</a:t>
            </a:r>
            <a:r>
              <a:rPr lang="tr-TR" altLang="en-US" sz="2800" dirty="0">
                <a:sym typeface="Arial" panose="020B0604020202020204" pitchFamily="34" charset="0"/>
              </a:rPr>
              <a:t> </a:t>
            </a:r>
            <a:r>
              <a:rPr lang="tr-TR" altLang="en-US" sz="2800" dirty="0" err="1">
                <a:sym typeface="Arial" panose="020B0604020202020204" pitchFamily="34" charset="0"/>
              </a:rPr>
              <a:t>cusp</a:t>
            </a:r>
            <a:r>
              <a:rPr lang="tr-TR" altLang="en-US" sz="2800" dirty="0">
                <a:sym typeface="Arial" panose="020B0604020202020204" pitchFamily="34" charset="0"/>
              </a:rPr>
              <a:t>  </a:t>
            </a:r>
            <a:r>
              <a:rPr lang="tr-TR" altLang="en-US" sz="2800" dirty="0" err="1">
                <a:sym typeface="Arial" panose="020B0604020202020204" pitchFamily="34" charset="0"/>
              </a:rPr>
              <a:t>Distobukkal</a:t>
            </a:r>
            <a:r>
              <a:rPr lang="tr-TR" altLang="en-US" sz="2800" dirty="0">
                <a:sym typeface="Arial" panose="020B0604020202020204" pitchFamily="34" charset="0"/>
              </a:rPr>
              <a:t> </a:t>
            </a:r>
            <a:r>
              <a:rPr lang="tr-TR" altLang="en-US" sz="2800" dirty="0" err="1">
                <a:sym typeface="Arial" panose="020B0604020202020204" pitchFamily="34" charset="0"/>
              </a:rPr>
              <a:t>cusp</a:t>
            </a:r>
            <a:r>
              <a:rPr lang="tr-TR" altLang="en-US" sz="2800" dirty="0">
                <a:sym typeface="Arial" panose="020B0604020202020204" pitchFamily="34" charset="0"/>
              </a:rPr>
              <a:t>  </a:t>
            </a:r>
            <a:r>
              <a:rPr lang="tr-TR" altLang="en-US" sz="2800" dirty="0" err="1">
                <a:sym typeface="Arial" panose="020B0604020202020204" pitchFamily="34" charset="0"/>
              </a:rPr>
              <a:t>Distolingual</a:t>
            </a:r>
            <a:r>
              <a:rPr lang="tr-TR" altLang="en-US" sz="2800" dirty="0">
                <a:sym typeface="Arial" panose="020B0604020202020204" pitchFamily="34" charset="0"/>
              </a:rPr>
              <a:t> </a:t>
            </a:r>
            <a:r>
              <a:rPr lang="tr-TR" altLang="en-US" sz="2800" dirty="0" err="1">
                <a:sym typeface="Arial" panose="020B0604020202020204" pitchFamily="34" charset="0"/>
              </a:rPr>
              <a:t>cusp</a:t>
            </a:r>
            <a:r>
              <a:rPr lang="tr-TR" altLang="en-US" sz="2800" dirty="0">
                <a:sym typeface="Arial" panose="020B0604020202020204" pitchFamily="34" charset="0"/>
              </a:rPr>
              <a:t> </a:t>
            </a:r>
            <a:r>
              <a:rPr lang="tr-TR" altLang="en-US" sz="2800" dirty="0">
                <a:sym typeface="Helvetica" panose="020B0604020202020204" pitchFamily="34" charset="0"/>
              </a:rPr>
              <a:t> Beşinci </a:t>
            </a:r>
            <a:r>
              <a:rPr lang="tr-TR" altLang="en-US" sz="2800" dirty="0" err="1">
                <a:sym typeface="Helvetica" panose="020B0604020202020204" pitchFamily="34" charset="0"/>
              </a:rPr>
              <a:t>cusp</a:t>
            </a:r>
            <a:endParaRPr lang="tr-TR" altLang="en-US" sz="2800" dirty="0">
              <a:sym typeface="Helvetica" panose="020B0604020202020204" pitchFamily="34" charset="0"/>
            </a:endParaRPr>
          </a:p>
          <a:p>
            <a:pPr marL="0" indent="0">
              <a:buNone/>
            </a:pPr>
            <a:r>
              <a:rPr lang="tr-TR" altLang="en-US" sz="2800" dirty="0">
                <a:sym typeface="Arial" panose="020B0604020202020204" pitchFamily="34" charset="0"/>
              </a:rPr>
              <a:t>-	Üç majör </a:t>
            </a:r>
            <a:r>
              <a:rPr lang="tr-TR" altLang="en-US" sz="2800" dirty="0" err="1">
                <a:sym typeface="Arial" panose="020B0604020202020204" pitchFamily="34" charset="0"/>
              </a:rPr>
              <a:t>cusp</a:t>
            </a:r>
            <a:r>
              <a:rPr lang="tr-TR" altLang="en-US" sz="2800" dirty="0">
                <a:sym typeface="Arial" panose="020B0604020202020204" pitchFamily="34" charset="0"/>
              </a:rPr>
              <a:t> (ML, MB, DB) </a:t>
            </a:r>
            <a:r>
              <a:rPr lang="tr-TR" altLang="en-US" sz="2800" dirty="0" err="1">
                <a:sym typeface="Arial" panose="020B0604020202020204" pitchFamily="34" charset="0"/>
              </a:rPr>
              <a:t>maksiller</a:t>
            </a:r>
            <a:r>
              <a:rPr lang="tr-TR" altLang="en-US" sz="2800" dirty="0">
                <a:sym typeface="Arial" panose="020B0604020202020204" pitchFamily="34" charset="0"/>
              </a:rPr>
              <a:t> </a:t>
            </a:r>
            <a:r>
              <a:rPr lang="tr-TR" altLang="en-US" sz="2800" dirty="0" err="1">
                <a:sym typeface="Arial" panose="020B0604020202020204" pitchFamily="34" charset="0"/>
              </a:rPr>
              <a:t>molar</a:t>
            </a:r>
            <a:r>
              <a:rPr lang="tr-TR" altLang="en-US" sz="2800" dirty="0">
                <a:sym typeface="Arial" panose="020B0604020202020204" pitchFamily="34" charset="0"/>
              </a:rPr>
              <a:t> primer </a:t>
            </a:r>
            <a:r>
              <a:rPr lang="tr-TR" altLang="en-US" sz="2800" dirty="0" err="1">
                <a:sym typeface="Arial" panose="020B0604020202020204" pitchFamily="34" charset="0"/>
              </a:rPr>
              <a:t>cusp</a:t>
            </a:r>
            <a:r>
              <a:rPr lang="tr-TR" altLang="en-US" sz="2800" dirty="0">
                <a:sym typeface="Arial" panose="020B0604020202020204" pitchFamily="34" charset="0"/>
              </a:rPr>
              <a:t> üçgenini olu</a:t>
            </a:r>
            <a:r>
              <a:rPr lang="tr-TR" altLang="en-US" sz="2800" dirty="0">
                <a:sym typeface="Helvetica" panose="020B0604020202020204" pitchFamily="34" charset="0"/>
              </a:rPr>
              <a:t>şturur. </a:t>
            </a:r>
          </a:p>
          <a:p>
            <a:pPr marL="0" indent="0">
              <a:buNone/>
            </a:pPr>
            <a:r>
              <a:rPr lang="tr-TR" altLang="en-US" sz="2800" dirty="0">
                <a:sym typeface="Arial" panose="020B0604020202020204" pitchFamily="34" charset="0"/>
              </a:rPr>
              <a:t>-	</a:t>
            </a:r>
            <a:r>
              <a:rPr lang="tr-TR" altLang="en-US" sz="2800" dirty="0">
                <a:sym typeface="Helvetica" panose="020B0604020202020204" pitchFamily="34" charset="0"/>
              </a:rPr>
              <a:t>ML ve DB </a:t>
            </a:r>
            <a:r>
              <a:rPr lang="tr-TR" altLang="en-US" sz="2800" dirty="0" err="1">
                <a:sym typeface="Helvetica" panose="020B0604020202020204" pitchFamily="34" charset="0"/>
              </a:rPr>
              <a:t>cusplar</a:t>
            </a:r>
            <a:r>
              <a:rPr lang="tr-TR" altLang="en-US" sz="2800" dirty="0">
                <a:sym typeface="Helvetica" panose="020B0604020202020204" pitchFamily="34" charset="0"/>
              </a:rPr>
              <a:t> </a:t>
            </a:r>
            <a:r>
              <a:rPr lang="tr-TR" altLang="en-US" sz="2800" dirty="0" err="1">
                <a:sym typeface="Helvetica" panose="020B0604020202020204" pitchFamily="34" charset="0"/>
              </a:rPr>
              <a:t>oklüzal</a:t>
            </a:r>
            <a:r>
              <a:rPr lang="tr-TR" altLang="en-US" sz="2800" dirty="0">
                <a:sym typeface="Helvetica" panose="020B0604020202020204" pitchFamily="34" charset="0"/>
              </a:rPr>
              <a:t> yüzeyi </a:t>
            </a:r>
            <a:r>
              <a:rPr lang="tr-TR" altLang="en-US" sz="2800" dirty="0" err="1">
                <a:sym typeface="Helvetica" panose="020B0604020202020204" pitchFamily="34" charset="0"/>
              </a:rPr>
              <a:t>oblik</a:t>
            </a:r>
            <a:r>
              <a:rPr lang="tr-TR" altLang="en-US" sz="2800" dirty="0">
                <a:sym typeface="Helvetica" panose="020B0604020202020204" pitchFamily="34" charset="0"/>
              </a:rPr>
              <a:t> (çapraz) yönde aşan bir sırt oluşturur. Buna </a:t>
            </a:r>
            <a:r>
              <a:rPr lang="tr-TR" altLang="en-US" sz="2800" dirty="0" err="1">
                <a:sym typeface="Helvetica" panose="020B0604020202020204" pitchFamily="34" charset="0"/>
              </a:rPr>
              <a:t>oblik</a:t>
            </a:r>
            <a:r>
              <a:rPr lang="tr-TR" altLang="en-US" sz="2800" dirty="0">
                <a:sym typeface="Helvetica" panose="020B0604020202020204" pitchFamily="34" charset="0"/>
              </a:rPr>
              <a:t> sırt denir. </a:t>
            </a:r>
            <a:endParaRPr lang="tr-TR" altLang="en-US" sz="2800" dirty="0">
              <a:sym typeface="Arial" panose="020B0604020202020204" pitchFamily="34" charset="0"/>
            </a:endParaRPr>
          </a:p>
          <a:p>
            <a:pPr marL="0" indent="0">
              <a:buNone/>
            </a:pPr>
            <a:endParaRPr lang="tr-TR" altLang="en-US" sz="2800" dirty="0">
              <a:sym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05576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52863" y="2045370"/>
            <a:ext cx="10339137" cy="2286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altLang="en-US" sz="2800" dirty="0">
                <a:sym typeface="Arial" panose="020B0604020202020204" pitchFamily="34" charset="0"/>
              </a:rPr>
              <a:t>-	</a:t>
            </a:r>
            <a:r>
              <a:rPr lang="tr-TR" altLang="en-US" sz="2800" dirty="0" err="1">
                <a:sym typeface="Helvetica" panose="020B0604020202020204" pitchFamily="34" charset="0"/>
              </a:rPr>
              <a:t>Oklüzal</a:t>
            </a:r>
            <a:r>
              <a:rPr lang="tr-TR" altLang="en-US" sz="2800" dirty="0">
                <a:sym typeface="Helvetica" panose="020B0604020202020204" pitchFamily="34" charset="0"/>
              </a:rPr>
              <a:t> yüzeyinde İki majör fossa (santral fossa, </a:t>
            </a:r>
            <a:r>
              <a:rPr lang="tr-TR" altLang="en-US" sz="2800" dirty="0" err="1">
                <a:sym typeface="Helvetica" panose="020B0604020202020204" pitchFamily="34" charset="0"/>
              </a:rPr>
              <a:t>distal</a:t>
            </a:r>
            <a:r>
              <a:rPr lang="tr-TR" altLang="en-US" sz="2800" dirty="0">
                <a:sym typeface="Helvetica" panose="020B0604020202020204" pitchFamily="34" charset="0"/>
              </a:rPr>
              <a:t> fossa) ve iki minör fossa (</a:t>
            </a:r>
            <a:r>
              <a:rPr lang="tr-TR" altLang="en-US" sz="2800" dirty="0" err="1">
                <a:sym typeface="Helvetica" panose="020B0604020202020204" pitchFamily="34" charset="0"/>
              </a:rPr>
              <a:t>mesial</a:t>
            </a:r>
            <a:r>
              <a:rPr lang="tr-TR" altLang="en-US" sz="2800" dirty="0">
                <a:sym typeface="Helvetica" panose="020B0604020202020204" pitchFamily="34" charset="0"/>
              </a:rPr>
              <a:t> </a:t>
            </a:r>
            <a:r>
              <a:rPr lang="tr-TR" altLang="en-US" sz="2800" dirty="0" err="1">
                <a:sym typeface="Helvetica" panose="020B0604020202020204" pitchFamily="34" charset="0"/>
              </a:rPr>
              <a:t>trianguler</a:t>
            </a:r>
            <a:r>
              <a:rPr lang="tr-TR" altLang="en-US" sz="2800" dirty="0">
                <a:sym typeface="Helvetica" panose="020B0604020202020204" pitchFamily="34" charset="0"/>
              </a:rPr>
              <a:t> fossa, </a:t>
            </a:r>
            <a:r>
              <a:rPr lang="tr-TR" altLang="en-US" sz="2800" dirty="0" err="1">
                <a:sym typeface="Helvetica" panose="020B0604020202020204" pitchFamily="34" charset="0"/>
              </a:rPr>
              <a:t>distal</a:t>
            </a:r>
            <a:r>
              <a:rPr lang="tr-TR" altLang="en-US" sz="2800" dirty="0">
                <a:sym typeface="Helvetica" panose="020B0604020202020204" pitchFamily="34" charset="0"/>
              </a:rPr>
              <a:t> </a:t>
            </a:r>
            <a:r>
              <a:rPr lang="tr-TR" altLang="en-US" sz="2800" dirty="0" err="1">
                <a:sym typeface="Helvetica" panose="020B0604020202020204" pitchFamily="34" charset="0"/>
              </a:rPr>
              <a:t>trianguler</a:t>
            </a:r>
            <a:r>
              <a:rPr lang="tr-TR" altLang="en-US" sz="2800" dirty="0">
                <a:sym typeface="Helvetica" panose="020B0604020202020204" pitchFamily="34" charset="0"/>
              </a:rPr>
              <a:t> fossa) vardır. </a:t>
            </a:r>
          </a:p>
          <a:p>
            <a:pPr marL="0" indent="0">
              <a:buNone/>
            </a:pPr>
            <a:r>
              <a:rPr lang="tr-TR" altLang="en-US" sz="2800" dirty="0">
                <a:sym typeface="Arial" panose="020B0604020202020204" pitchFamily="34" charset="0"/>
              </a:rPr>
              <a:t>-	Ka</a:t>
            </a:r>
            <a:r>
              <a:rPr lang="tr-TR" altLang="en-US" sz="2800" dirty="0">
                <a:sym typeface="Helvetica" panose="020B0604020202020204" pitchFamily="34" charset="0"/>
              </a:rPr>
              <a:t>panışta alt birinci ve ikinci </a:t>
            </a:r>
            <a:r>
              <a:rPr lang="tr-TR" altLang="en-US" sz="2800" dirty="0" err="1">
                <a:sym typeface="Helvetica" panose="020B0604020202020204" pitchFamily="34" charset="0"/>
              </a:rPr>
              <a:t>molar</a:t>
            </a:r>
            <a:r>
              <a:rPr lang="tr-TR" altLang="en-US" sz="2800" dirty="0">
                <a:sym typeface="Helvetica" panose="020B0604020202020204" pitchFamily="34" charset="0"/>
              </a:rPr>
              <a:t> dişler ile temas eder</a:t>
            </a:r>
            <a:r>
              <a:rPr lang="tr-TR" altLang="en-US" sz="28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. </a:t>
            </a:r>
          </a:p>
          <a:p>
            <a:pPr marL="0" indent="0">
              <a:buNone/>
            </a:pPr>
            <a:endParaRPr lang="tr-TR" altLang="en-US" sz="2800" dirty="0">
              <a:sym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7292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68618" y="776128"/>
            <a:ext cx="10339137" cy="2286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altLang="en-US" sz="24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-	</a:t>
            </a:r>
            <a:r>
              <a:rPr lang="tr-TR" altLang="en-US" sz="24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Okluzal</a:t>
            </a:r>
            <a:r>
              <a:rPr lang="tr-TR" altLang="en-US" sz="24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yüz </a:t>
            </a:r>
            <a:r>
              <a:rPr lang="tr-TR" altLang="en-US" sz="24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trapezoid</a:t>
            </a:r>
            <a:r>
              <a:rPr lang="tr-TR" altLang="en-US" sz="24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şekillidir, ara yüz ise dörtgen şeklindedir (</a:t>
            </a:r>
            <a:r>
              <a:rPr lang="tr-TR" altLang="en-US" sz="24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Linguale</a:t>
            </a:r>
            <a:r>
              <a:rPr lang="tr-TR" altLang="en-US" sz="24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doğru 15 - 20 eğilmiştir).</a:t>
            </a:r>
            <a:endParaRPr lang="tr-TR" altLang="en-US" sz="2400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0" indent="0">
              <a:buNone/>
            </a:pPr>
            <a:r>
              <a:rPr lang="tr-TR" altLang="en-US" sz="24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Beş </a:t>
            </a:r>
            <a:r>
              <a:rPr lang="tr-TR" altLang="en-US" sz="24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tüberkülü</a:t>
            </a:r>
            <a:r>
              <a:rPr lang="tr-TR" altLang="en-US" sz="24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vardır. MB (en büyük), DB, </a:t>
            </a:r>
            <a:r>
              <a:rPr lang="tr-TR" altLang="en-US" sz="24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distal</a:t>
            </a:r>
            <a:r>
              <a:rPr lang="tr-TR" altLang="en-US" sz="24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(en küçük), ML, DL</a:t>
            </a:r>
          </a:p>
          <a:p>
            <a:pPr marL="0" indent="0">
              <a:buNone/>
            </a:pPr>
            <a:r>
              <a:rPr lang="tr-TR" altLang="en-US" sz="24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-	</a:t>
            </a:r>
            <a:r>
              <a:rPr lang="tr-TR" altLang="en-US" sz="24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Bukkal</a:t>
            </a:r>
            <a:r>
              <a:rPr lang="tr-TR" altLang="en-US" sz="24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</a:t>
            </a:r>
            <a:r>
              <a:rPr lang="tr-TR" altLang="en-US" sz="24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tüberküller</a:t>
            </a:r>
            <a:r>
              <a:rPr lang="tr-TR" altLang="en-US" sz="24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</a:t>
            </a:r>
            <a:r>
              <a:rPr lang="tr-TR" altLang="en-US" sz="24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lingualdekilere</a:t>
            </a:r>
            <a:r>
              <a:rPr lang="tr-TR" altLang="en-US" sz="24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göre daha kısa ve </a:t>
            </a:r>
            <a:r>
              <a:rPr lang="tr-TR" altLang="en-US" sz="24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künttür</a:t>
            </a:r>
            <a:r>
              <a:rPr lang="tr-TR" altLang="en-US" sz="24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. </a:t>
            </a:r>
          </a:p>
          <a:p>
            <a:pPr marL="0" indent="0">
              <a:buNone/>
            </a:pPr>
            <a:r>
              <a:rPr lang="tr-TR" altLang="en-US" sz="24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-	</a:t>
            </a:r>
            <a:r>
              <a:rPr lang="tr-TR" altLang="en-US" sz="24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İki </a:t>
            </a:r>
            <a:r>
              <a:rPr lang="tr-TR" altLang="en-US" sz="24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transvers</a:t>
            </a:r>
            <a:r>
              <a:rPr lang="tr-TR" altLang="en-US" sz="24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oluğu, </a:t>
            </a:r>
            <a:r>
              <a:rPr lang="tr-TR" altLang="en-US" sz="24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pitleri</a:t>
            </a:r>
            <a:r>
              <a:rPr lang="tr-TR" altLang="en-US" sz="24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olan üç çukuru, iki </a:t>
            </a:r>
            <a:r>
              <a:rPr lang="tr-TR" altLang="en-US" sz="24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bukkal</a:t>
            </a:r>
            <a:r>
              <a:rPr lang="tr-TR" altLang="en-US" sz="24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oluğu (MB ve DB) ve kısa bir </a:t>
            </a:r>
            <a:r>
              <a:rPr lang="tr-TR" altLang="en-US" sz="24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lingual</a:t>
            </a:r>
            <a:r>
              <a:rPr lang="tr-TR" altLang="en-US" sz="24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oluğu vardır. </a:t>
            </a:r>
          </a:p>
          <a:p>
            <a:pPr marL="0" indent="0">
              <a:buNone/>
            </a:pPr>
            <a:r>
              <a:rPr lang="tr-TR" altLang="en-US" sz="24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-	</a:t>
            </a:r>
            <a:r>
              <a:rPr lang="tr-TR" altLang="en-US" sz="24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Okluzal</a:t>
            </a:r>
            <a:r>
              <a:rPr lang="tr-TR" altLang="en-US" sz="24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şekil eğilmiş bir santr</a:t>
            </a:r>
            <a:r>
              <a:rPr lang="tr-TR" altLang="en-US" sz="24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al olukla “+” görüntüsü verir. </a:t>
            </a:r>
          </a:p>
          <a:p>
            <a:pPr marL="0" indent="0">
              <a:buNone/>
            </a:pPr>
            <a:r>
              <a:rPr lang="tr-TR" altLang="en-US" sz="24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-	</a:t>
            </a:r>
            <a:r>
              <a:rPr lang="tr-TR" altLang="en-US" sz="24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Kökler genellikle birbirlerinden uzaklaşacak şekilde ayrılırlar. </a:t>
            </a:r>
          </a:p>
          <a:p>
            <a:pPr marL="0" indent="0">
              <a:buNone/>
            </a:pPr>
            <a:r>
              <a:rPr lang="tr-TR" altLang="en-US" sz="24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-	</a:t>
            </a:r>
            <a:r>
              <a:rPr lang="tr-TR" altLang="en-US" sz="24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Mesizl</a:t>
            </a:r>
            <a:r>
              <a:rPr lang="tr-TR" altLang="en-US" sz="24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kök </a:t>
            </a:r>
            <a:r>
              <a:rPr lang="tr-TR" altLang="en-US" sz="24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bukkolingual</a:t>
            </a:r>
            <a:r>
              <a:rPr lang="tr-TR" altLang="en-US" sz="24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yönde daha geniştir. </a:t>
            </a:r>
          </a:p>
          <a:p>
            <a:pPr marL="0" indent="0">
              <a:buNone/>
            </a:pPr>
            <a:r>
              <a:rPr lang="tr-TR" altLang="en-US" sz="24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-	</a:t>
            </a:r>
            <a:r>
              <a:rPr lang="tr-TR" altLang="en-US" sz="24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Her iki kökte de </a:t>
            </a:r>
            <a:r>
              <a:rPr lang="tr-TR" altLang="en-US" sz="24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içbükeylikler</a:t>
            </a:r>
            <a:r>
              <a:rPr lang="tr-TR" altLang="en-US" sz="24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vardır (</a:t>
            </a:r>
            <a:r>
              <a:rPr lang="tr-TR" altLang="en-US" sz="24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mesialdeki</a:t>
            </a:r>
            <a:r>
              <a:rPr lang="tr-TR" altLang="en-US" sz="24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daha belirgindir).</a:t>
            </a:r>
          </a:p>
          <a:p>
            <a:pPr marL="0" indent="0">
              <a:buNone/>
            </a:pPr>
            <a:r>
              <a:rPr lang="tr-TR" altLang="en-US" sz="24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-	</a:t>
            </a:r>
            <a:r>
              <a:rPr lang="tr-TR" altLang="en-US" sz="24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Pulpa</a:t>
            </a:r>
            <a:r>
              <a:rPr lang="tr-TR" altLang="en-US" sz="24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odasının kök uzantıları alt ikinci </a:t>
            </a:r>
            <a:r>
              <a:rPr lang="tr-TR" altLang="en-US" sz="24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molara</a:t>
            </a:r>
            <a:r>
              <a:rPr lang="tr-TR" altLang="en-US" sz="24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göre tipik olarak daha kısadır. </a:t>
            </a:r>
          </a:p>
          <a:p>
            <a:pPr marL="0" indent="0">
              <a:buNone/>
            </a:pPr>
            <a:r>
              <a:rPr lang="tr-TR" altLang="en-US" sz="24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-	</a:t>
            </a:r>
            <a:r>
              <a:rPr lang="tr-TR" altLang="en-US" sz="24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Kapanışta üst ikinci </a:t>
            </a:r>
            <a:r>
              <a:rPr lang="tr-TR" altLang="en-US" sz="24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premolar</a:t>
            </a:r>
            <a:r>
              <a:rPr lang="tr-TR" altLang="en-US" sz="24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ve üst birinci </a:t>
            </a:r>
            <a:r>
              <a:rPr lang="tr-TR" altLang="en-US" sz="2400" dirty="0" err="1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molar</a:t>
            </a:r>
            <a:r>
              <a:rPr lang="tr-TR" altLang="en-US" sz="24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ile temas eder. </a:t>
            </a:r>
          </a:p>
          <a:p>
            <a:pPr marL="0" indent="0">
              <a:buNone/>
            </a:pPr>
            <a:endParaRPr lang="tr-TR" altLang="en-US" sz="2400" dirty="0">
              <a:sym typeface="Helvetica" panose="020B0604020202020204" pitchFamily="34" charset="0"/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2373437" y="86245"/>
            <a:ext cx="9297988" cy="114061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nn-NO" b="1" i="1" dirty="0" smtClean="0"/>
              <a:t>	</a:t>
            </a:r>
            <a:r>
              <a:rPr lang="tr-TR" b="1" i="1" dirty="0" smtClean="0"/>
              <a:t>Alt</a:t>
            </a:r>
            <a:r>
              <a:rPr lang="nn-NO" b="1" i="1" dirty="0" smtClean="0"/>
              <a:t> 1. </a:t>
            </a:r>
            <a:r>
              <a:rPr lang="tr-TR" b="1" i="1" dirty="0" smtClean="0"/>
              <a:t>M</a:t>
            </a:r>
            <a:r>
              <a:rPr lang="nn-NO" b="1" i="1" dirty="0" smtClean="0"/>
              <a:t>olar </a:t>
            </a:r>
            <a:r>
              <a:rPr lang="tr-TR" b="1" i="1" dirty="0"/>
              <a:t>D</a:t>
            </a:r>
            <a:r>
              <a:rPr lang="nn-NO" b="1" i="1" dirty="0" smtClean="0"/>
              <a:t>iş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2291234421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71</TotalTime>
  <Words>102</Words>
  <Application>Microsoft Office PowerPoint</Application>
  <PresentationFormat>Geniş ekran</PresentationFormat>
  <Paragraphs>47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5" baseType="lpstr">
      <vt:lpstr>Arial</vt:lpstr>
      <vt:lpstr>Century Gothic</vt:lpstr>
      <vt:lpstr>Comic Sans MS</vt:lpstr>
      <vt:lpstr>Gill Sans</vt:lpstr>
      <vt:lpstr>Helvetica</vt:lpstr>
      <vt:lpstr>Wingdings 3</vt:lpstr>
      <vt:lpstr>Duman</vt:lpstr>
      <vt:lpstr> Üst ve alt 1. molar diş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Anatomik eksenler ve düzlemler, yön terimleri</dc:title>
  <dc:creator>mert ocak</dc:creator>
  <cp:lastModifiedBy>mert ocak</cp:lastModifiedBy>
  <cp:revision>12</cp:revision>
  <dcterms:created xsi:type="dcterms:W3CDTF">2020-01-16T08:15:50Z</dcterms:created>
  <dcterms:modified xsi:type="dcterms:W3CDTF">2020-01-17T08:13:23Z</dcterms:modified>
</cp:coreProperties>
</file>