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CDCC05BF-2096-44AD-9E9E-8993E421BE0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1175021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DCC05BF-2096-44AD-9E9E-8993E421BE0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58313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DCC05BF-2096-44AD-9E9E-8993E421BE0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1406226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DCC05BF-2096-44AD-9E9E-8993E421BE0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2996018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DCC05BF-2096-44AD-9E9E-8993E421BE0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340596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CDCC05BF-2096-44AD-9E9E-8993E421BE0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4029895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CDCC05BF-2096-44AD-9E9E-8993E421BE03}"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2881266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CDCC05BF-2096-44AD-9E9E-8993E421BE03}"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4193928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CC05BF-2096-44AD-9E9E-8993E421BE03}"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987570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DCC05BF-2096-44AD-9E9E-8993E421BE0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762265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DCC05BF-2096-44AD-9E9E-8993E421BE0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AD3B27-08DF-4171-AF1C-AA67D0226A7B}" type="slidenum">
              <a:rPr lang="en-US" smtClean="0"/>
              <a:t>‹#›</a:t>
            </a:fld>
            <a:endParaRPr lang="en-US"/>
          </a:p>
        </p:txBody>
      </p:sp>
    </p:spTree>
    <p:extLst>
      <p:ext uri="{BB962C8B-B14F-4D97-AF65-F5344CB8AC3E}">
        <p14:creationId xmlns:p14="http://schemas.microsoft.com/office/powerpoint/2010/main" val="279525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C05BF-2096-44AD-9E9E-8993E421BE03}"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D3B27-08DF-4171-AF1C-AA67D0226A7B}" type="slidenum">
              <a:rPr lang="en-US" smtClean="0"/>
              <a:t>‹#›</a:t>
            </a:fld>
            <a:endParaRPr lang="en-US"/>
          </a:p>
        </p:txBody>
      </p:sp>
    </p:spTree>
    <p:extLst>
      <p:ext uri="{BB962C8B-B14F-4D97-AF65-F5344CB8AC3E}">
        <p14:creationId xmlns:p14="http://schemas.microsoft.com/office/powerpoint/2010/main" val="2909039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What</a:t>
            </a:r>
            <a:r>
              <a:rPr lang="tr-TR" dirty="0"/>
              <a:t> is Karma </a:t>
            </a:r>
            <a:r>
              <a:rPr lang="tr-TR" dirty="0" err="1"/>
              <a:t>Marga</a:t>
            </a:r>
            <a:r>
              <a:rPr lang="tr-TR" dirty="0"/>
              <a:t>?</a:t>
            </a:r>
          </a:p>
        </p:txBody>
      </p:sp>
      <p:sp>
        <p:nvSpPr>
          <p:cNvPr id="3" name="İçerik Yer Tutucusu 2"/>
          <p:cNvSpPr>
            <a:spLocks noGrp="1"/>
          </p:cNvSpPr>
          <p:nvPr>
            <p:ph idx="1"/>
          </p:nvPr>
        </p:nvSpPr>
        <p:spPr/>
        <p:txBody>
          <a:bodyPr>
            <a:normAutofit fontScale="92500" lnSpcReduction="10000"/>
          </a:bodyPr>
          <a:lstStyle/>
          <a:p>
            <a:r>
              <a:rPr lang="en-US" dirty="0"/>
              <a:t>Karma </a:t>
            </a:r>
            <a:r>
              <a:rPr lang="en-US" dirty="0" err="1"/>
              <a:t>Marga</a:t>
            </a:r>
            <a:r>
              <a:rPr lang="en-US" dirty="0"/>
              <a:t>, in Hinduism the way to Self-</a:t>
            </a:r>
            <a:r>
              <a:rPr lang="en-US" dirty="0" err="1"/>
              <a:t>realisation</a:t>
            </a:r>
            <a:r>
              <a:rPr lang="en-US" dirty="0"/>
              <a:t> through selfless action. The disciple surrenders his life to </a:t>
            </a:r>
            <a:r>
              <a:rPr lang="en-US" dirty="0" err="1"/>
              <a:t>brahman</a:t>
            </a:r>
            <a:r>
              <a:rPr lang="en-US" dirty="0"/>
              <a:t> (also called God), the Source of the manifest world; he acts in the consciousness that God is the doer, God the thinker and God the feeler. When he ceases to be possessive of body and ideas, he </a:t>
            </a:r>
            <a:r>
              <a:rPr lang="en-US" dirty="0" err="1"/>
              <a:t>realises</a:t>
            </a:r>
            <a:r>
              <a:rPr lang="en-US" dirty="0"/>
              <a:t> that everything</a:t>
            </a:r>
            <a:r>
              <a:rPr lang="en-US" dirty="0" smtClean="0"/>
              <a:t>,</a:t>
            </a:r>
            <a:endParaRPr lang="tr-TR" dirty="0" smtClean="0"/>
          </a:p>
          <a:p>
            <a:endParaRPr lang="tr-TR" dirty="0"/>
          </a:p>
          <a:p>
            <a:r>
              <a:rPr lang="en-US" dirty="0"/>
              <a:t>Real belief that he possesses nothing in this way means in Hinduism that he merges with God, and in Karma </a:t>
            </a:r>
            <a:r>
              <a:rPr lang="en-US" dirty="0" err="1"/>
              <a:t>Marga</a:t>
            </a:r>
            <a:r>
              <a:rPr lang="en-US" dirty="0"/>
              <a:t> his purified actions are then directed towards the service of mankind. The individual who has accomplished this is no longer discouraged by failure, for where there is no personal attachment to the results of deeds, there can be no swinging back and forth between the elation of achievement and the dejection of failure.</a:t>
            </a:r>
            <a:endParaRPr lang="tr-TR" dirty="0"/>
          </a:p>
          <a:p>
            <a:endParaRPr lang="tr-TR" dirty="0"/>
          </a:p>
        </p:txBody>
      </p:sp>
    </p:spTree>
    <p:extLst>
      <p:ext uri="{BB962C8B-B14F-4D97-AF65-F5344CB8AC3E}">
        <p14:creationId xmlns:p14="http://schemas.microsoft.com/office/powerpoint/2010/main" val="430425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a:solidFill>
                  <a:srgbClr val="FF0000"/>
                </a:solidFill>
              </a:rPr>
              <a:t>Bhakti</a:t>
            </a:r>
            <a:r>
              <a:rPr lang="tr-TR" b="1" dirty="0">
                <a:solidFill>
                  <a:srgbClr val="FF0000"/>
                </a:solidFill>
              </a:rPr>
              <a:t> </a:t>
            </a:r>
            <a:r>
              <a:rPr lang="tr-TR" b="1" dirty="0" err="1">
                <a:solidFill>
                  <a:srgbClr val="FF0000"/>
                </a:solidFill>
              </a:rPr>
              <a:t>Marga</a:t>
            </a:r>
            <a:r>
              <a:rPr lang="tr-TR" b="1" dirty="0"/>
              <a:t/>
            </a:r>
            <a:br>
              <a:rPr lang="tr-TR" b="1" dirty="0"/>
            </a:br>
            <a:endParaRPr lang="tr-TR" dirty="0"/>
          </a:p>
        </p:txBody>
      </p:sp>
      <p:sp>
        <p:nvSpPr>
          <p:cNvPr id="3" name="İçerik Yer Tutucusu 2"/>
          <p:cNvSpPr>
            <a:spLocks noGrp="1"/>
          </p:cNvSpPr>
          <p:nvPr>
            <p:ph idx="1"/>
          </p:nvPr>
        </p:nvSpPr>
        <p:spPr/>
        <p:txBody>
          <a:bodyPr>
            <a:normAutofit/>
          </a:bodyPr>
          <a:lstStyle/>
          <a:p>
            <a:pPr algn="just"/>
            <a:r>
              <a:rPr lang="en-US" sz="2000" b="1" dirty="0"/>
              <a:t>Bhakti </a:t>
            </a:r>
            <a:r>
              <a:rPr lang="en-US" sz="2000" b="1" dirty="0" err="1"/>
              <a:t>Marga</a:t>
            </a:r>
            <a:r>
              <a:rPr lang="en-US" sz="2000" b="1" dirty="0"/>
              <a:t> is Sanskrit and means path (</a:t>
            </a:r>
            <a:r>
              <a:rPr lang="en-US" sz="2000" b="1" i="1" dirty="0" err="1"/>
              <a:t>marga</a:t>
            </a:r>
            <a:r>
              <a:rPr lang="en-US" sz="2000" b="1" dirty="0"/>
              <a:t>) of devotion (</a:t>
            </a:r>
            <a:r>
              <a:rPr lang="en-US" sz="2000" b="1" i="1" dirty="0"/>
              <a:t>bhakti</a:t>
            </a:r>
            <a:r>
              <a:rPr lang="en-US" sz="2000" b="1" dirty="0"/>
              <a:t>). It is a way of life, a path to the Heart and connection to the inner Self and Divine Love.</a:t>
            </a:r>
          </a:p>
          <a:p>
            <a:pPr algn="just"/>
            <a:r>
              <a:rPr lang="en-US" sz="2000" b="1" dirty="0"/>
              <a:t>When there is spiritual awakening within the soul, a deep desire for inner change surfaces, that “calling” can be overwhelming and seem intangible. The path of devotion offers a direct way to answer the “calling”.</a:t>
            </a:r>
          </a:p>
          <a:p>
            <a:r>
              <a:rPr lang="en-US" i="1" dirty="0"/>
              <a:t>Bhakti</a:t>
            </a:r>
            <a:r>
              <a:rPr lang="en-US" dirty="0"/>
              <a:t> is sometimes used in the broader sense of reverence toward a deity or teacher. </a:t>
            </a:r>
            <a:r>
              <a:rPr lang="en-US" i="1" dirty="0" err="1"/>
              <a:t>Bhaktimarga</a:t>
            </a:r>
            <a:r>
              <a:rPr lang="en-US" dirty="0"/>
              <a:t> is usually used to describe a </a:t>
            </a:r>
            <a:r>
              <a:rPr lang="en-US" i="1" dirty="0"/>
              <a:t>bhakti</a:t>
            </a:r>
            <a:r>
              <a:rPr lang="en-US" dirty="0"/>
              <a:t> path with complete dedication to one form of God</a:t>
            </a:r>
            <a:endParaRPr lang="tr-TR" dirty="0"/>
          </a:p>
          <a:p>
            <a:endParaRPr lang="tr-TR" dirty="0"/>
          </a:p>
        </p:txBody>
      </p:sp>
    </p:spTree>
    <p:extLst>
      <p:ext uri="{BB962C8B-B14F-4D97-AF65-F5344CB8AC3E}">
        <p14:creationId xmlns:p14="http://schemas.microsoft.com/office/powerpoint/2010/main" val="1347752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87689" y="260648"/>
            <a:ext cx="6770712" cy="1644352"/>
          </a:xfrm>
        </p:spPr>
        <p:txBody>
          <a:bodyPr>
            <a:normAutofit/>
          </a:bodyPr>
          <a:lstStyle/>
          <a:p>
            <a:r>
              <a:rPr lang="tr-TR" sz="3200" b="1" dirty="0" err="1">
                <a:solidFill>
                  <a:srgbClr val="FF0000"/>
                </a:solidFill>
              </a:rPr>
              <a:t>Bhakti</a:t>
            </a:r>
            <a:r>
              <a:rPr lang="tr-TR" sz="3200" b="1" dirty="0">
                <a:solidFill>
                  <a:srgbClr val="FF0000"/>
                </a:solidFill>
              </a:rPr>
              <a:t> </a:t>
            </a:r>
            <a:r>
              <a:rPr lang="tr-TR" sz="3200" b="1" dirty="0" err="1">
                <a:solidFill>
                  <a:srgbClr val="FF0000"/>
                </a:solidFill>
              </a:rPr>
              <a:t>Movement</a:t>
            </a:r>
            <a:endParaRPr lang="tr-TR" sz="3200" b="1" dirty="0">
              <a:solidFill>
                <a:srgbClr val="FF0000"/>
              </a:solidFill>
            </a:endParaRPr>
          </a:p>
        </p:txBody>
      </p:sp>
      <p:sp>
        <p:nvSpPr>
          <p:cNvPr id="3" name="İçerik Yer Tutucusu 2"/>
          <p:cNvSpPr>
            <a:spLocks noGrp="1"/>
          </p:cNvSpPr>
          <p:nvPr>
            <p:ph idx="1"/>
          </p:nvPr>
        </p:nvSpPr>
        <p:spPr>
          <a:xfrm>
            <a:off x="2711625" y="836712"/>
            <a:ext cx="7346777" cy="5688632"/>
          </a:xfrm>
        </p:spPr>
        <p:txBody>
          <a:bodyPr>
            <a:normAutofit fontScale="62500" lnSpcReduction="20000"/>
          </a:bodyPr>
          <a:lstStyle/>
          <a:p>
            <a:pPr algn="just">
              <a:lnSpc>
                <a:spcPct val="110000"/>
              </a:lnSpc>
            </a:pPr>
            <a:r>
              <a:rPr lang="en-US" dirty="0">
                <a:latin typeface="Times New Roman" panose="02020603050405020304" pitchFamily="18" charset="0"/>
                <a:cs typeface="Times New Roman" panose="02020603050405020304" pitchFamily="18" charset="0"/>
              </a:rPr>
              <a:t>Bhakti (Sanskrit: </a:t>
            </a:r>
            <a:r>
              <a:rPr lang="en-US" dirty="0" err="1">
                <a:latin typeface="Times New Roman" panose="02020603050405020304" pitchFamily="18" charset="0"/>
                <a:cs typeface="Times New Roman" panose="02020603050405020304" pitchFamily="18" charset="0"/>
              </a:rPr>
              <a:t>भक्ति</a:t>
            </a:r>
            <a:r>
              <a:rPr lang="en-US" dirty="0">
                <a:latin typeface="Times New Roman" panose="02020603050405020304" pitchFamily="18" charset="0"/>
                <a:cs typeface="Times New Roman" panose="02020603050405020304" pitchFamily="18" charset="0"/>
              </a:rPr>
              <a:t>) literally means "attachment, participation, fondness for, homage, faith or love, devotion, worship, piety</a:t>
            </a:r>
            <a:r>
              <a:rPr lang="en-US"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Bhakti</a:t>
            </a:r>
            <a:r>
              <a:rPr lang="en-US" dirty="0">
                <a:latin typeface="Times New Roman" panose="02020603050405020304" pitchFamily="18" charset="0"/>
                <a:cs typeface="Times New Roman" panose="02020603050405020304" pitchFamily="18" charset="0"/>
              </a:rPr>
              <a:t>, in Hinduism, refers to devotion and the love of a personal god or a representational god by a </a:t>
            </a:r>
            <a:r>
              <a:rPr lang="en-US" dirty="0" smtClean="0">
                <a:latin typeface="Times New Roman" panose="02020603050405020304" pitchFamily="18" charset="0"/>
                <a:cs typeface="Times New Roman" panose="02020603050405020304" pitchFamily="18" charset="0"/>
              </a:rPr>
              <a:t>devotee.</a:t>
            </a:r>
            <a:r>
              <a:rPr lang="tr-TR" baseline="3000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ancient texts such as the </a:t>
            </a:r>
            <a:r>
              <a:rPr lang="en-US" dirty="0" err="1">
                <a:latin typeface="Times New Roman" panose="02020603050405020304" pitchFamily="18" charset="0"/>
                <a:cs typeface="Times New Roman" panose="02020603050405020304" pitchFamily="18" charset="0"/>
              </a:rPr>
              <a:t>Shvetashvatara</a:t>
            </a:r>
            <a:r>
              <a:rPr lang="en-US" dirty="0">
                <a:latin typeface="Times New Roman" panose="02020603050405020304" pitchFamily="18" charset="0"/>
                <a:cs typeface="Times New Roman" panose="02020603050405020304" pitchFamily="18" charset="0"/>
              </a:rPr>
              <a:t> Upanishad, the term simply means participation, devotion and love for any endeavor, while in the Bhagavad Gita, it connotes one of the possible paths of spirituality and moksha as in </a:t>
            </a:r>
            <a:r>
              <a:rPr lang="en-US" i="1" dirty="0">
                <a:latin typeface="Times New Roman" panose="02020603050405020304" pitchFamily="18" charset="0"/>
                <a:cs typeface="Times New Roman" panose="02020603050405020304" pitchFamily="18" charset="0"/>
              </a:rPr>
              <a:t>bhakti </a:t>
            </a:r>
            <a:r>
              <a:rPr lang="en-US" i="1" dirty="0" err="1" smtClean="0">
                <a:latin typeface="Times New Roman" panose="02020603050405020304" pitchFamily="18" charset="0"/>
                <a:cs typeface="Times New Roman" panose="02020603050405020304" pitchFamily="18" charset="0"/>
              </a:rPr>
              <a:t>marga</a:t>
            </a:r>
            <a:r>
              <a:rPr lang="tr-TR" i="1" dirty="0" smtClean="0">
                <a:latin typeface="Times New Roman" panose="02020603050405020304" pitchFamily="18" charset="0"/>
                <a:cs typeface="Times New Roman" panose="02020603050405020304" pitchFamily="18" charset="0"/>
              </a:rPr>
              <a:t>.</a:t>
            </a:r>
          </a:p>
          <a:p>
            <a:pPr algn="just">
              <a:lnSpc>
                <a:spcPct val="110000"/>
              </a:lnSpc>
            </a:pPr>
            <a:r>
              <a:rPr lang="en-US" dirty="0">
                <a:latin typeface="Times New Roman" panose="02020603050405020304" pitchFamily="18" charset="0"/>
                <a:cs typeface="Times New Roman" panose="02020603050405020304" pitchFamily="18" charset="0"/>
              </a:rPr>
              <a:t>Bhakti in Indian religions is "emotional </a:t>
            </a:r>
            <a:r>
              <a:rPr lang="en-US" dirty="0" err="1">
                <a:latin typeface="Times New Roman" panose="02020603050405020304" pitchFamily="18" charset="0"/>
                <a:cs typeface="Times New Roman" panose="02020603050405020304" pitchFamily="18" charset="0"/>
              </a:rPr>
              <a:t>devotionalism</a:t>
            </a:r>
            <a:r>
              <a:rPr lang="en-US" dirty="0">
                <a:latin typeface="Times New Roman" panose="02020603050405020304" pitchFamily="18" charset="0"/>
                <a:cs typeface="Times New Roman" panose="02020603050405020304" pitchFamily="18" charset="0"/>
              </a:rPr>
              <a:t>", particularly to a personal god or to spiritual </a:t>
            </a:r>
            <a:r>
              <a:rPr lang="en-US" dirty="0" smtClean="0">
                <a:latin typeface="Times New Roman" panose="02020603050405020304" pitchFamily="18" charset="0"/>
                <a:cs typeface="Times New Roman" panose="02020603050405020304" pitchFamily="18" charset="0"/>
              </a:rPr>
              <a:t>ideas.</a:t>
            </a:r>
            <a:r>
              <a:rPr lang="tr-TR" baseline="3000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term also refers to a movement that arose between the 7th century and 10th century CE in India, focused on the gods Vishnu and Shiva, possibly in response to the arrival of Islam in </a:t>
            </a:r>
            <a:r>
              <a:rPr lang="en-US" dirty="0" smtClean="0">
                <a:latin typeface="Times New Roman" panose="02020603050405020304" pitchFamily="18" charset="0"/>
                <a:cs typeface="Times New Roman" panose="02020603050405020304" pitchFamily="18" charset="0"/>
              </a:rPr>
              <a:t>India.</a:t>
            </a:r>
            <a:r>
              <a:rPr lang="tr-TR" baseline="3000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Bhakti movement reached North India during the Delhi Sultanate era and grew throughout the Mughal era. It evolved the characteristics of Hinduism as the religion of the general population as dhimmi under the Islamic rulers in parts of the Indian </a:t>
            </a:r>
            <a:r>
              <a:rPr lang="en-US" dirty="0" err="1" smtClean="0">
                <a:latin typeface="Times New Roman" panose="02020603050405020304" pitchFamily="18" charset="0"/>
                <a:cs typeface="Times New Roman" panose="02020603050405020304" pitchFamily="18" charset="0"/>
              </a:rPr>
              <a:t>subcontinen</a:t>
            </a:r>
            <a:r>
              <a:rPr lang="tr-TR" dirty="0" smtClean="0">
                <a:latin typeface="Times New Roman" panose="02020603050405020304" pitchFamily="18" charset="0"/>
                <a:cs typeface="Times New Roman" panose="02020603050405020304" pitchFamily="18" charset="0"/>
              </a:rPr>
              <a:t>t.</a:t>
            </a:r>
          </a:p>
          <a:p>
            <a:pPr algn="just">
              <a:lnSpc>
                <a:spcPct val="110000"/>
              </a:lnSpc>
            </a:pPr>
            <a:r>
              <a:rPr lang="en-US" dirty="0">
                <a:latin typeface="Times New Roman" panose="02020603050405020304" pitchFamily="18" charset="0"/>
                <a:cs typeface="Times New Roman" panose="02020603050405020304" pitchFamily="18" charset="0"/>
              </a:rPr>
              <a:t>The Bhakti movement rose in importance during the medieval history of Hinduism, starting with Southern </a:t>
            </a:r>
            <a:r>
              <a:rPr lang="en-US" dirty="0" smtClean="0">
                <a:latin typeface="Times New Roman" panose="02020603050405020304" pitchFamily="18" charset="0"/>
                <a:cs typeface="Times New Roman" panose="02020603050405020304" pitchFamily="18" charset="0"/>
              </a:rPr>
              <a:t>India</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growing </a:t>
            </a:r>
            <a:r>
              <a:rPr lang="en-US" dirty="0">
                <a:latin typeface="Times New Roman" panose="02020603050405020304" pitchFamily="18" charset="0"/>
                <a:cs typeface="Times New Roman" panose="02020603050405020304" pitchFamily="18" charset="0"/>
              </a:rPr>
              <a:t>rapidly thereafter with the spread of bhakti poetry and devotion throughout India by the 12th-18th century </a:t>
            </a:r>
            <a:r>
              <a:rPr lang="en-US" dirty="0" smtClean="0">
                <a:latin typeface="Times New Roman" panose="02020603050405020304" pitchFamily="18" charset="0"/>
                <a:cs typeface="Times New Roman" panose="02020603050405020304" pitchFamily="18" charset="0"/>
              </a:rPr>
              <a:t>CE.</a:t>
            </a:r>
            <a:r>
              <a:rPr lang="tr-TR" baseline="3000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i="1" dirty="0" err="1">
                <a:latin typeface="Times New Roman" panose="02020603050405020304" pitchFamily="18" charset="0"/>
                <a:cs typeface="Times New Roman" panose="02020603050405020304" pitchFamily="18" charset="0"/>
              </a:rPr>
              <a:t>Bhagavata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Purana</a:t>
            </a:r>
            <a:r>
              <a:rPr lang="en-US" dirty="0">
                <a:latin typeface="Times New Roman" panose="02020603050405020304" pitchFamily="18" charset="0"/>
                <a:cs typeface="Times New Roman" panose="02020603050405020304" pitchFamily="18" charset="0"/>
              </a:rPr>
              <a:t> is a text associated with the Bhakti movement which elaborates the concept of bhakti as found in the </a:t>
            </a:r>
            <a:r>
              <a:rPr lang="en-US" i="1" dirty="0">
                <a:latin typeface="Times New Roman" panose="02020603050405020304" pitchFamily="18" charset="0"/>
                <a:cs typeface="Times New Roman" panose="02020603050405020304" pitchFamily="18" charset="0"/>
              </a:rPr>
              <a:t>Bhagavad </a:t>
            </a:r>
            <a:r>
              <a:rPr lang="en-US" i="1" dirty="0" smtClean="0">
                <a:latin typeface="Times New Roman" panose="02020603050405020304" pitchFamily="18" charset="0"/>
                <a:cs typeface="Times New Roman" panose="02020603050405020304" pitchFamily="18" charset="0"/>
              </a:rPr>
              <a:t>Gita</a:t>
            </a:r>
            <a:r>
              <a:rPr lang="tr-TR" i="1"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5351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a:solidFill>
                  <a:srgbClr val="C00000"/>
                </a:solidFill>
                <a:latin typeface="Times New Roman"/>
              </a:rPr>
              <a:t>Soul’s</a:t>
            </a:r>
            <a:r>
              <a:rPr lang="tr-TR" b="1" dirty="0">
                <a:solidFill>
                  <a:srgbClr val="C00000"/>
                </a:solidFill>
                <a:latin typeface="Times New Roman"/>
              </a:rPr>
              <a:t> </a:t>
            </a:r>
            <a:r>
              <a:rPr lang="tr-TR" b="1" dirty="0" err="1">
                <a:solidFill>
                  <a:srgbClr val="C00000"/>
                </a:solidFill>
                <a:latin typeface="Times New Roman"/>
              </a:rPr>
              <a:t>Journey</a:t>
            </a:r>
            <a:r>
              <a:rPr lang="tr-TR" b="1" dirty="0">
                <a:solidFill>
                  <a:srgbClr val="C00000"/>
                </a:solidFill>
                <a:latin typeface="Times New Roman"/>
              </a:rPr>
              <a:t> </a:t>
            </a:r>
            <a:r>
              <a:rPr lang="tr-TR" b="1" dirty="0" err="1">
                <a:solidFill>
                  <a:srgbClr val="C00000"/>
                </a:solidFill>
                <a:latin typeface="Times New Roman"/>
              </a:rPr>
              <a:t>After</a:t>
            </a:r>
            <a:r>
              <a:rPr lang="tr-TR" b="1" dirty="0">
                <a:solidFill>
                  <a:srgbClr val="C00000"/>
                </a:solidFill>
                <a:latin typeface="Times New Roman"/>
              </a:rPr>
              <a:t> </a:t>
            </a:r>
            <a:r>
              <a:rPr lang="tr-TR" b="1" dirty="0" err="1">
                <a:solidFill>
                  <a:srgbClr val="C00000"/>
                </a:solidFill>
                <a:latin typeface="Times New Roman"/>
              </a:rPr>
              <a:t>Death</a:t>
            </a:r>
            <a:r>
              <a:rPr lang="tr-TR" b="1" dirty="0">
                <a:solidFill>
                  <a:srgbClr val="000000"/>
                </a:solidFill>
                <a:latin typeface="Times New Roman"/>
              </a:rPr>
              <a:t/>
            </a:r>
            <a:br>
              <a:rPr lang="tr-TR" b="1" dirty="0">
                <a:solidFill>
                  <a:srgbClr val="000000"/>
                </a:solidFill>
                <a:latin typeface="Times New Roman"/>
              </a:rPr>
            </a:br>
            <a:endParaRPr lang="tr-TR" dirty="0"/>
          </a:p>
        </p:txBody>
      </p:sp>
      <p:sp>
        <p:nvSpPr>
          <p:cNvPr id="3" name="İçerik Yer Tutucusu 2"/>
          <p:cNvSpPr>
            <a:spLocks noGrp="1"/>
          </p:cNvSpPr>
          <p:nvPr>
            <p:ph idx="1"/>
          </p:nvPr>
        </p:nvSpPr>
        <p:spPr/>
        <p:txBody>
          <a:bodyPr/>
          <a:lstStyle/>
          <a:p>
            <a:r>
              <a:rPr lang="tr-TR" sz="3600" dirty="0">
                <a:solidFill>
                  <a:schemeClr val="accent3">
                    <a:lumMod val="75000"/>
                  </a:schemeClr>
                </a:solidFill>
                <a:latin typeface="Times New Roman"/>
              </a:rPr>
              <a:t>1. </a:t>
            </a:r>
            <a:r>
              <a:rPr lang="en-US" b="1" dirty="0">
                <a:solidFill>
                  <a:schemeClr val="accent3">
                    <a:lumMod val="75000"/>
                  </a:schemeClr>
                </a:solidFill>
              </a:rPr>
              <a:t>THE PATH OF LIGHT (DEVAYANA</a:t>
            </a:r>
            <a:r>
              <a:rPr lang="en-US" b="1" dirty="0" smtClean="0">
                <a:solidFill>
                  <a:schemeClr val="accent3">
                    <a:lumMod val="75000"/>
                  </a:schemeClr>
                </a:solidFill>
              </a:rPr>
              <a:t>)</a:t>
            </a:r>
            <a:endParaRPr lang="tr-TR" b="1" dirty="0" smtClean="0">
              <a:solidFill>
                <a:schemeClr val="accent3">
                  <a:lumMod val="75000"/>
                </a:schemeClr>
              </a:solidFill>
            </a:endParaRPr>
          </a:p>
          <a:p>
            <a:endParaRPr lang="tr-TR" b="1" dirty="0" smtClean="0">
              <a:solidFill>
                <a:srgbClr val="C00000"/>
              </a:solidFill>
            </a:endParaRPr>
          </a:p>
          <a:p>
            <a:r>
              <a:rPr lang="tr-TR" b="1" i="0" dirty="0" smtClean="0">
                <a:solidFill>
                  <a:srgbClr val="C00000"/>
                </a:solidFill>
                <a:effectLst/>
                <a:latin typeface="Times New Roman"/>
              </a:rPr>
              <a:t>2. </a:t>
            </a:r>
            <a:r>
              <a:rPr lang="en-US" sz="2900" b="1" dirty="0">
                <a:solidFill>
                  <a:srgbClr val="C00000"/>
                </a:solidFill>
                <a:latin typeface="Times New Roman"/>
                <a:ea typeface="+mj-ea"/>
                <a:cs typeface="+mj-cs"/>
              </a:rPr>
              <a:t>THE PATH OF DARKNESS (PITRIYANA)</a:t>
            </a:r>
            <a:endParaRPr lang="tr-TR" sz="2900" b="1" dirty="0">
              <a:solidFill>
                <a:srgbClr val="C00000"/>
              </a:solidFill>
              <a:latin typeface="Times New Roman"/>
              <a:ea typeface="+mj-ea"/>
              <a:cs typeface="+mj-cs"/>
            </a:endParaRPr>
          </a:p>
          <a:p>
            <a:endParaRPr lang="tr-TR" sz="2900" b="1" dirty="0">
              <a:solidFill>
                <a:srgbClr val="C00000"/>
              </a:solidFill>
              <a:latin typeface="Times New Roman"/>
              <a:ea typeface="+mj-ea"/>
              <a:cs typeface="+mj-cs"/>
            </a:endParaRPr>
          </a:p>
          <a:p>
            <a:r>
              <a:rPr lang="tr-TR" sz="2900" b="1" dirty="0">
                <a:solidFill>
                  <a:schemeClr val="accent1"/>
                </a:solidFill>
                <a:latin typeface="Times New Roman"/>
                <a:ea typeface="+mj-ea"/>
                <a:cs typeface="+mj-cs"/>
              </a:rPr>
              <a:t>3. </a:t>
            </a:r>
            <a:r>
              <a:rPr lang="en-US" sz="3600" b="1" dirty="0">
                <a:solidFill>
                  <a:schemeClr val="accent1"/>
                </a:solidFill>
                <a:ea typeface="+mj-ea"/>
                <a:cs typeface="+mj-cs"/>
              </a:rPr>
              <a:t>The Third Place</a:t>
            </a:r>
            <a:endParaRPr lang="en-US" b="0" i="0" dirty="0">
              <a:solidFill>
                <a:schemeClr val="accent1"/>
              </a:solidFill>
              <a:effectLst/>
              <a:latin typeface="Times New Roman"/>
            </a:endParaRPr>
          </a:p>
        </p:txBody>
      </p:sp>
    </p:spTree>
    <p:extLst>
      <p:ext uri="{BB962C8B-B14F-4D97-AF65-F5344CB8AC3E}">
        <p14:creationId xmlns:p14="http://schemas.microsoft.com/office/powerpoint/2010/main" val="2516982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342900" indent="-342900">
              <a:spcBef>
                <a:spcPct val="20000"/>
              </a:spcBef>
            </a:pPr>
            <a:r>
              <a:rPr lang="en-US" sz="3000" b="1" dirty="0">
                <a:solidFill>
                  <a:srgbClr val="C00000"/>
                </a:solidFill>
                <a:ea typeface="+mn-ea"/>
                <a:cs typeface="+mn-cs"/>
              </a:rPr>
              <a:t>THE PATH OF LIGHT (DEVAYANA)</a:t>
            </a:r>
            <a:r>
              <a:rPr lang="en-US" sz="3000" dirty="0">
                <a:solidFill>
                  <a:prstClr val="black"/>
                </a:solidFill>
                <a:ea typeface="+mn-ea"/>
                <a:cs typeface="+mn-cs"/>
              </a:rPr>
              <a:t/>
            </a:r>
            <a:br>
              <a:rPr lang="en-US" sz="3000" dirty="0">
                <a:solidFill>
                  <a:prstClr val="black"/>
                </a:solidFill>
                <a:ea typeface="+mn-ea"/>
                <a:cs typeface="+mn-cs"/>
              </a:rPr>
            </a:br>
            <a:endParaRPr lang="tr-TR" dirty="0"/>
          </a:p>
        </p:txBody>
      </p:sp>
      <p:sp>
        <p:nvSpPr>
          <p:cNvPr id="3" name="İçerik Yer Tutucusu 2"/>
          <p:cNvSpPr>
            <a:spLocks noGrp="1"/>
          </p:cNvSpPr>
          <p:nvPr>
            <p:ph idx="1"/>
          </p:nvPr>
        </p:nvSpPr>
        <p:spPr>
          <a:xfrm>
            <a:off x="1981200" y="1124745"/>
            <a:ext cx="8229600" cy="5001419"/>
          </a:xfrm>
        </p:spPr>
        <p:txBody>
          <a:bodyPr>
            <a:normAutofit fontScale="92500" lnSpcReduction="10000"/>
          </a:bodyPr>
          <a:lstStyle/>
          <a:p>
            <a:r>
              <a:rPr lang="en-US" dirty="0" smtClean="0"/>
              <a:t>The </a:t>
            </a:r>
            <a:r>
              <a:rPr lang="en-US" dirty="0" err="1"/>
              <a:t>Uttara</a:t>
            </a:r>
            <a:r>
              <a:rPr lang="en-US" dirty="0"/>
              <a:t> </a:t>
            </a:r>
            <a:r>
              <a:rPr lang="en-US" dirty="0" err="1"/>
              <a:t>Marga</a:t>
            </a:r>
            <a:r>
              <a:rPr lang="en-US" dirty="0"/>
              <a:t> or </a:t>
            </a:r>
            <a:r>
              <a:rPr lang="en-US" dirty="0" err="1"/>
              <a:t>Devayana</a:t>
            </a:r>
            <a:r>
              <a:rPr lang="en-US" dirty="0"/>
              <a:t> path or Northern path or </a:t>
            </a:r>
            <a:r>
              <a:rPr lang="en-US" dirty="0">
                <a:solidFill>
                  <a:srgbClr val="FF0000"/>
                </a:solidFill>
              </a:rPr>
              <a:t>the</a:t>
            </a:r>
            <a:r>
              <a:rPr lang="en-US" dirty="0"/>
              <a:t> </a:t>
            </a:r>
            <a:r>
              <a:rPr lang="en-US" dirty="0">
                <a:solidFill>
                  <a:srgbClr val="FF0000"/>
                </a:solidFill>
              </a:rPr>
              <a:t>path of light </a:t>
            </a:r>
            <a:r>
              <a:rPr lang="en-US" dirty="0"/>
              <a:t>is the path by which the </a:t>
            </a:r>
            <a:r>
              <a:rPr lang="en-US" dirty="0" err="1"/>
              <a:t>Yogins</a:t>
            </a:r>
            <a:r>
              <a:rPr lang="en-US" dirty="0"/>
              <a:t> go to Brahman. This path leads to salvation. This path takes the devotee to </a:t>
            </a:r>
            <a:r>
              <a:rPr lang="en-US" dirty="0" err="1"/>
              <a:t>Brahmaloka</a:t>
            </a:r>
            <a:r>
              <a:rPr lang="en-US" dirty="0"/>
              <a:t>. </a:t>
            </a:r>
            <a:endParaRPr lang="tr-TR" dirty="0" smtClean="0"/>
          </a:p>
          <a:p>
            <a:r>
              <a:rPr lang="en-US" dirty="0" smtClean="0"/>
              <a:t>Having </a:t>
            </a:r>
            <a:r>
              <a:rPr lang="en-US" dirty="0"/>
              <a:t>reached the path of the gods he comes to the world of Agni, to the world of Vayu, to the world of </a:t>
            </a:r>
            <a:r>
              <a:rPr lang="en-US" dirty="0" err="1"/>
              <a:t>Varuna</a:t>
            </a:r>
            <a:r>
              <a:rPr lang="en-US" dirty="0"/>
              <a:t>, to the world of </a:t>
            </a:r>
            <a:r>
              <a:rPr lang="en-US" dirty="0" err="1"/>
              <a:t>Indra</a:t>
            </a:r>
            <a:r>
              <a:rPr lang="en-US" dirty="0"/>
              <a:t>, to the world of </a:t>
            </a:r>
            <a:r>
              <a:rPr lang="en-US" dirty="0" err="1"/>
              <a:t>Prajapati</a:t>
            </a:r>
            <a:r>
              <a:rPr lang="en-US" dirty="0"/>
              <a:t>, to the world of Brahman</a:t>
            </a:r>
            <a:r>
              <a:rPr lang="en-US" dirty="0" smtClean="0"/>
              <a:t>.</a:t>
            </a:r>
            <a:endParaRPr lang="tr-TR" dirty="0" smtClean="0"/>
          </a:p>
          <a:p>
            <a:r>
              <a:rPr lang="en-US" dirty="0">
                <a:solidFill>
                  <a:srgbClr val="000000"/>
                </a:solidFill>
                <a:latin typeface="Times New Roman"/>
              </a:rPr>
              <a:t>When the person goes away from this world he comes to Vayu. Then Vayu makes room for him like the hole of a wheel and through it he mounts higher till he comes to Aditya</a:t>
            </a:r>
            <a:r>
              <a:rPr lang="tr-TR" dirty="0">
                <a:solidFill>
                  <a:srgbClr val="000000"/>
                </a:solidFill>
                <a:latin typeface="Times New Roman"/>
              </a:rPr>
              <a:t> (</a:t>
            </a:r>
            <a:r>
              <a:rPr lang="tr-TR" dirty="0" err="1">
                <a:solidFill>
                  <a:srgbClr val="000000"/>
                </a:solidFill>
                <a:latin typeface="Times New Roman"/>
              </a:rPr>
              <a:t>last</a:t>
            </a:r>
            <a:r>
              <a:rPr lang="tr-TR" dirty="0">
                <a:solidFill>
                  <a:srgbClr val="000000"/>
                </a:solidFill>
                <a:latin typeface="Times New Roman"/>
              </a:rPr>
              <a:t> </a:t>
            </a:r>
            <a:r>
              <a:rPr lang="tr-TR" dirty="0" err="1">
                <a:solidFill>
                  <a:srgbClr val="000000"/>
                </a:solidFill>
                <a:latin typeface="Times New Roman"/>
              </a:rPr>
              <a:t>stage</a:t>
            </a:r>
            <a:r>
              <a:rPr lang="tr-TR" dirty="0">
                <a:solidFill>
                  <a:srgbClr val="000000"/>
                </a:solidFill>
                <a:latin typeface="Times New Roman"/>
              </a:rPr>
              <a:t>)</a:t>
            </a:r>
            <a:r>
              <a:rPr lang="en-US" dirty="0">
                <a:solidFill>
                  <a:srgbClr val="000000"/>
                </a:solidFill>
                <a:latin typeface="Times New Roman"/>
              </a:rPr>
              <a:t>.</a:t>
            </a:r>
          </a:p>
          <a:p>
            <a:r>
              <a:rPr lang="en-US" dirty="0">
                <a:solidFill>
                  <a:srgbClr val="000000"/>
                </a:solidFill>
                <a:latin typeface="Times New Roman"/>
              </a:rPr>
              <a:t>From the moon to the lightning there is a person, not a man (</a:t>
            </a:r>
            <a:r>
              <a:rPr lang="en-US" dirty="0" err="1">
                <a:solidFill>
                  <a:srgbClr val="000000"/>
                </a:solidFill>
                <a:latin typeface="Times New Roman"/>
              </a:rPr>
              <a:t>Amanava</a:t>
            </a:r>
            <a:r>
              <a:rPr lang="en-US" dirty="0">
                <a:solidFill>
                  <a:srgbClr val="000000"/>
                </a:solidFill>
                <a:latin typeface="Times New Roman"/>
              </a:rPr>
              <a:t> </a:t>
            </a:r>
            <a:r>
              <a:rPr lang="en-US" dirty="0" err="1">
                <a:solidFill>
                  <a:srgbClr val="000000"/>
                </a:solidFill>
                <a:latin typeface="Times New Roman"/>
              </a:rPr>
              <a:t>Purusha</a:t>
            </a:r>
            <a:r>
              <a:rPr lang="en-US" dirty="0">
                <a:solidFill>
                  <a:srgbClr val="000000"/>
                </a:solidFill>
                <a:latin typeface="Times New Roman"/>
              </a:rPr>
              <a:t>), who leads him to Brahman.</a:t>
            </a:r>
          </a:p>
          <a:p>
            <a:endParaRPr lang="en-US" dirty="0"/>
          </a:p>
          <a:p>
            <a:endParaRPr lang="tr-TR" dirty="0"/>
          </a:p>
        </p:txBody>
      </p:sp>
    </p:spTree>
    <p:extLst>
      <p:ext uri="{BB962C8B-B14F-4D97-AF65-F5344CB8AC3E}">
        <p14:creationId xmlns:p14="http://schemas.microsoft.com/office/powerpoint/2010/main" val="452145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342900" indent="-342900">
              <a:spcBef>
                <a:spcPct val="20000"/>
              </a:spcBef>
            </a:pPr>
            <a:r>
              <a:rPr lang="en-US" sz="3200" b="1" dirty="0">
                <a:solidFill>
                  <a:srgbClr val="C00000"/>
                </a:solidFill>
                <a:latin typeface="Times New Roman"/>
                <a:ea typeface="+mn-ea"/>
                <a:cs typeface="+mn-cs"/>
              </a:rPr>
              <a:t>THE PATH OF DARKNESS (PITRIYANA)</a:t>
            </a:r>
            <a:r>
              <a:rPr lang="en-US" sz="3200" dirty="0">
                <a:solidFill>
                  <a:srgbClr val="000000"/>
                </a:solidFill>
                <a:latin typeface="Times New Roman"/>
                <a:ea typeface="+mn-ea"/>
                <a:cs typeface="+mn-cs"/>
              </a:rPr>
              <a:t/>
            </a:r>
            <a:br>
              <a:rPr lang="en-US" sz="3200" dirty="0">
                <a:solidFill>
                  <a:srgbClr val="000000"/>
                </a:solidFill>
                <a:latin typeface="Times New Roman"/>
                <a:ea typeface="+mn-ea"/>
                <a:cs typeface="+mn-cs"/>
              </a:rPr>
            </a:br>
            <a:endParaRPr lang="tr-TR" dirty="0"/>
          </a:p>
        </p:txBody>
      </p:sp>
      <p:sp>
        <p:nvSpPr>
          <p:cNvPr id="3" name="İçerik Yer Tutucusu 2"/>
          <p:cNvSpPr>
            <a:spLocks noGrp="1"/>
          </p:cNvSpPr>
          <p:nvPr>
            <p:ph idx="1"/>
          </p:nvPr>
        </p:nvSpPr>
        <p:spPr/>
        <p:txBody>
          <a:bodyPr>
            <a:normAutofit fontScale="92500" lnSpcReduction="20000"/>
          </a:bodyPr>
          <a:lstStyle/>
          <a:p>
            <a:r>
              <a:rPr lang="en-US" dirty="0" smtClean="0">
                <a:solidFill>
                  <a:srgbClr val="000000"/>
                </a:solidFill>
                <a:latin typeface="Times New Roman"/>
              </a:rPr>
              <a:t>The </a:t>
            </a:r>
            <a:r>
              <a:rPr lang="en-US" dirty="0" err="1">
                <a:solidFill>
                  <a:srgbClr val="000000"/>
                </a:solidFill>
                <a:latin typeface="Times New Roman"/>
              </a:rPr>
              <a:t>Pitriyana</a:t>
            </a:r>
            <a:r>
              <a:rPr lang="en-US" dirty="0">
                <a:solidFill>
                  <a:srgbClr val="000000"/>
                </a:solidFill>
                <a:latin typeface="Times New Roman"/>
              </a:rPr>
              <a:t> path or the path of darkness or the path of ancestors leads to rebirth. Those who do sacrifices to gods and other charitable works with expectation of fruits go to the </a:t>
            </a:r>
            <a:r>
              <a:rPr lang="en-US" dirty="0" err="1">
                <a:solidFill>
                  <a:srgbClr val="000000"/>
                </a:solidFill>
                <a:latin typeface="Times New Roman"/>
              </a:rPr>
              <a:t>Chandraloka</a:t>
            </a:r>
            <a:r>
              <a:rPr lang="en-US" dirty="0">
                <a:solidFill>
                  <a:srgbClr val="000000"/>
                </a:solidFill>
                <a:latin typeface="Times New Roman"/>
              </a:rPr>
              <a:t> through this path and come back to this world when their fruits of Karmas are exhausted</a:t>
            </a:r>
            <a:r>
              <a:rPr lang="en-US" dirty="0" smtClean="0">
                <a:solidFill>
                  <a:srgbClr val="000000"/>
                </a:solidFill>
                <a:latin typeface="Times New Roman"/>
              </a:rPr>
              <a:t>.</a:t>
            </a:r>
            <a:endParaRPr lang="tr-TR" dirty="0" smtClean="0">
              <a:solidFill>
                <a:srgbClr val="000000"/>
              </a:solidFill>
              <a:latin typeface="Times New Roman"/>
            </a:endParaRPr>
          </a:p>
          <a:p>
            <a:r>
              <a:rPr lang="en-US" dirty="0">
                <a:solidFill>
                  <a:srgbClr val="000000"/>
                </a:solidFill>
                <a:latin typeface="Times New Roman"/>
              </a:rPr>
              <a:t>There are smoke and dark-</a:t>
            </a:r>
            <a:r>
              <a:rPr lang="en-US" dirty="0" err="1">
                <a:solidFill>
                  <a:srgbClr val="000000"/>
                </a:solidFill>
                <a:latin typeface="Times New Roman"/>
              </a:rPr>
              <a:t>coloured</a:t>
            </a:r>
            <a:r>
              <a:rPr lang="en-US" dirty="0">
                <a:solidFill>
                  <a:srgbClr val="000000"/>
                </a:solidFill>
                <a:latin typeface="Times New Roman"/>
              </a:rPr>
              <a:t> objects throughout the course. There is no illumination when one passes along this path. It is reached by </a:t>
            </a:r>
            <a:r>
              <a:rPr lang="en-US" dirty="0" err="1">
                <a:solidFill>
                  <a:srgbClr val="000000"/>
                </a:solidFill>
                <a:latin typeface="Times New Roman"/>
              </a:rPr>
              <a:t>Avidya</a:t>
            </a:r>
            <a:r>
              <a:rPr lang="en-US" dirty="0">
                <a:solidFill>
                  <a:srgbClr val="000000"/>
                </a:solidFill>
                <a:latin typeface="Times New Roman"/>
              </a:rPr>
              <a:t> or ignorance. Hence it is called the path of darkness or smoke. The dark path is to the </a:t>
            </a:r>
            <a:r>
              <a:rPr lang="en-US" dirty="0" err="1">
                <a:solidFill>
                  <a:srgbClr val="000000"/>
                </a:solidFill>
                <a:latin typeface="Times New Roman"/>
              </a:rPr>
              <a:t>Pitris</a:t>
            </a:r>
            <a:r>
              <a:rPr lang="en-US" dirty="0">
                <a:solidFill>
                  <a:srgbClr val="000000"/>
                </a:solidFill>
                <a:latin typeface="Times New Roman"/>
              </a:rPr>
              <a:t> or forefathers—</a:t>
            </a:r>
            <a:r>
              <a:rPr lang="en-US" dirty="0" err="1">
                <a:solidFill>
                  <a:srgbClr val="000000"/>
                </a:solidFill>
                <a:latin typeface="Times New Roman"/>
              </a:rPr>
              <a:t>Pitriyana</a:t>
            </a:r>
            <a:r>
              <a:rPr lang="en-US" dirty="0">
                <a:solidFill>
                  <a:srgbClr val="000000"/>
                </a:solidFill>
                <a:latin typeface="Times New Roman"/>
              </a:rPr>
              <a:t> or the </a:t>
            </a:r>
            <a:r>
              <a:rPr lang="en-US" dirty="0" err="1">
                <a:solidFill>
                  <a:srgbClr val="000000"/>
                </a:solidFill>
                <a:latin typeface="Times New Roman"/>
              </a:rPr>
              <a:t>Karmins</a:t>
            </a:r>
            <a:r>
              <a:rPr lang="en-US" dirty="0">
                <a:solidFill>
                  <a:srgbClr val="000000"/>
                </a:solidFill>
                <a:latin typeface="Times New Roman"/>
              </a:rPr>
              <a:t> who do sacrifices or charitable acts with expectation of fruits</a:t>
            </a:r>
            <a:r>
              <a:rPr lang="en-US" dirty="0" smtClean="0">
                <a:solidFill>
                  <a:srgbClr val="000000"/>
                </a:solidFill>
                <a:latin typeface="Times New Roman"/>
              </a:rPr>
              <a:t>.</a:t>
            </a:r>
            <a:endParaRPr lang="tr-TR" dirty="0" smtClean="0">
              <a:solidFill>
                <a:srgbClr val="000000"/>
              </a:solidFill>
              <a:latin typeface="Times New Roman"/>
            </a:endParaRPr>
          </a:p>
          <a:p>
            <a:pPr lvl="0"/>
            <a:r>
              <a:rPr lang="en-US" dirty="0">
                <a:solidFill>
                  <a:srgbClr val="000000"/>
                </a:solidFill>
                <a:latin typeface="Times New Roman"/>
              </a:rPr>
              <a:t>After enjoying the fruits of his good actions he again descends to the earth with a remainder of the works, by the way he went and differently too.</a:t>
            </a:r>
          </a:p>
          <a:p>
            <a:pPr lvl="0"/>
            <a:r>
              <a:rPr lang="en-US" dirty="0">
                <a:solidFill>
                  <a:srgbClr val="000000"/>
                </a:solidFill>
                <a:latin typeface="Times New Roman"/>
              </a:rPr>
              <a:t>When the Karma, which gave the soul a birth as a god in heaven, is exhausted, the remaining Karma, good or bad, </a:t>
            </a:r>
            <a:r>
              <a:rPr lang="en-US" dirty="0">
                <a:solidFill>
                  <a:srgbClr val="FF0000"/>
                </a:solidFill>
                <a:latin typeface="Times New Roman"/>
              </a:rPr>
              <a:t>brings him back to the earth. </a:t>
            </a:r>
          </a:p>
          <a:p>
            <a:endParaRPr lang="tr-TR" dirty="0"/>
          </a:p>
          <a:p>
            <a:endParaRPr lang="en-US" dirty="0">
              <a:solidFill>
                <a:srgbClr val="000000"/>
              </a:solidFill>
              <a:latin typeface="Times New Roman"/>
            </a:endParaRPr>
          </a:p>
          <a:p>
            <a:endParaRPr lang="tr-TR" dirty="0"/>
          </a:p>
        </p:txBody>
      </p:sp>
    </p:spTree>
    <p:extLst>
      <p:ext uri="{BB962C8B-B14F-4D97-AF65-F5344CB8AC3E}">
        <p14:creationId xmlns:p14="http://schemas.microsoft.com/office/powerpoint/2010/main" val="699545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91544" y="1268761"/>
            <a:ext cx="8229600" cy="4813995"/>
          </a:xfrm>
        </p:spPr>
        <p:txBody>
          <a:bodyPr>
            <a:normAutofit/>
          </a:bodyPr>
          <a:lstStyle/>
          <a:p>
            <a:pPr lvl="0"/>
            <a:r>
              <a:rPr lang="en-US" dirty="0">
                <a:solidFill>
                  <a:srgbClr val="000000"/>
                </a:solidFill>
                <a:latin typeface="Times New Roman"/>
              </a:rPr>
              <a:t>It is not possible that in one life the entire Karma of the previous life is worked out. Because a man might have done both good and bad deeds, as a result of which he is born as a god, or an animal. The working out of both kinds of Karmas simultaneously in one birth is not possible. Hence although the result of virtuous actions is exhausted by the enjoyment of heaven, there are other Karmas in store according to which a man is born again in good or bad environments.</a:t>
            </a:r>
            <a:endParaRPr lang="tr-TR" dirty="0">
              <a:solidFill>
                <a:prstClr val="black"/>
              </a:solidFill>
            </a:endParaRPr>
          </a:p>
          <a:p>
            <a:endParaRPr lang="tr-TR" dirty="0"/>
          </a:p>
        </p:txBody>
      </p:sp>
    </p:spTree>
    <p:extLst>
      <p:ext uri="{BB962C8B-B14F-4D97-AF65-F5344CB8AC3E}">
        <p14:creationId xmlns:p14="http://schemas.microsoft.com/office/powerpoint/2010/main" val="758317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836713"/>
            <a:ext cx="8229600" cy="5289451"/>
          </a:xfrm>
        </p:spPr>
        <p:txBody>
          <a:bodyPr>
            <a:normAutofit/>
          </a:bodyPr>
          <a:lstStyle/>
          <a:p>
            <a:pPr algn="just"/>
            <a:r>
              <a:rPr lang="tr-TR" dirty="0" smtClean="0">
                <a:solidFill>
                  <a:srgbClr val="000000"/>
                </a:solidFill>
                <a:latin typeface="Times New Roman"/>
              </a:rPr>
              <a:t>T</a:t>
            </a:r>
            <a:r>
              <a:rPr lang="en-US" dirty="0" err="1" smtClean="0">
                <a:solidFill>
                  <a:srgbClr val="000000"/>
                </a:solidFill>
                <a:latin typeface="Times New Roman"/>
              </a:rPr>
              <a:t>hese</a:t>
            </a:r>
            <a:r>
              <a:rPr lang="en-US" dirty="0" smtClean="0">
                <a:solidFill>
                  <a:srgbClr val="000000"/>
                </a:solidFill>
                <a:latin typeface="Times New Roman"/>
              </a:rPr>
              <a:t> </a:t>
            </a:r>
            <a:r>
              <a:rPr lang="en-US" dirty="0">
                <a:solidFill>
                  <a:srgbClr val="000000"/>
                </a:solidFill>
                <a:latin typeface="Times New Roman"/>
              </a:rPr>
              <a:t>two paths are not open to the whole world. The bright path is open to the devotees and the dark path to the </a:t>
            </a:r>
            <a:r>
              <a:rPr lang="en-US" dirty="0" err="1">
                <a:solidFill>
                  <a:srgbClr val="000000"/>
                </a:solidFill>
                <a:latin typeface="Times New Roman"/>
              </a:rPr>
              <a:t>Karmins</a:t>
            </a:r>
            <a:r>
              <a:rPr lang="en-US" dirty="0">
                <a:solidFill>
                  <a:srgbClr val="000000"/>
                </a:solidFill>
                <a:latin typeface="Times New Roman"/>
              </a:rPr>
              <a:t>. Samsara is eternal and so the paths also are eternal.</a:t>
            </a:r>
          </a:p>
          <a:p>
            <a:pPr algn="just"/>
            <a:r>
              <a:rPr lang="en-US" dirty="0">
                <a:solidFill>
                  <a:srgbClr val="000000"/>
                </a:solidFill>
                <a:latin typeface="Times New Roman"/>
              </a:rPr>
              <a:t>The </a:t>
            </a:r>
            <a:r>
              <a:rPr lang="en-US" dirty="0" err="1" smtClean="0">
                <a:solidFill>
                  <a:srgbClr val="000000"/>
                </a:solidFill>
                <a:latin typeface="Times New Roman"/>
              </a:rPr>
              <a:t>Jivanmuktas</a:t>
            </a:r>
            <a:r>
              <a:rPr lang="en-US" dirty="0" smtClean="0">
                <a:solidFill>
                  <a:srgbClr val="000000"/>
                </a:solidFill>
                <a:latin typeface="Times New Roman"/>
              </a:rPr>
              <a:t> </a:t>
            </a:r>
            <a:r>
              <a:rPr lang="en-US" dirty="0">
                <a:solidFill>
                  <a:srgbClr val="000000"/>
                </a:solidFill>
                <a:latin typeface="Times New Roman"/>
              </a:rPr>
              <a:t>who have attained knowledge of the Self do not depart. They are absorbed in Brahman. The </a:t>
            </a:r>
            <a:r>
              <a:rPr lang="en-US" dirty="0" err="1">
                <a:solidFill>
                  <a:srgbClr val="000000"/>
                </a:solidFill>
                <a:latin typeface="Times New Roman"/>
              </a:rPr>
              <a:t>Jivanmuktas</a:t>
            </a:r>
            <a:r>
              <a:rPr lang="en-US" dirty="0">
                <a:solidFill>
                  <a:srgbClr val="000000"/>
                </a:solidFill>
                <a:latin typeface="Times New Roman"/>
              </a:rPr>
              <a:t> who attain </a:t>
            </a:r>
            <a:r>
              <a:rPr lang="en-US" dirty="0" err="1">
                <a:solidFill>
                  <a:srgbClr val="000000"/>
                </a:solidFill>
                <a:latin typeface="Times New Roman"/>
              </a:rPr>
              <a:t>Kaivalya</a:t>
            </a:r>
            <a:r>
              <a:rPr lang="en-US" dirty="0">
                <a:solidFill>
                  <a:srgbClr val="000000"/>
                </a:solidFill>
                <a:latin typeface="Times New Roman"/>
              </a:rPr>
              <a:t>-Moksha or immediate salvation </a:t>
            </a:r>
            <a:r>
              <a:rPr lang="en-US" dirty="0">
                <a:solidFill>
                  <a:schemeClr val="tx1"/>
                </a:solidFill>
                <a:latin typeface="Times New Roman"/>
              </a:rPr>
              <a:t>have no place to go to or return from. They become one with the All-pervading Brahman.</a:t>
            </a:r>
          </a:p>
          <a:p>
            <a:endParaRPr lang="tr-TR" dirty="0"/>
          </a:p>
        </p:txBody>
      </p:sp>
    </p:spTree>
    <p:extLst>
      <p:ext uri="{BB962C8B-B14F-4D97-AF65-F5344CB8AC3E}">
        <p14:creationId xmlns:p14="http://schemas.microsoft.com/office/powerpoint/2010/main" val="2948334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342900" indent="-342900">
              <a:spcBef>
                <a:spcPct val="20000"/>
              </a:spcBef>
            </a:pPr>
            <a:r>
              <a:rPr lang="en-US" b="1" dirty="0">
                <a:solidFill>
                  <a:srgbClr val="C00000"/>
                </a:solidFill>
                <a:ea typeface="+mn-ea"/>
                <a:cs typeface="+mn-cs"/>
              </a:rPr>
              <a:t>The Third Place</a:t>
            </a:r>
          </a:p>
        </p:txBody>
      </p:sp>
      <p:sp>
        <p:nvSpPr>
          <p:cNvPr id="3" name="İçerik Yer Tutucusu 2"/>
          <p:cNvSpPr>
            <a:spLocks noGrp="1"/>
          </p:cNvSpPr>
          <p:nvPr>
            <p:ph idx="1"/>
          </p:nvPr>
        </p:nvSpPr>
        <p:spPr>
          <a:xfrm>
            <a:off x="1981200" y="1484784"/>
            <a:ext cx="8229600" cy="4824536"/>
          </a:xfrm>
        </p:spPr>
        <p:txBody>
          <a:bodyPr>
            <a:normAutofit fontScale="92500" lnSpcReduction="10000"/>
          </a:bodyPr>
          <a:lstStyle/>
          <a:p>
            <a:r>
              <a:rPr lang="en-US" dirty="0" smtClean="0">
                <a:solidFill>
                  <a:srgbClr val="000000"/>
                </a:solidFill>
                <a:latin typeface="Times New Roman"/>
              </a:rPr>
              <a:t>The </a:t>
            </a:r>
            <a:r>
              <a:rPr lang="en-US" dirty="0" err="1">
                <a:solidFill>
                  <a:srgbClr val="000000"/>
                </a:solidFill>
                <a:latin typeface="Times New Roman"/>
              </a:rPr>
              <a:t>Sruti</a:t>
            </a:r>
            <a:r>
              <a:rPr lang="en-US" dirty="0">
                <a:solidFill>
                  <a:srgbClr val="000000"/>
                </a:solidFill>
                <a:latin typeface="Times New Roman"/>
              </a:rPr>
              <a:t> says that those who do not go by means of </a:t>
            </a:r>
            <a:r>
              <a:rPr lang="en-US" dirty="0" err="1">
                <a:solidFill>
                  <a:srgbClr val="FF0000"/>
                </a:solidFill>
                <a:latin typeface="Times New Roman"/>
              </a:rPr>
              <a:t>Vidya</a:t>
            </a:r>
            <a:r>
              <a:rPr lang="en-US" dirty="0">
                <a:solidFill>
                  <a:srgbClr val="FF0000"/>
                </a:solidFill>
                <a:latin typeface="Times New Roman"/>
              </a:rPr>
              <a:t> </a:t>
            </a:r>
            <a:r>
              <a:rPr lang="en-US" dirty="0">
                <a:solidFill>
                  <a:srgbClr val="000000"/>
                </a:solidFill>
                <a:latin typeface="Times New Roman"/>
              </a:rPr>
              <a:t>along the path of </a:t>
            </a:r>
            <a:r>
              <a:rPr lang="en-US" dirty="0" err="1">
                <a:solidFill>
                  <a:srgbClr val="000000"/>
                </a:solidFill>
                <a:latin typeface="Times New Roman"/>
              </a:rPr>
              <a:t>Devayana</a:t>
            </a:r>
            <a:r>
              <a:rPr lang="en-US" dirty="0">
                <a:solidFill>
                  <a:srgbClr val="000000"/>
                </a:solidFill>
                <a:latin typeface="Times New Roman"/>
              </a:rPr>
              <a:t> to </a:t>
            </a:r>
            <a:r>
              <a:rPr lang="en-US" b="1" dirty="0" err="1">
                <a:solidFill>
                  <a:schemeClr val="tx2"/>
                </a:solidFill>
                <a:latin typeface="Times New Roman"/>
              </a:rPr>
              <a:t>Brahmaloka</a:t>
            </a:r>
            <a:r>
              <a:rPr lang="en-US" dirty="0">
                <a:solidFill>
                  <a:srgbClr val="000000"/>
                </a:solidFill>
                <a:latin typeface="Times New Roman"/>
              </a:rPr>
              <a:t> or by means of </a:t>
            </a:r>
            <a:r>
              <a:rPr lang="en-US" dirty="0">
                <a:solidFill>
                  <a:srgbClr val="FF0000"/>
                </a:solidFill>
                <a:latin typeface="Times New Roman"/>
              </a:rPr>
              <a:t>Karma</a:t>
            </a:r>
            <a:r>
              <a:rPr lang="en-US" dirty="0">
                <a:solidFill>
                  <a:srgbClr val="000000"/>
                </a:solidFill>
                <a:latin typeface="Times New Roman"/>
              </a:rPr>
              <a:t> along the path of </a:t>
            </a:r>
            <a:r>
              <a:rPr lang="en-US" dirty="0" err="1">
                <a:solidFill>
                  <a:srgbClr val="000000"/>
                </a:solidFill>
                <a:latin typeface="Times New Roman"/>
              </a:rPr>
              <a:t>Pitriyana</a:t>
            </a:r>
            <a:r>
              <a:rPr lang="en-US" dirty="0">
                <a:solidFill>
                  <a:srgbClr val="000000"/>
                </a:solidFill>
                <a:latin typeface="Times New Roman"/>
              </a:rPr>
              <a:t> to </a:t>
            </a:r>
            <a:r>
              <a:rPr lang="en-US" b="1" dirty="0" err="1">
                <a:solidFill>
                  <a:schemeClr val="tx2"/>
                </a:solidFill>
                <a:latin typeface="Times New Roman"/>
              </a:rPr>
              <a:t>Chandraloka</a:t>
            </a:r>
            <a:r>
              <a:rPr lang="en-US" dirty="0">
                <a:solidFill>
                  <a:schemeClr val="tx2"/>
                </a:solidFill>
                <a:latin typeface="Times New Roman"/>
              </a:rPr>
              <a:t> </a:t>
            </a:r>
            <a:r>
              <a:rPr lang="en-US" dirty="0">
                <a:solidFill>
                  <a:srgbClr val="000000"/>
                </a:solidFill>
                <a:latin typeface="Times New Roman"/>
              </a:rPr>
              <a:t>are born often in low bodies and die often. The evil-doers go to the third place (</a:t>
            </a:r>
            <a:r>
              <a:rPr lang="en-US" i="1" dirty="0" err="1">
                <a:solidFill>
                  <a:srgbClr val="000000"/>
                </a:solidFill>
                <a:latin typeface="Times New Roman"/>
              </a:rPr>
              <a:t>Tritiyam</a:t>
            </a:r>
            <a:r>
              <a:rPr lang="en-US" i="1" dirty="0">
                <a:solidFill>
                  <a:srgbClr val="000000"/>
                </a:solidFill>
                <a:latin typeface="Times New Roman"/>
              </a:rPr>
              <a:t> </a:t>
            </a:r>
            <a:r>
              <a:rPr lang="en-US" i="1" dirty="0" err="1">
                <a:solidFill>
                  <a:srgbClr val="000000"/>
                </a:solidFill>
                <a:latin typeface="Times New Roman"/>
              </a:rPr>
              <a:t>sthaanam</a:t>
            </a:r>
            <a:r>
              <a:rPr lang="en-US" dirty="0">
                <a:solidFill>
                  <a:srgbClr val="000000"/>
                </a:solidFill>
                <a:latin typeface="Times New Roman"/>
              </a:rPr>
              <a:t>). </a:t>
            </a:r>
            <a:endParaRPr lang="tr-TR" dirty="0" smtClean="0">
              <a:solidFill>
                <a:srgbClr val="000000"/>
              </a:solidFill>
              <a:latin typeface="Times New Roman"/>
            </a:endParaRPr>
          </a:p>
          <a:p>
            <a:endParaRPr lang="tr-TR" dirty="0">
              <a:solidFill>
                <a:srgbClr val="000000"/>
              </a:solidFill>
              <a:latin typeface="Times New Roman"/>
            </a:endParaRPr>
          </a:p>
          <a:p>
            <a:r>
              <a:rPr lang="en-US" dirty="0" smtClean="0">
                <a:solidFill>
                  <a:srgbClr val="000000"/>
                </a:solidFill>
                <a:latin typeface="Times New Roman"/>
              </a:rPr>
              <a:t>The </a:t>
            </a:r>
            <a:r>
              <a:rPr lang="en-US" dirty="0" err="1">
                <a:solidFill>
                  <a:srgbClr val="000000"/>
                </a:solidFill>
                <a:latin typeface="Times New Roman"/>
              </a:rPr>
              <a:t>Sruti</a:t>
            </a:r>
            <a:r>
              <a:rPr lang="en-US" dirty="0">
                <a:solidFill>
                  <a:srgbClr val="000000"/>
                </a:solidFill>
                <a:latin typeface="Times New Roman"/>
              </a:rPr>
              <a:t> passage says: “Now those who go along neither of these ways become those small creatures, flies, worms, etc., continually returning, of whom it may be said: ‘Live and Die’. Theirs is the third place. The sinners are called small creatures because they assume the bodies of insects, gnats, etc. Their place is called the third place because it is neither </a:t>
            </a:r>
            <a:r>
              <a:rPr lang="en-US" dirty="0" err="1">
                <a:solidFill>
                  <a:srgbClr val="000000"/>
                </a:solidFill>
                <a:latin typeface="Times New Roman"/>
              </a:rPr>
              <a:t>Brahmaloka</a:t>
            </a:r>
            <a:r>
              <a:rPr lang="en-US" dirty="0">
                <a:solidFill>
                  <a:srgbClr val="000000"/>
                </a:solidFill>
                <a:latin typeface="Times New Roman"/>
              </a:rPr>
              <a:t>, nor the </a:t>
            </a:r>
            <a:r>
              <a:rPr lang="en-US" dirty="0" err="1">
                <a:solidFill>
                  <a:srgbClr val="000000"/>
                </a:solidFill>
                <a:latin typeface="Times New Roman"/>
              </a:rPr>
              <a:t>Chandraloka</a:t>
            </a:r>
            <a:r>
              <a:rPr lang="en-US" dirty="0">
                <a:solidFill>
                  <a:srgbClr val="000000"/>
                </a:solidFill>
                <a:latin typeface="Times New Roman"/>
              </a:rPr>
              <a:t>.</a:t>
            </a:r>
          </a:p>
          <a:p>
            <a:endParaRPr lang="tr-TR" dirty="0"/>
          </a:p>
        </p:txBody>
      </p:sp>
    </p:spTree>
    <p:extLst>
      <p:ext uri="{BB962C8B-B14F-4D97-AF65-F5344CB8AC3E}">
        <p14:creationId xmlns:p14="http://schemas.microsoft.com/office/powerpoint/2010/main" val="3159953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1183</Words>
  <Application>Microsoft Office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What is Karma Marga?</vt:lpstr>
      <vt:lpstr>Bhakti Marga </vt:lpstr>
      <vt:lpstr>Bhakti Movement</vt:lpstr>
      <vt:lpstr>Soul’s Journey After Death </vt:lpstr>
      <vt:lpstr>THE PATH OF LIGHT (DEVAYANA) </vt:lpstr>
      <vt:lpstr>THE PATH OF DARKNESS (PITRIYANA) </vt:lpstr>
      <vt:lpstr>PowerPoint Sunusu</vt:lpstr>
      <vt:lpstr>PowerPoint Sunusu</vt:lpstr>
      <vt:lpstr>The Third Place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Karma Marga?</dc:title>
  <dc:creator>Microsoft account</dc:creator>
  <cp:lastModifiedBy>Microsoft account</cp:lastModifiedBy>
  <cp:revision>1</cp:revision>
  <dcterms:created xsi:type="dcterms:W3CDTF">2018-02-20T14:05:59Z</dcterms:created>
  <dcterms:modified xsi:type="dcterms:W3CDTF">2018-02-20T14:06:29Z</dcterms:modified>
</cp:coreProperties>
</file>