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4"/>
  </p:notesMasterIdLst>
  <p:sldIdLst>
    <p:sldId id="313" r:id="rId2"/>
    <p:sldId id="314" r:id="rId3"/>
    <p:sldId id="259" r:id="rId4"/>
    <p:sldId id="260" r:id="rId5"/>
    <p:sldId id="261" r:id="rId6"/>
    <p:sldId id="262" r:id="rId7"/>
    <p:sldId id="263" r:id="rId8"/>
    <p:sldId id="315" r:id="rId9"/>
    <p:sldId id="264" r:id="rId10"/>
    <p:sldId id="317" r:id="rId11"/>
    <p:sldId id="318" r:id="rId12"/>
    <p:sldId id="319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1794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B0C3D7-5BD3-4B46-B365-B9DC7C752F75}" type="datetimeFigureOut">
              <a:rPr lang="tr-TR" smtClean="0"/>
              <a:pPr/>
              <a:t>28.2.2017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EC92D-A417-4F01-972D-2B98F76EEC8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60748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3FA1-213D-4994-9829-BF990D5D6212}" type="datetime1">
              <a:rPr lang="tr-TR" smtClean="0"/>
              <a:pPr/>
              <a:t>28.2.2017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Yrd. Doç. Dr. Ahmet R. ÖZPOLAT</a:t>
            </a:r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51F9-6B9F-4BF0-B446-BB12652230D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FEBD4-537F-4352-855B-AD5B0CC29C0A}" type="datetime1">
              <a:rPr lang="tr-TR" smtClean="0"/>
              <a:pPr/>
              <a:t>28.2.2017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Yrd. Doç. Dr. Ahmet R. ÖZPOLAT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51F9-6B9F-4BF0-B446-BB12652230D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A146B-9A2A-4F26-9F29-76F58305FE44}" type="datetime1">
              <a:rPr lang="tr-TR" smtClean="0"/>
              <a:pPr/>
              <a:t>28.2.2017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Yrd. Doç. Dr. Ahmet R. ÖZPOLAT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51F9-6B9F-4BF0-B446-BB12652230D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368AA-93D8-48DC-B290-1E02CCB18644}" type="datetime1">
              <a:rPr lang="tr-TR" smtClean="0"/>
              <a:pPr/>
              <a:t>28.2.2017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Yrd. Doç. Dr. Ahmet R. ÖZPOLAT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51F9-6B9F-4BF0-B446-BB12652230D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7AA70-A296-42E1-A6E1-F743FA00320D}" type="datetime1">
              <a:rPr lang="tr-TR" smtClean="0"/>
              <a:pPr/>
              <a:t>28.2.2017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Yrd. Doç. Dr. Ahmet R. ÖZPOLAT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51F9-6B9F-4BF0-B446-BB12652230D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FC3F8-381B-431A-A80C-DD0F930060CC}" type="datetime1">
              <a:rPr lang="tr-TR" smtClean="0"/>
              <a:pPr/>
              <a:t>28.2.2017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Yrd. Doç. Dr. Ahmet R. ÖZPOLAT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51F9-6B9F-4BF0-B446-BB12652230D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009DD-5B15-42D9-B0A1-D4EE7209A490}" type="datetime1">
              <a:rPr lang="tr-TR" smtClean="0"/>
              <a:pPr/>
              <a:t>28.2.2017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Yrd. Doç. Dr. Ahmet R. ÖZPOLAT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51F9-6B9F-4BF0-B446-BB12652230D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97C32-811E-428E-9B2C-4420695DA020}" type="datetime1">
              <a:rPr lang="tr-TR" smtClean="0"/>
              <a:pPr/>
              <a:t>28.2.2017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Yrd. Doç. Dr. Ahmet R. ÖZPOLAT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51F9-6B9F-4BF0-B446-BB12652230D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F279-F4FE-469C-AFFE-99D3FA2BECC4}" type="datetime1">
              <a:rPr lang="tr-TR" smtClean="0"/>
              <a:pPr/>
              <a:t>28.2.2017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Yrd. Doç. Dr. Ahmet R. ÖZPOLAT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51F9-6B9F-4BF0-B446-BB12652230D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A1AA-D359-49DC-BFCB-4306D0D1328E}" type="datetime1">
              <a:rPr lang="tr-TR" smtClean="0"/>
              <a:pPr/>
              <a:t>28.2.2017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Yrd. Doç. Dr. Ahmet R. ÖZPOLAT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451F9-6B9F-4BF0-B446-BB12652230D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1689F-A3B6-4603-B110-02D4A9DE6AEC}" type="datetime1">
              <a:rPr lang="tr-TR" smtClean="0"/>
              <a:pPr/>
              <a:t>28.2.2017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Yrd. Doç. Dr. Ahmet R. ÖZPOLAT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75451F9-6B9F-4BF0-B446-BB12652230D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54CEEF-E54F-4477-AA3C-CE4CA11486CF}" type="datetime1">
              <a:rPr lang="tr-TR" smtClean="0"/>
              <a:pPr/>
              <a:t>28.2.2017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tr-TR" smtClean="0"/>
              <a:t>Yrd. Doç. Dr. Ahmet R. ÖZPOLAT</a:t>
            </a:r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75451F9-6B9F-4BF0-B446-BB12652230DB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OYUN KURAMLARI</a:t>
            </a:r>
            <a:endParaRPr lang="tr-TR" dirty="0"/>
          </a:p>
        </p:txBody>
      </p:sp>
      <p:sp>
        <p:nvSpPr>
          <p:cNvPr id="6" name="Alt Başlık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Doç. Dr. Ender DURUALP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888376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/>
              <a:t>Vygotsky</a:t>
            </a:r>
            <a:r>
              <a:rPr lang="tr-TR" sz="2800" dirty="0"/>
              <a:t> ise kuramında oyunlarda, sosyalleşmenin, kültürel öğelerin ve öğrenmenin etkisini vurgulamıştır. </a:t>
            </a:r>
            <a:endParaRPr lang="tr-TR" sz="2800" dirty="0" smtClean="0"/>
          </a:p>
          <a:p>
            <a:r>
              <a:rPr lang="tr-TR" sz="2800" dirty="0" smtClean="0"/>
              <a:t>Çocuk </a:t>
            </a:r>
            <a:r>
              <a:rPr lang="tr-TR" sz="2800" dirty="0"/>
              <a:t>oyunlarında alternatif çözüm yolları deneyerek farklı bakış açıları kazanmakta, kendi gizil güçlerini </a:t>
            </a:r>
            <a:r>
              <a:rPr lang="tr-TR" sz="2800" dirty="0" smtClean="0"/>
              <a:t>keşfetmekte </a:t>
            </a:r>
            <a:r>
              <a:rPr lang="tr-TR" sz="2800" dirty="0"/>
              <a:t>ve bu yaşantılarını yetişkinlikte kullanmaktadır. </a:t>
            </a:r>
          </a:p>
        </p:txBody>
      </p:sp>
    </p:spTree>
    <p:extLst>
      <p:ext uri="{BB962C8B-B14F-4D97-AF65-F5344CB8AC3E}">
        <p14:creationId xmlns:p14="http://schemas.microsoft.com/office/powerpoint/2010/main" xmlns="" val="256384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64845002"/>
              </p:ext>
            </p:extLst>
          </p:nvPr>
        </p:nvGraphicFramePr>
        <p:xfrm>
          <a:off x="0" y="548679"/>
          <a:ext cx="9144000" cy="630932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885737"/>
                <a:gridCol w="5258263"/>
              </a:tblGrid>
              <a:tr h="490145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OYUN TEORİSİ</a:t>
                      </a:r>
                      <a:endParaRPr lang="tr-T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11" marR="59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/>
                      <a:r>
                        <a:rPr lang="tr-TR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TEMEL ÖZELLİĞİ</a:t>
                      </a:r>
                      <a:endParaRPr lang="tr-T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11" marR="59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E6E6"/>
                    </a:solidFill>
                  </a:tcPr>
                </a:tc>
              </a:tr>
              <a:tr h="607219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Fazla Enerjiyi Tüketme Teorisi (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Spencer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1878)</a:t>
                      </a:r>
                    </a:p>
                  </a:txBody>
                  <a:tcPr marL="59311" marR="59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just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Çocuklar fazla enerjileri olduğu için oynarlar.</a:t>
                      </a:r>
                    </a:p>
                  </a:txBody>
                  <a:tcPr marL="59311" marR="59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09624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Rahatlama ve Dinlenme Kuramı (Lazarus,1883)</a:t>
                      </a:r>
                    </a:p>
                  </a:txBody>
                  <a:tcPr marL="59311" marR="59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just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Çocuklar enerjilerini boşaltmaya ihtiyaç duyduğundan veya rahatlamak için oyun oynarlar.</a:t>
                      </a:r>
                    </a:p>
                    <a:p>
                      <a:pPr algn="just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1" marR="59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14437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İçgüdü-Eylem Kuramı (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Gross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1985)</a:t>
                      </a:r>
                    </a:p>
                  </a:txBody>
                  <a:tcPr marL="59311" marR="59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just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Evrimsel oyun biyolojik sürecin bir ürünüdür (sonucudur). İçgüdüler ve alıştırmalardan meydana gelir. Oyun yoluyla çocuk yaşam boyunca gerekli olabilecek uyum becerilerini kazanır.</a:t>
                      </a:r>
                    </a:p>
                    <a:p>
                      <a:pPr algn="just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1" marR="59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6383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Özünü Yineleme Kuramı (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Hull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1920)</a:t>
                      </a:r>
                    </a:p>
                  </a:txBody>
                  <a:tcPr marL="59311" marR="59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209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Oyun evrimsel biyolojik sürecin bir ürünüdür. Oyun yoluyla çocuğun ilkel içgüdüleri zayıflar. Oyun gelişimi insan soyunun evrimsel gelişimini izler.</a:t>
                      </a:r>
                    </a:p>
                    <a:p>
                      <a:pPr marL="209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1" marR="59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1203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Psikodinamik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Oyun Teorisi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(Freud, 1961; 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Erikson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1985)</a:t>
                      </a:r>
                    </a:p>
                  </a:txBody>
                  <a:tcPr marL="59311" marR="59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just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 teoriler oyunun; çocuğun duygusal gelişimindeki rolünü açıklarlar. Oyun yoluyla çocuklar, yaşamlarındaki 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travmatik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olayları ve istekleri ortaya çıkarabilirler.</a:t>
                      </a:r>
                    </a:p>
                    <a:p>
                      <a:pPr algn="just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1" marR="59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1203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Bilişsel Gelişim Oyun Teorisi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Piaget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1962; </a:t>
                      </a:r>
                      <a:r>
                        <a:rPr lang="tr-TR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Vygotsky</a:t>
                      </a:r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1966)</a:t>
                      </a:r>
                    </a:p>
                  </a:txBody>
                  <a:tcPr marL="59311" marR="59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algn="just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Oyun bilişsel bir süreçtir ve gönüllü bir etkinliktir. Oyun bilişsel gelişime, problem çözmeye ve yaratıcı düşünmeye katkıda bulunur.  </a:t>
                      </a:r>
                    </a:p>
                    <a:p>
                      <a:pPr algn="just"/>
                      <a:r>
                        <a:rPr lang="tr-TR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1" marR="593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3235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Başlık 1"/>
          <p:cNvSpPr>
            <a:spLocks noGrp="1"/>
          </p:cNvSpPr>
          <p:nvPr>
            <p:ph type="title"/>
          </p:nvPr>
        </p:nvSpPr>
        <p:spPr>
          <a:xfrm>
            <a:off x="457200" y="49213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 smtClean="0"/>
              <a:t>Kaynaklar </a:t>
            </a:r>
          </a:p>
        </p:txBody>
      </p:sp>
      <p:sp>
        <p:nvSpPr>
          <p:cNvPr id="17411" name="İçerik Yer Tutucusu 2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4953000"/>
          </a:xfrm>
        </p:spPr>
        <p:txBody>
          <a:bodyPr/>
          <a:lstStyle/>
          <a:p>
            <a:pPr eaLnBrk="1" hangingPunct="1">
              <a:defRPr/>
            </a:pPr>
            <a:r>
              <a:rPr lang="tr-TR" sz="2200" dirty="0"/>
              <a:t>Aral, N., Gürsoy, F. ve Köksal, A. </a:t>
            </a:r>
            <a:r>
              <a:rPr lang="tr-TR" sz="2200"/>
              <a:t>(</a:t>
            </a:r>
            <a:r>
              <a:rPr lang="tr-TR" sz="2200" smtClean="0"/>
              <a:t>2001). </a:t>
            </a:r>
            <a:r>
              <a:rPr lang="tr-TR" sz="2200" i="1" dirty="0"/>
              <a:t>Okul öncesi eğitimde oyun. </a:t>
            </a:r>
            <a:r>
              <a:rPr lang="tr-TR" sz="2200" dirty="0"/>
              <a:t>İstanbul: Ya-</a:t>
            </a:r>
            <a:r>
              <a:rPr lang="tr-TR" sz="2200" dirty="0" err="1"/>
              <a:t>Pa</a:t>
            </a:r>
            <a:r>
              <a:rPr lang="tr-TR" sz="2200" dirty="0"/>
              <a:t> Yayın Pazarlama San. ve Tic. A.Ş., Kaptan Ofset.</a:t>
            </a:r>
          </a:p>
          <a:p>
            <a:pPr eaLnBrk="1" hangingPunct="1">
              <a:defRPr/>
            </a:pPr>
            <a:r>
              <a:rPr lang="tr-TR" sz="2200" dirty="0"/>
              <a:t>Durualp, E. ve Aral, N. (2014). </a:t>
            </a:r>
            <a:r>
              <a:rPr lang="tr-TR" sz="2200" i="1" dirty="0"/>
              <a:t>Oyunun gelişimi ve türleri</a:t>
            </a:r>
            <a:r>
              <a:rPr lang="tr-TR" sz="2200" dirty="0"/>
              <a:t>. Her yönüyle okul öncesi eğitim 3. (</a:t>
            </a:r>
            <a:r>
              <a:rPr lang="tr-TR" sz="2200" dirty="0" err="1"/>
              <a:t>Ed</a:t>
            </a:r>
            <a:r>
              <a:rPr lang="tr-TR" sz="2200" dirty="0"/>
              <a:t>: A.B. Aksoy), (s. 231-254). Ankara: Hedef CS Basın Yayın.</a:t>
            </a:r>
          </a:p>
          <a:p>
            <a:pPr eaLnBrk="1" hangingPunct="1">
              <a:defRPr/>
            </a:pPr>
            <a:r>
              <a:rPr lang="tr-TR" sz="2200" dirty="0"/>
              <a:t>Maden-Ellialtıoğlu, F. (2005). Okul öncesi dönemde oyun ve oyun örnekleri. İstanbul: Ya-</a:t>
            </a:r>
            <a:r>
              <a:rPr lang="tr-TR" sz="2200" dirty="0" err="1"/>
              <a:t>Pa</a:t>
            </a:r>
            <a:r>
              <a:rPr lang="tr-TR" sz="2200" dirty="0"/>
              <a:t> Yayın Pazarlama San. ve Tic. A.Ş.</a:t>
            </a:r>
          </a:p>
          <a:p>
            <a:pPr>
              <a:defRPr/>
            </a:pPr>
            <a:r>
              <a:rPr lang="tr-TR" sz="2200" dirty="0"/>
              <a:t>Sevinç, M. (2004). </a:t>
            </a:r>
            <a:r>
              <a:rPr lang="tr-TR" sz="2200" i="1" dirty="0"/>
              <a:t>Erken çocukluk gelişimi ve eğitiminde oyun</a:t>
            </a:r>
            <a:r>
              <a:rPr lang="tr-TR" sz="2200" dirty="0"/>
              <a:t>. İstanbul: </a:t>
            </a:r>
            <a:r>
              <a:rPr lang="tr-TR" sz="2200" dirty="0" err="1"/>
              <a:t>Morpa</a:t>
            </a:r>
            <a:r>
              <a:rPr lang="tr-TR" sz="2200" dirty="0"/>
              <a:t> Kültür Yayınları.</a:t>
            </a:r>
          </a:p>
          <a:p>
            <a:pPr>
              <a:defRPr/>
            </a:pPr>
            <a:r>
              <a:rPr lang="tr-TR" sz="2200" dirty="0"/>
              <a:t>Seyrek, H. ve Sun, M. (2005). </a:t>
            </a:r>
            <a:r>
              <a:rPr lang="tr-TR" sz="2200" i="1" dirty="0"/>
              <a:t>Okul öncesi eğitimde oyun</a:t>
            </a:r>
            <a:r>
              <a:rPr lang="tr-TR" sz="2200" dirty="0"/>
              <a:t>. İzmir: Müzik Eserleri Yayınları</a:t>
            </a:r>
            <a:r>
              <a:rPr lang="tr-TR" sz="2200" dirty="0" smtClean="0"/>
              <a:t>.</a:t>
            </a:r>
          </a:p>
          <a:p>
            <a:pPr>
              <a:defRPr/>
            </a:pPr>
            <a:r>
              <a:rPr lang="tr-TR" sz="2200" dirty="0"/>
              <a:t>Tuğrul, B. (2014). </a:t>
            </a:r>
            <a:r>
              <a:rPr lang="tr-TR" sz="2200" i="1" dirty="0"/>
              <a:t>Oyunun gücü</a:t>
            </a:r>
            <a:r>
              <a:rPr lang="tr-TR" sz="2200" dirty="0"/>
              <a:t>. Oyun. (</a:t>
            </a:r>
            <a:r>
              <a:rPr lang="tr-TR" sz="2200" dirty="0" err="1"/>
              <a:t>Ed</a:t>
            </a:r>
            <a:r>
              <a:rPr lang="tr-TR" sz="2200" dirty="0"/>
              <a:t>: A.B. Aksoy), (3-24), Ankara: Hedef Yayıncılık.</a:t>
            </a:r>
          </a:p>
          <a:p>
            <a:pPr marL="0" indent="0">
              <a:buFont typeface="Wingdings 2" pitchFamily="18" charset="2"/>
              <a:buNone/>
              <a:defRPr/>
            </a:pPr>
            <a:endParaRPr lang="tr-TR" sz="2200" dirty="0"/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tr-TR" altLang="tr-TR" sz="2200" dirty="0" smtClean="0"/>
          </a:p>
        </p:txBody>
      </p:sp>
    </p:spTree>
    <p:extLst>
      <p:ext uri="{BB962C8B-B14F-4D97-AF65-F5344CB8AC3E}">
        <p14:creationId xmlns:p14="http://schemas.microsoft.com/office/powerpoint/2010/main" xmlns="" val="3941294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OYUN KURAMLARI</a:t>
            </a:r>
            <a:endParaRPr lang="tr-TR" dirty="0"/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>
          <a:xfrm>
            <a:off x="107504" y="1855248"/>
            <a:ext cx="4389884" cy="659352"/>
          </a:xfrm>
        </p:spPr>
        <p:txBody>
          <a:bodyPr/>
          <a:lstStyle/>
          <a:p>
            <a:r>
              <a:rPr lang="tr-TR" dirty="0" smtClean="0"/>
              <a:t>KLASİK OYUN KURAMLARI</a:t>
            </a:r>
            <a:endParaRPr lang="tr-TR" dirty="0"/>
          </a:p>
        </p:txBody>
      </p:sp>
      <p:sp>
        <p:nvSpPr>
          <p:cNvPr id="10" name="Metin Yer Tutucusu 9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391471" cy="654843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DİNAMİK OYUN KURAMLARI</a:t>
            </a:r>
            <a:endParaRPr lang="tr-TR" dirty="0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Fazla Enerjiyi Harcama Kuramları	 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Rahatlama ve Dinlenme Kuramları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İçgüdü-Eylem </a:t>
            </a:r>
            <a:r>
              <a:rPr lang="tr-TR" dirty="0" smtClean="0"/>
              <a:t>Kuramı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Özünü yenileme Kuramı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/>
              <a:t>Psikoanalitik</a:t>
            </a:r>
            <a:r>
              <a:rPr lang="tr-TR" dirty="0"/>
              <a:t> Teori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Bilişsel </a:t>
            </a:r>
            <a:r>
              <a:rPr lang="tr-TR" dirty="0"/>
              <a:t>Teori</a:t>
            </a:r>
          </a:p>
        </p:txBody>
      </p:sp>
    </p:spTree>
    <p:extLst>
      <p:ext uri="{BB962C8B-B14F-4D97-AF65-F5344CB8AC3E}">
        <p14:creationId xmlns:p14="http://schemas.microsoft.com/office/powerpoint/2010/main" xmlns="" val="4269856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152128"/>
          </a:xfrm>
        </p:spPr>
        <p:txBody>
          <a:bodyPr>
            <a:normAutofit fontScale="90000"/>
          </a:bodyPr>
          <a:lstStyle/>
          <a:p>
            <a:pPr lvl="0" algn="ctr"/>
            <a:r>
              <a:rPr lang="tr-TR" b="1" i="1" dirty="0" smtClean="0"/>
              <a:t/>
            </a:r>
            <a:br>
              <a:rPr lang="tr-TR" b="1" i="1" dirty="0" smtClean="0"/>
            </a:br>
            <a:r>
              <a:rPr lang="tr-TR" b="1" i="1" dirty="0"/>
              <a:t/>
            </a:r>
            <a:br>
              <a:rPr lang="tr-TR" b="1" i="1" dirty="0"/>
            </a:br>
            <a:r>
              <a:rPr lang="tr-TR" b="1" i="1" dirty="0" smtClean="0"/>
              <a:t>Fazla </a:t>
            </a:r>
            <a:r>
              <a:rPr lang="tr-TR" b="1" i="1" dirty="0"/>
              <a:t>Enerjiyi Harcama Teorisi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/>
              <a:t> </a:t>
            </a:r>
            <a:endParaRPr lang="tr-TR" dirty="0"/>
          </a:p>
          <a:p>
            <a:r>
              <a:rPr lang="tr-TR" dirty="0"/>
              <a:t>Bu kuram </a:t>
            </a:r>
            <a:r>
              <a:rPr lang="tr-TR" dirty="0" err="1" smtClean="0"/>
              <a:t>Schiller</a:t>
            </a:r>
            <a:r>
              <a:rPr lang="tr-TR" dirty="0" smtClean="0"/>
              <a:t> ve </a:t>
            </a:r>
            <a:r>
              <a:rPr lang="tr-TR" dirty="0" err="1"/>
              <a:t>Spencer</a:t>
            </a:r>
            <a:r>
              <a:rPr lang="tr-TR" dirty="0"/>
              <a:t> tarafından ortaya konulmuştur. </a:t>
            </a:r>
            <a:endParaRPr lang="tr-TR" dirty="0" smtClean="0"/>
          </a:p>
          <a:p>
            <a:r>
              <a:rPr lang="tr-TR" dirty="0" smtClean="0"/>
              <a:t>Bu teoride oyun </a:t>
            </a:r>
            <a:r>
              <a:rPr lang="tr-TR" dirty="0"/>
              <a:t>aslında çocuğun fazla enerjini boşaltmak için ortaya koyduğu bir eylem olarak değerlendirilmektedir.</a:t>
            </a:r>
            <a:endParaRPr lang="tr-TR" dirty="0" smtClean="0"/>
          </a:p>
          <a:p>
            <a:r>
              <a:rPr lang="tr-TR" dirty="0" smtClean="0"/>
              <a:t>Biriken </a:t>
            </a:r>
            <a:r>
              <a:rPr lang="tr-TR" dirty="0"/>
              <a:t>enerji çocukta gerilime neden olur. </a:t>
            </a:r>
            <a:endParaRPr lang="tr-TR" dirty="0" smtClean="0"/>
          </a:p>
          <a:p>
            <a:r>
              <a:rPr lang="tr-TR" dirty="0"/>
              <a:t>E</a:t>
            </a:r>
            <a:r>
              <a:rPr lang="tr-TR" dirty="0" smtClean="0"/>
              <a:t>nerjinin </a:t>
            </a:r>
            <a:r>
              <a:rPr lang="tr-TR" dirty="0"/>
              <a:t>boşaltımı için çocuk oyun </a:t>
            </a:r>
            <a:r>
              <a:rPr lang="tr-TR" dirty="0" smtClean="0"/>
              <a:t>oynar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6149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007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i="1" dirty="0"/>
              <a:t>Rahatlama ve Dinlenme Kuramı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i="1" dirty="0"/>
              <a:t> </a:t>
            </a:r>
            <a:endParaRPr lang="tr-TR" dirty="0"/>
          </a:p>
          <a:p>
            <a:r>
              <a:rPr lang="tr-TR" dirty="0" err="1"/>
              <a:t>Lazarus</a:t>
            </a:r>
            <a:r>
              <a:rPr lang="tr-TR" dirty="0"/>
              <a:t> tarafından ortaya konulan kurama göre çocuk gündelik yaşantısında enerjisini harcar. Harcadığı bu enerjiyi geri kazanmak zorundadır. </a:t>
            </a:r>
            <a:endParaRPr lang="tr-TR" dirty="0" smtClean="0"/>
          </a:p>
          <a:p>
            <a:r>
              <a:rPr lang="tr-TR" dirty="0" smtClean="0"/>
              <a:t>Oyun </a:t>
            </a:r>
            <a:r>
              <a:rPr lang="tr-TR" dirty="0"/>
              <a:t>bireyin gündelik yaşantısında kaybettiği enerjisini kazanmasına dinlenmesine zihinsel olarak kendini yıpratıcı faaliyetlerden uzak kalarak yeniden zihinsel olarak aktif hale gelmesini </a:t>
            </a:r>
            <a:r>
              <a:rPr lang="tr-TR" dirty="0" smtClean="0"/>
              <a:t>sağlamaktadır.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36469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820053" cy="151216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i="1" dirty="0"/>
              <a:t>İçgüdü-Eylem Kuramı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772816"/>
            <a:ext cx="8496944" cy="4843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dirty="0" err="1"/>
              <a:t>Gross</a:t>
            </a:r>
            <a:r>
              <a:rPr lang="tr-TR" dirty="0"/>
              <a:t> tarafından ortaya konulan kurama göre </a:t>
            </a:r>
            <a:r>
              <a:rPr lang="tr-TR" dirty="0" smtClean="0"/>
              <a:t>oyunun </a:t>
            </a:r>
            <a:r>
              <a:rPr lang="tr-TR" dirty="0"/>
              <a:t>temel amacı bir türün yavrularını içgüdüsel davranışlara </a:t>
            </a:r>
            <a:r>
              <a:rPr lang="tr-TR" dirty="0" smtClean="0"/>
              <a:t>hazırlamaktır</a:t>
            </a:r>
            <a:r>
              <a:rPr lang="tr-TR" baseline="30000" dirty="0" smtClean="0"/>
              <a:t>..</a:t>
            </a:r>
            <a:r>
              <a:rPr lang="tr-TR" dirty="0" smtClean="0"/>
              <a:t> İnsana </a:t>
            </a:r>
            <a:r>
              <a:rPr lang="tr-TR" dirty="0"/>
              <a:t>ait iki tür oyun vardır: </a:t>
            </a:r>
            <a:endParaRPr lang="tr-TR" dirty="0" smtClean="0"/>
          </a:p>
          <a:p>
            <a:pPr lvl="1"/>
            <a:r>
              <a:rPr lang="tr-TR" dirty="0" smtClean="0"/>
              <a:t>Birincisi</a:t>
            </a:r>
            <a:r>
              <a:rPr lang="tr-TR" dirty="0"/>
              <a:t>; dövüşmek, kovalamak. </a:t>
            </a:r>
            <a:endParaRPr lang="tr-TR" dirty="0" smtClean="0"/>
          </a:p>
          <a:p>
            <a:pPr lvl="1"/>
            <a:r>
              <a:rPr lang="tr-TR" dirty="0" smtClean="0"/>
              <a:t>İkincisi; </a:t>
            </a:r>
            <a:r>
              <a:rPr lang="tr-TR" dirty="0"/>
              <a:t>aile oyunları ve hayali oyunlar gibi başlıkları içeren daha çok sosyal oyunlardır. </a:t>
            </a:r>
            <a:endParaRPr lang="tr-TR" dirty="0" smtClean="0"/>
          </a:p>
          <a:p>
            <a:r>
              <a:rPr lang="tr-TR" dirty="0"/>
              <a:t>O</a:t>
            </a:r>
            <a:r>
              <a:rPr lang="tr-TR" dirty="0" smtClean="0"/>
              <a:t>yun </a:t>
            </a:r>
            <a:r>
              <a:rPr lang="tr-TR" dirty="0"/>
              <a:t>çocuğu gelecek yaşantılara hazırlar ve </a:t>
            </a:r>
            <a:r>
              <a:rPr lang="tr-TR" dirty="0" err="1"/>
              <a:t>antisosyal</a:t>
            </a:r>
            <a:r>
              <a:rPr lang="tr-TR" dirty="0"/>
              <a:t> eğilimlerden uzak </a:t>
            </a:r>
            <a:r>
              <a:rPr lang="tr-TR" dirty="0" smtClean="0"/>
              <a:t>tutar</a:t>
            </a:r>
            <a:r>
              <a:rPr lang="tr-TR" baseline="30000" dirty="0" smtClean="0"/>
              <a:t>.</a:t>
            </a:r>
            <a:r>
              <a:rPr lang="tr-TR" dirty="0" smtClean="0"/>
              <a:t> </a:t>
            </a:r>
          </a:p>
          <a:p>
            <a:r>
              <a:rPr lang="tr-TR" dirty="0" smtClean="0"/>
              <a:t>Bu </a:t>
            </a:r>
            <a:r>
              <a:rPr lang="tr-TR" dirty="0"/>
              <a:t>kuram, oyunu </a:t>
            </a:r>
            <a:r>
              <a:rPr lang="tr-TR" dirty="0" smtClean="0"/>
              <a:t>ciddi</a:t>
            </a:r>
            <a:r>
              <a:rPr lang="tr-TR" dirty="0"/>
              <a:t>, biyolojik amacı olan bir davranış olarak ifade </a:t>
            </a:r>
            <a:r>
              <a:rPr lang="tr-TR" dirty="0" smtClean="0"/>
              <a:t>etmektedir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8185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8524901" cy="1656184"/>
          </a:xfrm>
        </p:spPr>
        <p:txBody>
          <a:bodyPr>
            <a:normAutofit/>
          </a:bodyPr>
          <a:lstStyle/>
          <a:p>
            <a:pPr algn="ctr"/>
            <a:r>
              <a:rPr lang="tr-TR" sz="4400" b="1" i="1" dirty="0"/>
              <a:t>Özünü Yineleme Kuramı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Hall</a:t>
            </a:r>
            <a:r>
              <a:rPr lang="tr-TR" dirty="0" smtClean="0"/>
              <a:t> </a:t>
            </a:r>
            <a:r>
              <a:rPr lang="tr-TR" dirty="0"/>
              <a:t>tarafından ortaya konulan bu </a:t>
            </a:r>
            <a:r>
              <a:rPr lang="tr-TR" dirty="0" smtClean="0"/>
              <a:t>kurama </a:t>
            </a:r>
            <a:r>
              <a:rPr lang="tr-TR" dirty="0"/>
              <a:t>göre oyun, çocuğun içine doğduğu kültürün geçmişine ait öğeleri içerir. </a:t>
            </a:r>
            <a:endParaRPr lang="tr-TR" dirty="0" smtClean="0"/>
          </a:p>
          <a:p>
            <a:r>
              <a:rPr lang="tr-TR" dirty="0" smtClean="0"/>
              <a:t>Özünü </a:t>
            </a:r>
            <a:r>
              <a:rPr lang="tr-TR" dirty="0"/>
              <a:t>Yineleme Kuramına göre </a:t>
            </a:r>
            <a:r>
              <a:rPr lang="tr-TR" dirty="0" smtClean="0"/>
              <a:t>oyun </a:t>
            </a:r>
            <a:r>
              <a:rPr lang="tr-TR" dirty="0"/>
              <a:t>kalıtımın bir ürünüdür. </a:t>
            </a:r>
            <a:endParaRPr lang="tr-TR" dirty="0" smtClean="0"/>
          </a:p>
          <a:p>
            <a:r>
              <a:rPr lang="tr-TR" dirty="0" smtClean="0"/>
              <a:t>Geçmişte </a:t>
            </a:r>
            <a:r>
              <a:rPr lang="tr-TR" dirty="0"/>
              <a:t>atalarının yaptığı </a:t>
            </a:r>
            <a:r>
              <a:rPr lang="tr-TR" dirty="0" smtClean="0"/>
              <a:t>olayları </a:t>
            </a:r>
            <a:r>
              <a:rPr lang="tr-TR" dirty="0"/>
              <a:t>çocuk oyun dünyası içerisinde tekrar eder. Yani çocuğun oyunlarının içerisindeki bir şeyler elde etme koşma vurma sığınma gibi davranışlar atalarının geçmişte yaptığı avlanma, savaşma, sığınaklar kurma gibi </a:t>
            </a:r>
            <a:r>
              <a:rPr lang="tr-TR" dirty="0" smtClean="0"/>
              <a:t>işlerin </a:t>
            </a:r>
            <a:r>
              <a:rPr lang="tr-TR" dirty="0"/>
              <a:t>tekrar edilmesidir. </a:t>
            </a:r>
          </a:p>
        </p:txBody>
      </p:sp>
    </p:spTree>
    <p:extLst>
      <p:ext uri="{BB962C8B-B14F-4D97-AF65-F5344CB8AC3E}">
        <p14:creationId xmlns:p14="http://schemas.microsoft.com/office/powerpoint/2010/main" xmlns="" val="173287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5400" b="1" i="1" dirty="0" smtClean="0"/>
              <a:t/>
            </a:r>
            <a:br>
              <a:rPr lang="tr-TR" sz="5400" b="1" i="1" dirty="0" smtClean="0"/>
            </a:br>
            <a:r>
              <a:rPr lang="tr-TR" sz="5400" b="1" i="1" dirty="0"/>
              <a:t/>
            </a:r>
            <a:br>
              <a:rPr lang="tr-TR" sz="5400" b="1" i="1" dirty="0"/>
            </a:br>
            <a:r>
              <a:rPr lang="tr-TR" sz="5400" b="1" i="1" dirty="0" smtClean="0"/>
              <a:t/>
            </a:r>
            <a:br>
              <a:rPr lang="tr-TR" sz="5400" b="1" i="1" dirty="0" smtClean="0"/>
            </a:br>
            <a:r>
              <a:rPr lang="tr-TR" sz="5400" b="1" i="1" dirty="0"/>
              <a:t/>
            </a:r>
            <a:br>
              <a:rPr lang="tr-TR" sz="5400" b="1" i="1" dirty="0"/>
            </a:br>
            <a:r>
              <a:rPr lang="tr-TR" sz="5400" b="1" i="1" dirty="0" smtClean="0"/>
              <a:t/>
            </a:r>
            <a:br>
              <a:rPr lang="tr-TR" sz="5400" b="1" i="1" dirty="0" smtClean="0"/>
            </a:br>
            <a:r>
              <a:rPr lang="tr-TR" sz="5400" b="1" i="1" dirty="0"/>
              <a:t/>
            </a:r>
            <a:br>
              <a:rPr lang="tr-TR" sz="5400" b="1" i="1" dirty="0"/>
            </a:br>
            <a:r>
              <a:rPr lang="tr-TR" sz="4900" b="1" i="1" dirty="0" err="1" smtClean="0"/>
              <a:t>Psikoanalitik</a:t>
            </a:r>
            <a:r>
              <a:rPr lang="tr-TR" sz="4900" b="1" i="1" dirty="0" smtClean="0"/>
              <a:t> </a:t>
            </a:r>
            <a:r>
              <a:rPr lang="tr-TR" sz="4900" b="1" i="1" dirty="0"/>
              <a:t>Oyun </a:t>
            </a:r>
            <a:r>
              <a:rPr lang="tr-TR" sz="4900" b="1" i="1" dirty="0" smtClean="0"/>
              <a:t>Teorileri</a:t>
            </a:r>
            <a:endParaRPr lang="tr-TR" sz="49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Freud ve </a:t>
            </a:r>
            <a:r>
              <a:rPr lang="tr-TR" sz="2400" dirty="0" err="1" smtClean="0"/>
              <a:t>Erikson</a:t>
            </a:r>
            <a:r>
              <a:rPr lang="tr-TR" sz="2400" dirty="0" smtClean="0"/>
              <a:t> tarafından ortaya konulmuştur,</a:t>
            </a:r>
            <a:endParaRPr lang="tr-TR" sz="2400" dirty="0"/>
          </a:p>
          <a:p>
            <a:pPr marL="0" indent="0" algn="ctr">
              <a:buNone/>
            </a:pPr>
            <a:endParaRPr lang="tr-TR" sz="2400" dirty="0" smtClean="0"/>
          </a:p>
          <a:p>
            <a:r>
              <a:rPr lang="tr-TR" sz="2400" dirty="0" smtClean="0"/>
              <a:t>Freud’a </a:t>
            </a:r>
            <a:r>
              <a:rPr lang="tr-TR" sz="2400" dirty="0"/>
              <a:t>göre oyun, çocuğun farkında olmadığı iç güdü ve duygularını yansıttığı deneyimleridir. </a:t>
            </a:r>
            <a:endParaRPr lang="tr-TR" sz="2400" dirty="0" smtClean="0"/>
          </a:p>
          <a:p>
            <a:r>
              <a:rPr lang="tr-TR" sz="2400" dirty="0" smtClean="0"/>
              <a:t>Çocuk oyun </a:t>
            </a:r>
            <a:r>
              <a:rPr lang="tr-TR" sz="2400" dirty="0"/>
              <a:t>içerisinde iç güdüleri doğrultusunda tamamen kendi kişiliğini sergiler. Çocuğun hayalleri, </a:t>
            </a:r>
            <a:r>
              <a:rPr lang="tr-TR" sz="2400" dirty="0" smtClean="0"/>
              <a:t>fantezi </a:t>
            </a:r>
            <a:r>
              <a:rPr lang="tr-TR" sz="2400" dirty="0"/>
              <a:t>dünyası oyunlarda ortaya çıkar</a:t>
            </a:r>
            <a:r>
              <a:rPr lang="tr-TR" sz="2400" dirty="0" smtClean="0"/>
              <a:t>.</a:t>
            </a:r>
          </a:p>
          <a:p>
            <a:r>
              <a:rPr lang="tr-TR" sz="2400" dirty="0"/>
              <a:t>Oyun aslında çocuğun duygu dünyasının </a:t>
            </a:r>
            <a:r>
              <a:rPr lang="tr-TR" sz="2400" dirty="0" smtClean="0"/>
              <a:t>yansımasıdır.</a:t>
            </a:r>
          </a:p>
          <a:p>
            <a:r>
              <a:rPr lang="tr-TR" sz="2400" dirty="0" smtClean="0"/>
              <a:t>Duygusal </a:t>
            </a:r>
            <a:r>
              <a:rPr lang="tr-TR" sz="2400" dirty="0"/>
              <a:t>olarak ihtiyaçlarını ifade etmesinin </a:t>
            </a:r>
            <a:r>
              <a:rPr lang="tr-TR" sz="2400" dirty="0" smtClean="0"/>
              <a:t>yoludur.</a:t>
            </a:r>
          </a:p>
          <a:p>
            <a:pPr marL="0" indent="0">
              <a:buNone/>
            </a:pP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56822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/>
              <a:t>Erikson’a</a:t>
            </a:r>
            <a:r>
              <a:rPr lang="tr-TR" sz="2800" dirty="0"/>
              <a:t> göre oyunu bir ego fonksiyonudur. Çocuk </a:t>
            </a:r>
            <a:r>
              <a:rPr lang="tr-TR" sz="2800" dirty="0" err="1"/>
              <a:t>psikososyal</a:t>
            </a:r>
            <a:r>
              <a:rPr lang="tr-TR" sz="2800" dirty="0"/>
              <a:t> gelişim evrelerindeki krizleri sağlıklı atlatabilmek için oyun oynar. </a:t>
            </a:r>
            <a:endParaRPr lang="tr-TR" sz="2800" dirty="0" smtClean="0"/>
          </a:p>
          <a:p>
            <a:r>
              <a:rPr lang="tr-TR" sz="2800" dirty="0" smtClean="0"/>
              <a:t>Oyun </a:t>
            </a:r>
            <a:r>
              <a:rPr lang="tr-TR" sz="2800" dirty="0"/>
              <a:t>aracılığıyla çevresini tanıyan çocuk aynı zamanda karşılaşacağı stres durumlarıyla nasıl baş edeceğini oyun esnasında öğrenir. </a:t>
            </a:r>
          </a:p>
        </p:txBody>
      </p:sp>
    </p:spTree>
    <p:extLst>
      <p:ext uri="{BB962C8B-B14F-4D97-AF65-F5344CB8AC3E}">
        <p14:creationId xmlns:p14="http://schemas.microsoft.com/office/powerpoint/2010/main" xmlns="" val="2721355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tr-TR" sz="4400" b="1" i="1" dirty="0"/>
              <a:t>Bilişsel Oyun </a:t>
            </a:r>
            <a:r>
              <a:rPr lang="tr-TR" sz="4400" b="1" i="1" dirty="0" smtClean="0"/>
              <a:t>Teorisi</a:t>
            </a:r>
            <a:endParaRPr lang="tr-TR" sz="4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Piaget</a:t>
            </a:r>
            <a:r>
              <a:rPr lang="tr-TR" sz="2400" dirty="0" smtClean="0"/>
              <a:t> ve </a:t>
            </a:r>
            <a:r>
              <a:rPr lang="tr-TR" sz="2400" dirty="0" err="1"/>
              <a:t>Vygotsky</a:t>
            </a:r>
            <a:r>
              <a:rPr lang="tr-TR" sz="2400" dirty="0"/>
              <a:t> </a:t>
            </a:r>
            <a:r>
              <a:rPr lang="tr-TR" sz="2400" dirty="0" smtClean="0"/>
              <a:t>tarafından ortaya konulmuştur. </a:t>
            </a:r>
          </a:p>
          <a:p>
            <a:r>
              <a:rPr lang="tr-TR" sz="2400" dirty="0" err="1" smtClean="0"/>
              <a:t>Piaget</a:t>
            </a:r>
            <a:r>
              <a:rPr lang="tr-TR" sz="2400" dirty="0" smtClean="0"/>
              <a:t> </a:t>
            </a:r>
            <a:r>
              <a:rPr lang="tr-TR" sz="2400" dirty="0"/>
              <a:t>için oyun gerçeğe uymak için </a:t>
            </a:r>
            <a:r>
              <a:rPr lang="tr-TR" sz="2400" dirty="0" smtClean="0"/>
              <a:t>uyum özelliğinin </a:t>
            </a:r>
            <a:r>
              <a:rPr lang="tr-TR" sz="2400" dirty="0"/>
              <a:t>önemsenmediği tüm davranış </a:t>
            </a:r>
            <a:r>
              <a:rPr lang="tr-TR" sz="2400" dirty="0" smtClean="0"/>
              <a:t>şekilleridir.</a:t>
            </a:r>
          </a:p>
          <a:p>
            <a:r>
              <a:rPr lang="tr-TR" sz="2400" dirty="0" err="1"/>
              <a:t>Piaget</a:t>
            </a:r>
            <a:r>
              <a:rPr lang="tr-TR" sz="2400" dirty="0"/>
              <a:t>, oyun gelişimini de zihinsel gelişim gibi özelliklerine ayırarak;</a:t>
            </a:r>
          </a:p>
          <a:p>
            <a:pPr marL="0" indent="0">
              <a:buNone/>
            </a:pPr>
            <a:r>
              <a:rPr lang="tr-TR" sz="2400" dirty="0"/>
              <a:t>1- Alıştırma oyunları, </a:t>
            </a:r>
          </a:p>
          <a:p>
            <a:pPr marL="0" indent="0">
              <a:buNone/>
            </a:pPr>
            <a:r>
              <a:rPr lang="tr-TR" sz="2400" dirty="0"/>
              <a:t>2- Sembolik oyun ve </a:t>
            </a:r>
          </a:p>
          <a:p>
            <a:pPr marL="0" indent="0">
              <a:buNone/>
            </a:pPr>
            <a:r>
              <a:rPr lang="tr-TR" sz="2400" dirty="0"/>
              <a:t>3- Kurallı oyunlar olmak üzere üç dönemde tanımlamıştır.</a:t>
            </a:r>
          </a:p>
          <a:p>
            <a:endParaRPr lang="tr-TR" sz="2400" dirty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193223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TC102455596[[fn=İlkbahar]]</Template>
  <TotalTime>385</TotalTime>
  <Words>580</Words>
  <Application>Microsoft Office PowerPoint</Application>
  <PresentationFormat>Ekran Gösterisi (4:3)</PresentationFormat>
  <Paragraphs>90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Akış</vt:lpstr>
      <vt:lpstr>OYUN KURAMLARI</vt:lpstr>
      <vt:lpstr>OYUN KURAMLARI</vt:lpstr>
      <vt:lpstr>  Fazla Enerjiyi Harcama Teorisi </vt:lpstr>
      <vt:lpstr>Rahatlama ve Dinlenme Kuramı </vt:lpstr>
      <vt:lpstr>İçgüdü-Eylem Kuramı </vt:lpstr>
      <vt:lpstr>Özünü Yineleme Kuramı </vt:lpstr>
      <vt:lpstr>      Psikoanalitik Oyun Teorileri</vt:lpstr>
      <vt:lpstr>Slayt 8</vt:lpstr>
      <vt:lpstr>Bilişsel Oyun Teorisi</vt:lpstr>
      <vt:lpstr>Slayt 10</vt:lpstr>
      <vt:lpstr>Slayt 11</vt:lpstr>
      <vt:lpstr>Kaynaklar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OYUN GELİŞİMİ</dc:title>
  <dc:creator>Ahmet Özpolat</dc:creator>
  <cp:lastModifiedBy>admin</cp:lastModifiedBy>
  <cp:revision>48</cp:revision>
  <dcterms:created xsi:type="dcterms:W3CDTF">2013-08-25T10:41:22Z</dcterms:created>
  <dcterms:modified xsi:type="dcterms:W3CDTF">2017-02-28T14:49:05Z</dcterms:modified>
</cp:coreProperties>
</file>