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2" r:id="rId8"/>
    <p:sldId id="261" r:id="rId9"/>
    <p:sldId id="265"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7" autoAdjust="0"/>
    <p:restoredTop sz="94660"/>
  </p:normalViewPr>
  <p:slideViewPr>
    <p:cSldViewPr snapToGrid="0">
      <p:cViewPr varScale="1">
        <p:scale>
          <a:sx n="83" d="100"/>
          <a:sy n="83" d="100"/>
        </p:scale>
        <p:origin x="96" y="1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0E03AB-95F4-47B6-A86C-F96117A62DF4}" type="datetimeFigureOut">
              <a:rPr lang="tr-TR" smtClean="0"/>
              <a:t>24.2.2019</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AEC32F-7D94-4ADF-ABBF-C6D2D0C8EE2A}" type="slidenum">
              <a:rPr lang="tr-TR" smtClean="0"/>
              <a:t>‹#›</a:t>
            </a:fld>
            <a:endParaRPr lang="tr-TR"/>
          </a:p>
        </p:txBody>
      </p:sp>
    </p:spTree>
    <p:extLst>
      <p:ext uri="{BB962C8B-B14F-4D97-AF65-F5344CB8AC3E}">
        <p14:creationId xmlns:p14="http://schemas.microsoft.com/office/powerpoint/2010/main" val="1138607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0E03AB-95F4-47B6-A86C-F96117A62DF4}" type="datetimeFigureOut">
              <a:rPr lang="tr-TR" smtClean="0"/>
              <a:t>24.2.2019</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AEC32F-7D94-4ADF-ABBF-C6D2D0C8EE2A}" type="slidenum">
              <a:rPr lang="tr-TR" smtClean="0"/>
              <a:t>‹#›</a:t>
            </a:fld>
            <a:endParaRPr lang="tr-TR"/>
          </a:p>
        </p:txBody>
      </p:sp>
    </p:spTree>
    <p:extLst>
      <p:ext uri="{BB962C8B-B14F-4D97-AF65-F5344CB8AC3E}">
        <p14:creationId xmlns:p14="http://schemas.microsoft.com/office/powerpoint/2010/main" val="900176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0E03AB-95F4-47B6-A86C-F96117A62DF4}" type="datetimeFigureOut">
              <a:rPr lang="tr-TR" smtClean="0"/>
              <a:t>24.2.2019</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AEC32F-7D94-4ADF-ABBF-C6D2D0C8EE2A}" type="slidenum">
              <a:rPr lang="tr-TR" smtClean="0"/>
              <a:t>‹#›</a:t>
            </a:fld>
            <a:endParaRPr lang="tr-TR"/>
          </a:p>
        </p:txBody>
      </p:sp>
    </p:spTree>
    <p:extLst>
      <p:ext uri="{BB962C8B-B14F-4D97-AF65-F5344CB8AC3E}">
        <p14:creationId xmlns:p14="http://schemas.microsoft.com/office/powerpoint/2010/main" val="2512539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0E03AB-95F4-47B6-A86C-F96117A62DF4}" type="datetimeFigureOut">
              <a:rPr lang="tr-TR" smtClean="0"/>
              <a:t>24.2.2019</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AEC32F-7D94-4ADF-ABBF-C6D2D0C8EE2A}" type="slidenum">
              <a:rPr lang="tr-TR" smtClean="0"/>
              <a:t>‹#›</a:t>
            </a:fld>
            <a:endParaRPr lang="tr-TR"/>
          </a:p>
        </p:txBody>
      </p:sp>
    </p:spTree>
    <p:extLst>
      <p:ext uri="{BB962C8B-B14F-4D97-AF65-F5344CB8AC3E}">
        <p14:creationId xmlns:p14="http://schemas.microsoft.com/office/powerpoint/2010/main" val="250061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90E03AB-95F4-47B6-A86C-F96117A62DF4}" type="datetimeFigureOut">
              <a:rPr lang="tr-TR" smtClean="0"/>
              <a:t>24.2.2019</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AEC32F-7D94-4ADF-ABBF-C6D2D0C8EE2A}" type="slidenum">
              <a:rPr lang="tr-TR" smtClean="0"/>
              <a:t>‹#›</a:t>
            </a:fld>
            <a:endParaRPr lang="tr-TR"/>
          </a:p>
        </p:txBody>
      </p:sp>
    </p:spTree>
    <p:extLst>
      <p:ext uri="{BB962C8B-B14F-4D97-AF65-F5344CB8AC3E}">
        <p14:creationId xmlns:p14="http://schemas.microsoft.com/office/powerpoint/2010/main" val="951264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0E03AB-95F4-47B6-A86C-F96117A62DF4}" type="datetimeFigureOut">
              <a:rPr lang="tr-TR" smtClean="0"/>
              <a:t>24.2.2019</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AEC32F-7D94-4ADF-ABBF-C6D2D0C8EE2A}" type="slidenum">
              <a:rPr lang="tr-TR" smtClean="0"/>
              <a:t>‹#›</a:t>
            </a:fld>
            <a:endParaRPr lang="tr-TR"/>
          </a:p>
        </p:txBody>
      </p:sp>
    </p:spTree>
    <p:extLst>
      <p:ext uri="{BB962C8B-B14F-4D97-AF65-F5344CB8AC3E}">
        <p14:creationId xmlns:p14="http://schemas.microsoft.com/office/powerpoint/2010/main" val="1252737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0E03AB-95F4-47B6-A86C-F96117A62DF4}" type="datetimeFigureOut">
              <a:rPr lang="tr-TR" smtClean="0"/>
              <a:t>24.2.2019</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5AEC32F-7D94-4ADF-ABBF-C6D2D0C8EE2A}" type="slidenum">
              <a:rPr lang="tr-TR" smtClean="0"/>
              <a:t>‹#›</a:t>
            </a:fld>
            <a:endParaRPr lang="tr-TR"/>
          </a:p>
        </p:txBody>
      </p:sp>
    </p:spTree>
    <p:extLst>
      <p:ext uri="{BB962C8B-B14F-4D97-AF65-F5344CB8AC3E}">
        <p14:creationId xmlns:p14="http://schemas.microsoft.com/office/powerpoint/2010/main" val="2725230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690E03AB-95F4-47B6-A86C-F96117A62DF4}" type="datetimeFigureOut">
              <a:rPr lang="tr-TR" smtClean="0"/>
              <a:t>24.2.2019</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5AEC32F-7D94-4ADF-ABBF-C6D2D0C8EE2A}" type="slidenum">
              <a:rPr lang="tr-TR" smtClean="0"/>
              <a:t>‹#›</a:t>
            </a:fld>
            <a:endParaRPr lang="tr-TR"/>
          </a:p>
        </p:txBody>
      </p:sp>
    </p:spTree>
    <p:extLst>
      <p:ext uri="{BB962C8B-B14F-4D97-AF65-F5344CB8AC3E}">
        <p14:creationId xmlns:p14="http://schemas.microsoft.com/office/powerpoint/2010/main" val="3249930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0E03AB-95F4-47B6-A86C-F96117A62DF4}" type="datetimeFigureOut">
              <a:rPr lang="tr-TR" smtClean="0"/>
              <a:t>24.2.2019</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5AEC32F-7D94-4ADF-ABBF-C6D2D0C8EE2A}" type="slidenum">
              <a:rPr lang="tr-TR" smtClean="0"/>
              <a:t>‹#›</a:t>
            </a:fld>
            <a:endParaRPr lang="tr-TR"/>
          </a:p>
        </p:txBody>
      </p:sp>
    </p:spTree>
    <p:extLst>
      <p:ext uri="{BB962C8B-B14F-4D97-AF65-F5344CB8AC3E}">
        <p14:creationId xmlns:p14="http://schemas.microsoft.com/office/powerpoint/2010/main" val="2429538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90E03AB-95F4-47B6-A86C-F96117A62DF4}" type="datetimeFigureOut">
              <a:rPr lang="tr-TR" smtClean="0"/>
              <a:t>24.2.2019</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AEC32F-7D94-4ADF-ABBF-C6D2D0C8EE2A}" type="slidenum">
              <a:rPr lang="tr-TR" smtClean="0"/>
              <a:t>‹#›</a:t>
            </a:fld>
            <a:endParaRPr lang="tr-TR"/>
          </a:p>
        </p:txBody>
      </p:sp>
    </p:spTree>
    <p:extLst>
      <p:ext uri="{BB962C8B-B14F-4D97-AF65-F5344CB8AC3E}">
        <p14:creationId xmlns:p14="http://schemas.microsoft.com/office/powerpoint/2010/main" val="534434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90E03AB-95F4-47B6-A86C-F96117A62DF4}" type="datetimeFigureOut">
              <a:rPr lang="tr-TR" smtClean="0"/>
              <a:t>24.2.2019</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AEC32F-7D94-4ADF-ABBF-C6D2D0C8EE2A}" type="slidenum">
              <a:rPr lang="tr-TR" smtClean="0"/>
              <a:t>‹#›</a:t>
            </a:fld>
            <a:endParaRPr lang="tr-TR"/>
          </a:p>
        </p:txBody>
      </p:sp>
    </p:spTree>
    <p:extLst>
      <p:ext uri="{BB962C8B-B14F-4D97-AF65-F5344CB8AC3E}">
        <p14:creationId xmlns:p14="http://schemas.microsoft.com/office/powerpoint/2010/main" val="3346139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0E03AB-95F4-47B6-A86C-F96117A62DF4}" type="datetimeFigureOut">
              <a:rPr lang="tr-TR" smtClean="0"/>
              <a:t>24.2.2019</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EC32F-7D94-4ADF-ABBF-C6D2D0C8EE2A}" type="slidenum">
              <a:rPr lang="tr-TR" smtClean="0"/>
              <a:t>‹#›</a:t>
            </a:fld>
            <a:endParaRPr lang="tr-TR"/>
          </a:p>
        </p:txBody>
      </p:sp>
    </p:spTree>
    <p:extLst>
      <p:ext uri="{BB962C8B-B14F-4D97-AF65-F5344CB8AC3E}">
        <p14:creationId xmlns:p14="http://schemas.microsoft.com/office/powerpoint/2010/main" val="927559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607127"/>
            <a:ext cx="9144000" cy="1902836"/>
          </a:xfrm>
        </p:spPr>
        <p:txBody>
          <a:bodyPr>
            <a:normAutofit fontScale="90000"/>
          </a:bodyPr>
          <a:lstStyle/>
          <a:p>
            <a:r>
              <a:rPr lang="tr-TR" b="1" dirty="0"/>
              <a:t>RADYOTERAPİDE KULLANILAN TEDAVİ CİHAZLARI</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007120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Hızlandırıcı Tüp: </a:t>
            </a:r>
            <a:endParaRPr lang="tr-TR" b="1" dirty="0" smtClean="0"/>
          </a:p>
          <a:p>
            <a:pPr lvl="1"/>
            <a:r>
              <a:rPr lang="tr-TR" dirty="0" smtClean="0"/>
              <a:t>Buraya</a:t>
            </a:r>
            <a:r>
              <a:rPr lang="tr-TR" b="1" dirty="0" smtClean="0"/>
              <a:t> </a:t>
            </a:r>
            <a:r>
              <a:rPr lang="tr-TR" b="1" dirty="0"/>
              <a:t>gelen </a:t>
            </a:r>
            <a:r>
              <a:rPr lang="tr-TR" dirty="0"/>
              <a:t>elektronlar 40KeV  enerjiye sahip olarak gelir ve </a:t>
            </a:r>
            <a:r>
              <a:rPr lang="tr-TR" dirty="0" err="1"/>
              <a:t>burda</a:t>
            </a:r>
            <a:r>
              <a:rPr lang="tr-TR" dirty="0"/>
              <a:t> 25MeV enerjiye ulaşabilmektedir. Tüp </a:t>
            </a:r>
            <a:r>
              <a:rPr lang="tr-TR" dirty="0" err="1"/>
              <a:t>içersinde</a:t>
            </a:r>
            <a:r>
              <a:rPr lang="tr-TR" dirty="0"/>
              <a:t> bakır mikrodalga rezonans oyuğu olup tüpün uzunluğu istenen elektron enerjisine bağlı 30-250 cm arasında değişmektedir.</a:t>
            </a:r>
          </a:p>
          <a:p>
            <a:pPr marL="0" indent="0">
              <a:buNone/>
            </a:pPr>
            <a:endParaRPr lang="tr-TR" dirty="0"/>
          </a:p>
          <a:p>
            <a:endParaRPr lang="tr-TR" dirty="0"/>
          </a:p>
        </p:txBody>
      </p:sp>
    </p:spTree>
    <p:extLst>
      <p:ext uri="{BB962C8B-B14F-4D97-AF65-F5344CB8AC3E}">
        <p14:creationId xmlns:p14="http://schemas.microsoft.com/office/powerpoint/2010/main" val="2978855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err="1"/>
              <a:t>Kilovoltaj</a:t>
            </a:r>
            <a:r>
              <a:rPr lang="tr-TR" b="1" dirty="0"/>
              <a:t> üniteleri (500 </a:t>
            </a:r>
            <a:r>
              <a:rPr lang="tr-TR" b="1" dirty="0" err="1"/>
              <a:t>kV</a:t>
            </a:r>
            <a:r>
              <a:rPr lang="tr-TR" b="1" dirty="0" smtClean="0"/>
              <a:t>)</a:t>
            </a:r>
          </a:p>
          <a:p>
            <a:r>
              <a:rPr lang="tr-TR" b="1" dirty="0" err="1"/>
              <a:t>Süpervoltaj</a:t>
            </a:r>
            <a:r>
              <a:rPr lang="tr-TR" b="1" dirty="0"/>
              <a:t> üniteleri (500-1000 </a:t>
            </a:r>
            <a:r>
              <a:rPr lang="tr-TR" b="1" dirty="0" err="1"/>
              <a:t>kV</a:t>
            </a:r>
            <a:r>
              <a:rPr lang="tr-TR" b="1" dirty="0" smtClean="0"/>
              <a:t>)</a:t>
            </a:r>
          </a:p>
          <a:p>
            <a:pPr lvl="0"/>
            <a:r>
              <a:rPr lang="tr-TR" b="1" dirty="0" err="1"/>
              <a:t>Megavoltaj</a:t>
            </a:r>
            <a:r>
              <a:rPr lang="tr-TR" b="1" dirty="0"/>
              <a:t> üniteleri (&gt;1MV)</a:t>
            </a:r>
            <a:endParaRPr lang="tr-TR" dirty="0"/>
          </a:p>
          <a:p>
            <a:endParaRPr lang="tr-TR" dirty="0"/>
          </a:p>
        </p:txBody>
      </p:sp>
    </p:spTree>
    <p:extLst>
      <p:ext uri="{BB962C8B-B14F-4D97-AF65-F5344CB8AC3E}">
        <p14:creationId xmlns:p14="http://schemas.microsoft.com/office/powerpoint/2010/main" val="583979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b="1" dirty="0" err="1"/>
              <a:t>Kilovoltaj</a:t>
            </a:r>
            <a:r>
              <a:rPr lang="tr-TR" b="1" dirty="0"/>
              <a:t> üniteleri (500 </a:t>
            </a:r>
            <a:r>
              <a:rPr lang="tr-TR" b="1" dirty="0" err="1"/>
              <a:t>kV</a:t>
            </a:r>
            <a:r>
              <a:rPr lang="tr-TR" b="1" dirty="0" smtClean="0"/>
              <a:t>)</a:t>
            </a:r>
          </a:p>
          <a:p>
            <a:pPr marL="0" lvl="0" indent="0">
              <a:buNone/>
            </a:pPr>
            <a:endParaRPr lang="tr-TR" dirty="0"/>
          </a:p>
          <a:p>
            <a:pPr lvl="1"/>
            <a:r>
              <a:rPr lang="tr-TR" b="1" dirty="0" err="1"/>
              <a:t>Kontakt</a:t>
            </a:r>
            <a:r>
              <a:rPr lang="tr-TR" b="1" dirty="0"/>
              <a:t> tedavi cihazları (40-50 </a:t>
            </a:r>
            <a:r>
              <a:rPr lang="tr-TR" b="1" dirty="0" err="1"/>
              <a:t>kV</a:t>
            </a:r>
            <a:r>
              <a:rPr lang="tr-TR" b="1" dirty="0" smtClean="0"/>
              <a:t>)</a:t>
            </a:r>
          </a:p>
          <a:p>
            <a:pPr lvl="1"/>
            <a:endParaRPr lang="tr-TR" dirty="0"/>
          </a:p>
          <a:p>
            <a:pPr lvl="1"/>
            <a:r>
              <a:rPr lang="tr-TR" b="1" dirty="0" err="1"/>
              <a:t>Superfisyal</a:t>
            </a:r>
            <a:r>
              <a:rPr lang="tr-TR" b="1" dirty="0"/>
              <a:t> tedavi cihazları (50-150 </a:t>
            </a:r>
            <a:r>
              <a:rPr lang="tr-TR" b="1" dirty="0" err="1"/>
              <a:t>kV</a:t>
            </a:r>
            <a:r>
              <a:rPr lang="tr-TR" b="1" dirty="0" smtClean="0"/>
              <a:t>)</a:t>
            </a:r>
          </a:p>
          <a:p>
            <a:pPr lvl="1"/>
            <a:endParaRPr lang="tr-TR" dirty="0"/>
          </a:p>
          <a:p>
            <a:pPr lvl="1"/>
            <a:r>
              <a:rPr lang="tr-TR" b="1" dirty="0" err="1"/>
              <a:t>Ortovoltaj</a:t>
            </a:r>
            <a:r>
              <a:rPr lang="tr-TR" b="1" dirty="0"/>
              <a:t> tedavi </a:t>
            </a:r>
            <a:r>
              <a:rPr lang="tr-TR" b="1" dirty="0" err="1"/>
              <a:t>tedavi</a:t>
            </a:r>
            <a:r>
              <a:rPr lang="tr-TR" b="1" dirty="0"/>
              <a:t> cihazları (150-500 </a:t>
            </a:r>
            <a:r>
              <a:rPr lang="tr-TR" b="1" dirty="0" err="1"/>
              <a:t>kV</a:t>
            </a:r>
            <a:r>
              <a:rPr lang="tr-TR" b="1" dirty="0"/>
              <a:t>)</a:t>
            </a:r>
            <a:endParaRPr lang="tr-TR" dirty="0"/>
          </a:p>
          <a:p>
            <a:endParaRPr lang="tr-TR" dirty="0"/>
          </a:p>
        </p:txBody>
      </p:sp>
    </p:spTree>
    <p:extLst>
      <p:ext uri="{BB962C8B-B14F-4D97-AF65-F5344CB8AC3E}">
        <p14:creationId xmlns:p14="http://schemas.microsoft.com/office/powerpoint/2010/main" val="1852887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smtClean="0"/>
              <a:t>Süpervoltaj</a:t>
            </a:r>
            <a:r>
              <a:rPr lang="tr-TR" b="1" dirty="0" smtClean="0"/>
              <a:t> </a:t>
            </a:r>
            <a:r>
              <a:rPr lang="tr-TR" b="1" dirty="0"/>
              <a:t>üniteleri (500-1000 </a:t>
            </a:r>
            <a:r>
              <a:rPr lang="tr-TR" b="1" dirty="0" err="1"/>
              <a:t>kV</a:t>
            </a:r>
            <a:r>
              <a:rPr lang="tr-TR" b="1" dirty="0"/>
              <a:t>)</a:t>
            </a:r>
            <a:endParaRPr lang="tr-TR" dirty="0"/>
          </a:p>
        </p:txBody>
      </p:sp>
    </p:spTree>
    <p:extLst>
      <p:ext uri="{BB962C8B-B14F-4D97-AF65-F5344CB8AC3E}">
        <p14:creationId xmlns:p14="http://schemas.microsoft.com/office/powerpoint/2010/main" val="3763940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b="1" dirty="0" err="1"/>
              <a:t>Megavoltaj</a:t>
            </a:r>
            <a:r>
              <a:rPr lang="tr-TR" b="1" dirty="0"/>
              <a:t> üniteleri (&gt;1MV</a:t>
            </a:r>
            <a:r>
              <a:rPr lang="tr-TR" b="1" dirty="0" smtClean="0"/>
              <a:t>)</a:t>
            </a:r>
            <a:endParaRPr lang="tr-TR" dirty="0"/>
          </a:p>
          <a:p>
            <a:pPr lvl="1"/>
            <a:r>
              <a:rPr lang="tr-TR" b="1" dirty="0"/>
              <a:t>Van De </a:t>
            </a:r>
            <a:r>
              <a:rPr lang="tr-TR" b="1" dirty="0" err="1"/>
              <a:t>Graaf</a:t>
            </a:r>
            <a:r>
              <a:rPr lang="tr-TR" b="1" dirty="0"/>
              <a:t> jeneratörü</a:t>
            </a:r>
            <a:endParaRPr lang="tr-TR" dirty="0"/>
          </a:p>
          <a:p>
            <a:pPr lvl="1"/>
            <a:r>
              <a:rPr lang="tr-TR" b="1" dirty="0" err="1"/>
              <a:t>Cobalt</a:t>
            </a:r>
            <a:r>
              <a:rPr lang="tr-TR" b="1" dirty="0"/>
              <a:t> 60</a:t>
            </a:r>
            <a:endParaRPr lang="tr-TR" dirty="0"/>
          </a:p>
          <a:p>
            <a:pPr lvl="1"/>
            <a:r>
              <a:rPr lang="tr-TR" b="1" dirty="0"/>
              <a:t>Lineer </a:t>
            </a:r>
            <a:r>
              <a:rPr lang="tr-TR" b="1" dirty="0" err="1"/>
              <a:t>akselerator</a:t>
            </a:r>
            <a:r>
              <a:rPr lang="tr-TR" b="1" dirty="0"/>
              <a:t> (LINAK)</a:t>
            </a:r>
            <a:endParaRPr lang="tr-TR" dirty="0"/>
          </a:p>
          <a:p>
            <a:pPr lvl="1"/>
            <a:r>
              <a:rPr lang="tr-TR" b="1" dirty="0"/>
              <a:t>Betatron</a:t>
            </a:r>
            <a:endParaRPr lang="tr-TR" dirty="0"/>
          </a:p>
          <a:p>
            <a:pPr lvl="1"/>
            <a:r>
              <a:rPr lang="tr-TR" b="1" dirty="0" err="1"/>
              <a:t>Mikrotron</a:t>
            </a:r>
            <a:endParaRPr lang="tr-TR" dirty="0"/>
          </a:p>
          <a:p>
            <a:pPr lvl="1"/>
            <a:r>
              <a:rPr lang="tr-TR" b="1" dirty="0" err="1"/>
              <a:t>Siklotron</a:t>
            </a:r>
            <a:endParaRPr lang="tr-TR" dirty="0"/>
          </a:p>
          <a:p>
            <a:endParaRPr lang="tr-TR" dirty="0"/>
          </a:p>
        </p:txBody>
      </p:sp>
    </p:spTree>
    <p:extLst>
      <p:ext uri="{BB962C8B-B14F-4D97-AF65-F5344CB8AC3E}">
        <p14:creationId xmlns:p14="http://schemas.microsoft.com/office/powerpoint/2010/main" val="2855426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Lineer </a:t>
            </a:r>
            <a:r>
              <a:rPr lang="tr-TR" b="1" dirty="0" err="1"/>
              <a:t>Akseleratör</a:t>
            </a:r>
            <a:r>
              <a:rPr lang="tr-TR" b="1" dirty="0"/>
              <a:t> (LINAK):</a:t>
            </a:r>
            <a:r>
              <a:rPr lang="tr-TR" dirty="0"/>
              <a:t> </a:t>
            </a:r>
            <a:endParaRPr lang="tr-TR" dirty="0" smtClean="0"/>
          </a:p>
          <a:p>
            <a:pPr marL="0" indent="0">
              <a:buNone/>
            </a:pPr>
            <a:endParaRPr lang="tr-TR" dirty="0" smtClean="0"/>
          </a:p>
          <a:p>
            <a:pPr lvl="1"/>
            <a:r>
              <a:rPr lang="tr-TR" dirty="0" smtClean="0"/>
              <a:t>Günümüzde  </a:t>
            </a:r>
            <a:r>
              <a:rPr lang="tr-TR" dirty="0"/>
              <a:t>tedavi amacı ile yaygın olarak kullanılan bir cihazdır. </a:t>
            </a:r>
            <a:endParaRPr lang="tr-TR" dirty="0" smtClean="0"/>
          </a:p>
          <a:p>
            <a:pPr marL="457200" lvl="1" indent="0">
              <a:buNone/>
            </a:pPr>
            <a:endParaRPr lang="tr-TR" dirty="0" smtClean="0"/>
          </a:p>
          <a:p>
            <a:pPr lvl="1"/>
            <a:r>
              <a:rPr lang="tr-TR" dirty="0" smtClean="0"/>
              <a:t>Basit </a:t>
            </a:r>
            <a:r>
              <a:rPr lang="tr-TR" dirty="0"/>
              <a:t>X ışın tüpünde olduğu gibi metal telin ısınması ile serbestleşen elektronların  daha yüksek kinetik enerji için elektromanyetik alanda  hızlandırılır, bu hızlandırılmış yüksek enerjili elektronla ya direkt olarak elektron enerjisi olarak veya hedefe çarptırılarak yüksek enerjili X ışını olarak kullanılır.</a:t>
            </a:r>
          </a:p>
          <a:p>
            <a:endParaRPr lang="tr-TR" dirty="0"/>
          </a:p>
        </p:txBody>
      </p:sp>
    </p:spTree>
    <p:extLst>
      <p:ext uri="{BB962C8B-B14F-4D97-AF65-F5344CB8AC3E}">
        <p14:creationId xmlns:p14="http://schemas.microsoft.com/office/powerpoint/2010/main" val="4069972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LINAK yapısı: </a:t>
            </a:r>
            <a:endParaRPr lang="tr-TR" b="1" dirty="0" smtClean="0"/>
          </a:p>
          <a:p>
            <a:r>
              <a:rPr lang="tr-TR" dirty="0" smtClean="0"/>
              <a:t>Temel </a:t>
            </a:r>
            <a:r>
              <a:rPr lang="tr-TR" dirty="0"/>
              <a:t>olarak modülatör, </a:t>
            </a:r>
            <a:endParaRPr lang="tr-TR" dirty="0" smtClean="0"/>
          </a:p>
          <a:p>
            <a:r>
              <a:rPr lang="tr-TR" dirty="0"/>
              <a:t>E</a:t>
            </a:r>
            <a:r>
              <a:rPr lang="tr-TR" dirty="0" smtClean="0"/>
              <a:t>lektron </a:t>
            </a:r>
            <a:r>
              <a:rPr lang="tr-TR" dirty="0"/>
              <a:t>tabancası, </a:t>
            </a:r>
            <a:endParaRPr lang="tr-TR" dirty="0" smtClean="0"/>
          </a:p>
          <a:p>
            <a:r>
              <a:rPr lang="tr-TR" dirty="0" err="1"/>
              <a:t>R</a:t>
            </a:r>
            <a:r>
              <a:rPr lang="tr-TR" dirty="0" err="1" smtClean="0"/>
              <a:t>adyofrekans</a:t>
            </a:r>
            <a:r>
              <a:rPr lang="tr-TR" dirty="0" smtClean="0"/>
              <a:t> </a:t>
            </a:r>
            <a:r>
              <a:rPr lang="tr-TR" dirty="0"/>
              <a:t>(RF) güç kaynağı (</a:t>
            </a:r>
            <a:r>
              <a:rPr lang="tr-TR" dirty="0" err="1"/>
              <a:t>magnetron</a:t>
            </a:r>
            <a:r>
              <a:rPr lang="tr-TR" dirty="0"/>
              <a:t> veya </a:t>
            </a:r>
            <a:r>
              <a:rPr lang="tr-TR" dirty="0" err="1"/>
              <a:t>klystron</a:t>
            </a:r>
            <a:r>
              <a:rPr lang="tr-TR" dirty="0" smtClean="0"/>
              <a:t>),</a:t>
            </a:r>
          </a:p>
          <a:p>
            <a:r>
              <a:rPr lang="tr-TR" dirty="0" smtClean="0"/>
              <a:t> Hızlandırıcı </a:t>
            </a:r>
            <a:r>
              <a:rPr lang="tr-TR" dirty="0"/>
              <a:t>tüp ve </a:t>
            </a:r>
            <a:r>
              <a:rPr lang="tr-TR" dirty="0" err="1"/>
              <a:t>kolimatör</a:t>
            </a:r>
            <a:r>
              <a:rPr lang="tr-TR" dirty="0"/>
              <a:t> sistemlerinden oluşur.</a:t>
            </a:r>
          </a:p>
          <a:p>
            <a:endParaRPr lang="tr-TR" dirty="0"/>
          </a:p>
        </p:txBody>
      </p:sp>
    </p:spTree>
    <p:extLst>
      <p:ext uri="{BB962C8B-B14F-4D97-AF65-F5344CB8AC3E}">
        <p14:creationId xmlns:p14="http://schemas.microsoft.com/office/powerpoint/2010/main" val="2830861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Modülatör:</a:t>
            </a:r>
            <a:r>
              <a:rPr lang="tr-TR" dirty="0"/>
              <a:t>  </a:t>
            </a:r>
            <a:endParaRPr lang="tr-TR" dirty="0" smtClean="0"/>
          </a:p>
          <a:p>
            <a:pPr lvl="1"/>
            <a:r>
              <a:rPr lang="tr-TR" dirty="0" smtClean="0"/>
              <a:t>Şebeke </a:t>
            </a:r>
            <a:r>
              <a:rPr lang="tr-TR" dirty="0"/>
              <a:t>elektriği ile beslenir (210-380 volt alternatif akım) doğru akıma çevrilerek 30-40kV a kadar çıkarır. Elektron tabancası ve RF güç kaynağını eşzamanlı olarak tetikler.</a:t>
            </a:r>
          </a:p>
          <a:p>
            <a:r>
              <a:rPr lang="tr-TR" b="1" dirty="0"/>
              <a:t>Elektron tabancası:</a:t>
            </a:r>
            <a:r>
              <a:rPr lang="tr-TR" dirty="0"/>
              <a:t> </a:t>
            </a:r>
            <a:endParaRPr lang="tr-TR" dirty="0" smtClean="0"/>
          </a:p>
          <a:p>
            <a:pPr lvl="1"/>
            <a:r>
              <a:rPr lang="tr-TR" dirty="0" smtClean="0"/>
              <a:t>Modülatör </a:t>
            </a:r>
            <a:r>
              <a:rPr lang="tr-TR" dirty="0"/>
              <a:t>tarafından uyarılarak 15-50keV enerjili elektronları hızlandırıcı tüpe gönderir.</a:t>
            </a:r>
          </a:p>
          <a:p>
            <a:endParaRPr lang="tr-TR" dirty="0"/>
          </a:p>
        </p:txBody>
      </p:sp>
    </p:spTree>
    <p:extLst>
      <p:ext uri="{BB962C8B-B14F-4D97-AF65-F5344CB8AC3E}">
        <p14:creationId xmlns:p14="http://schemas.microsoft.com/office/powerpoint/2010/main" val="4074299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err="1"/>
              <a:t>Radyofrekans</a:t>
            </a:r>
            <a:r>
              <a:rPr lang="tr-TR" b="1" dirty="0"/>
              <a:t>  (RF) güç kaynağı:</a:t>
            </a:r>
            <a:r>
              <a:rPr lang="tr-TR" dirty="0"/>
              <a:t>  </a:t>
            </a:r>
            <a:endParaRPr lang="tr-TR" dirty="0" smtClean="0"/>
          </a:p>
          <a:p>
            <a:pPr lvl="1"/>
            <a:r>
              <a:rPr lang="tr-TR" dirty="0" smtClean="0"/>
              <a:t>Modülatör </a:t>
            </a:r>
            <a:r>
              <a:rPr lang="tr-TR" dirty="0"/>
              <a:t>tarafından eş zamanlı uyarılır. Elektron tabancasından hızlandırıcı tüpe gönderilen elektronları hızlandırmak için  yüksek frekanslı mikrodalga üretir. Elektronlar bu mikrodalgaların elektrik akımı sayesinde hızlanır.</a:t>
            </a:r>
          </a:p>
          <a:p>
            <a:r>
              <a:rPr lang="tr-TR" b="1" dirty="0" err="1"/>
              <a:t>Magnetron</a:t>
            </a:r>
            <a:r>
              <a:rPr lang="tr-TR" b="1" dirty="0"/>
              <a:t>:</a:t>
            </a:r>
            <a:r>
              <a:rPr lang="tr-TR" dirty="0"/>
              <a:t> </a:t>
            </a:r>
            <a:endParaRPr lang="tr-TR" dirty="0" smtClean="0"/>
          </a:p>
          <a:p>
            <a:pPr lvl="1"/>
            <a:r>
              <a:rPr lang="tr-TR" dirty="0" smtClean="0"/>
              <a:t>RF </a:t>
            </a:r>
            <a:r>
              <a:rPr lang="tr-TR" dirty="0"/>
              <a:t>güç kaynağıdır. </a:t>
            </a:r>
          </a:p>
          <a:p>
            <a:pPr marL="0" indent="0">
              <a:buNone/>
            </a:pPr>
            <a:r>
              <a:rPr lang="tr-TR" dirty="0"/>
              <a:t> </a:t>
            </a:r>
          </a:p>
          <a:p>
            <a:r>
              <a:rPr lang="tr-TR" b="1" dirty="0" err="1"/>
              <a:t>Klystron</a:t>
            </a:r>
            <a:r>
              <a:rPr lang="tr-TR" b="1" dirty="0"/>
              <a:t>:</a:t>
            </a:r>
            <a:r>
              <a:rPr lang="tr-TR" dirty="0"/>
              <a:t> </a:t>
            </a:r>
            <a:endParaRPr lang="tr-TR" dirty="0" smtClean="0"/>
          </a:p>
          <a:p>
            <a:pPr lvl="1"/>
            <a:r>
              <a:rPr lang="tr-TR" dirty="0" smtClean="0"/>
              <a:t>RF </a:t>
            </a:r>
            <a:r>
              <a:rPr lang="tr-TR" dirty="0"/>
              <a:t>güç kaynağıdır ancak mikrodalga üretmez, mikrodalga güçlendiricisi olarak görev yapar.</a:t>
            </a:r>
          </a:p>
          <a:p>
            <a:endParaRPr lang="tr-TR" dirty="0"/>
          </a:p>
        </p:txBody>
      </p:sp>
    </p:spTree>
    <p:extLst>
      <p:ext uri="{BB962C8B-B14F-4D97-AF65-F5344CB8AC3E}">
        <p14:creationId xmlns:p14="http://schemas.microsoft.com/office/powerpoint/2010/main" val="194332811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278</Words>
  <Application>Microsoft Office PowerPoint</Application>
  <PresentationFormat>Geniş ekran</PresentationFormat>
  <Paragraphs>42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RADYOTERAPİDE KULLANILAN TEDAVİ CİHAZLARI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RADYOTERAPİDE KULLANILAN TEDAVİ CİHAZLARI </dc:title>
  <dc:creator>lenovo</dc:creator>
  <cp:lastModifiedBy>lenovo</cp:lastModifiedBy>
  <cp:revision>2</cp:revision>
  <dcterms:created xsi:type="dcterms:W3CDTF">2019-02-24T17:14:33Z</dcterms:created>
  <dcterms:modified xsi:type="dcterms:W3CDTF">2019-02-24T17:15:57Z</dcterms:modified>
</cp:coreProperties>
</file>