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412875"/>
            <a:ext cx="7772400" cy="1736725"/>
          </a:xfrm>
        </p:spPr>
        <p:txBody>
          <a:bodyPr/>
          <a:lstStyle/>
          <a:p>
            <a:r>
              <a:rPr lang="tr-TR" sz="4200" b="1" i="1" dirty="0" err="1" smtClean="0"/>
              <a:t>GÖÇün</a:t>
            </a:r>
            <a:r>
              <a:rPr lang="tr-TR" sz="4200" b="1" i="1" smtClean="0"/>
              <a:t> YARATTIIĞI KİMLİK SORUNLARI</a:t>
            </a:r>
            <a:endParaRPr lang="tr-TR" sz="4200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1081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3600" b="1" i="1" dirty="0" err="1">
                <a:solidFill>
                  <a:schemeClr val="accent1"/>
                </a:solidFill>
              </a:rPr>
              <a:t>Prof.Dr</a:t>
            </a:r>
            <a:r>
              <a:rPr lang="tr-TR" sz="3600" b="1" i="1" dirty="0">
                <a:solidFill>
                  <a:schemeClr val="accent1"/>
                </a:solidFill>
              </a:rPr>
              <a:t>.</a:t>
            </a:r>
            <a:r>
              <a:rPr lang="tr-TR" sz="3600" b="1" i="1" dirty="0" err="1">
                <a:solidFill>
                  <a:schemeClr val="accent1"/>
                </a:solidFill>
              </a:rPr>
              <a:t>Abdülkadir</a:t>
            </a:r>
            <a:r>
              <a:rPr lang="tr-TR" sz="3600" b="1" i="1" dirty="0">
                <a:solidFill>
                  <a:schemeClr val="accent1"/>
                </a:solidFill>
              </a:rPr>
              <a:t> ÇEVİK</a:t>
            </a:r>
          </a:p>
          <a:p>
            <a:pPr>
              <a:lnSpc>
                <a:spcPct val="90000"/>
              </a:lnSpc>
            </a:pPr>
            <a:r>
              <a:rPr lang="tr-TR" sz="2400" b="1" i="1" dirty="0">
                <a:solidFill>
                  <a:schemeClr val="accent1"/>
                </a:solidFill>
              </a:rPr>
              <a:t>AÜTF Psikiyatri Anabilim Dalı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200" b="1">
              <a:solidFill>
                <a:schemeClr val="folHlink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05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/>
              <a:t>Tüm hastalıklar bir genel sistem teorisine dayanan disregülasyon modeli ile açıklanmaya çalışılmaktadır.</a:t>
            </a:r>
          </a:p>
          <a:p>
            <a:pPr>
              <a:lnSpc>
                <a:spcPct val="90000"/>
              </a:lnSpc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Yaşayan organizma hiyerarşik olarak düzenlenmiş alt sistemlerin sürekli bir bütünlüğüdür.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Alt sistemler arasında da karşılıklı düzenlemeler bulunur.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90000"/>
              </a:lnSpc>
            </a:pPr>
            <a:endParaRPr lang="tr-TR" b="1"/>
          </a:p>
          <a:p>
            <a:pPr>
              <a:lnSpc>
                <a:spcPct val="90000"/>
              </a:lnSpc>
            </a:pP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9500"/>
          </a:xfrm>
        </p:spPr>
        <p:txBody>
          <a:bodyPr/>
          <a:lstStyle/>
          <a:p>
            <a:r>
              <a:rPr lang="tr-TR" sz="2800" b="1"/>
              <a:t> Beyin, üst düzenleyici ve kontrol edici bir organ olarak işlev görür ve kendisi de çevresel faktörler tarafından regüle edilip, modifiye edilebilir.</a:t>
            </a:r>
          </a:p>
          <a:p>
            <a:pPr>
              <a:buFont typeface="Wingdings" pitchFamily="2" charset="2"/>
              <a:buNone/>
            </a:pPr>
            <a:endParaRPr lang="tr-TR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z="2800"/>
          </a:p>
          <a:p>
            <a:r>
              <a:rPr lang="tr-TR" sz="2800" b="1"/>
              <a:t>Bu kendini regüle eden sistemin geribildirim halkasından biri ya da birkaçında bozulma olunca hastalık ortaya çıkabilir.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Bu bozulma hücresel düzeyde olabileceği gibi psikolojik ve sosyal düzeylerde de olabilir.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600" b="1">
              <a:solidFill>
                <a:schemeClr val="folHlink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  <a:p>
            <a:r>
              <a:rPr lang="tr-TR" sz="2800" b="1"/>
              <a:t>Erken çocukluk dönemi ilişkilerindeki yetersizlikler, bireyin biyolojik sistemlerinin homeostatik organizasyonunda yer alan maddelerin genetik ekspresyonunu modifiye edebilir. 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endParaRPr lang="en-US" sz="2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71900"/>
          </a:xfrm>
        </p:spPr>
        <p:txBody>
          <a:bodyPr/>
          <a:lstStyle/>
          <a:p>
            <a:r>
              <a:rPr lang="tr-TR" sz="2800" b="1"/>
              <a:t>Bireyler self regülasyonlarındaki eksiklikleri başkalarıya simbiyotik self, nesne ilişkilerini sürdürerek tedavi edebilirler.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Ancak, bu kişiler nesne kaybı ve ayrılık durumunda hastalık gelişimi açısından yüksek risk altındadırlar.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0668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600" b="1">
              <a:solidFill>
                <a:schemeClr val="folHlink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5029200"/>
          </a:xfrm>
        </p:spPr>
        <p:txBody>
          <a:bodyPr/>
          <a:lstStyle/>
          <a:p>
            <a:r>
              <a:rPr lang="tr-TR" sz="2800" b="1"/>
              <a:t>Hastalıklar dışında yaşanılan bozucu etkilere karşı geliştirdikleri en önemli savunma mekanizmalarından biri de </a:t>
            </a:r>
            <a:r>
              <a:rPr lang="tr-TR" sz="2800" b="1">
                <a:solidFill>
                  <a:schemeClr val="folHlink"/>
                </a:solidFill>
              </a:rPr>
              <a:t>kimlik </a:t>
            </a:r>
            <a:r>
              <a:rPr lang="tr-TR" sz="2800" b="1"/>
              <a:t>alanındadır.</a:t>
            </a:r>
          </a:p>
          <a:p>
            <a:endParaRPr lang="tr-TR" sz="2800" b="1"/>
          </a:p>
          <a:p>
            <a:r>
              <a:rPr lang="tr-TR" sz="2800" b="1"/>
              <a:t>Milli, etnik ve dini duygulara daha sıkı bağlanılmakta, bu yönler sosyal yaşantılarında ön plana  çıkmaktadır.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Etnik kimlik, yurtdışında ulusal kimliğin önüne geçebilmektedir.</a:t>
            </a:r>
          </a:p>
          <a:p>
            <a:endParaRPr lang="tr-TR" sz="2800" b="1"/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endParaRPr lang="tr-TR" sz="2600"/>
          </a:p>
          <a:p>
            <a:endParaRPr lang="tr-TR" sz="2600"/>
          </a:p>
          <a:p>
            <a:endParaRPr lang="tr-TR" sz="2600"/>
          </a:p>
          <a:p>
            <a:endParaRPr lang="en-US" sz="2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3924300"/>
          </a:xfrm>
        </p:spPr>
        <p:txBody>
          <a:bodyPr/>
          <a:lstStyle/>
          <a:p>
            <a:r>
              <a:rPr lang="tr-TR" sz="2800" b="1"/>
              <a:t>Bu konuda evsahibi ükenin de rolü önemlidir.</a:t>
            </a:r>
          </a:p>
          <a:p>
            <a:endParaRPr lang="tr-TR" sz="2800" b="1"/>
          </a:p>
          <a:p>
            <a:r>
              <a:rPr lang="tr-TR" sz="2800" b="1"/>
              <a:t>Göçmenlerin iç dünyalarında yaşadıkları aşağılanma çevreden gelen itici ve horlayıcı tutum ve davranışların etkisiyle şiddetlenmektedir.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8100"/>
          </a:xfrm>
        </p:spPr>
        <p:txBody>
          <a:bodyPr/>
          <a:lstStyle/>
          <a:p>
            <a:r>
              <a:rPr lang="tr-TR" sz="2800" b="1"/>
              <a:t>Bu olumsuz duygulara karşılık göçmenler arkaik kimliklerini katı bir duvar örerek korumaya başlarlar.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Temelde bireylerin biyolojik varlıklarını koruma motivasyou yer almaktadır.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90800"/>
            <a:ext cx="8229600" cy="3543300"/>
          </a:xfrm>
        </p:spPr>
        <p:txBody>
          <a:bodyPr/>
          <a:lstStyle/>
          <a:p>
            <a:r>
              <a:rPr lang="tr-TR" sz="2800" b="1"/>
              <a:t>Biyolojik varlığın kaybıyla kıyaslandığında, kimlik kaybıyla ilgili yaşanan tehdit daha çok tepki görür. </a:t>
            </a:r>
          </a:p>
          <a:p>
            <a:r>
              <a:rPr lang="tr-TR" sz="2800" b="1"/>
              <a:t>Kişi kimliğini kaybetmektense onuruyla biyolojik varlığını kaybetmeyi yeğler.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600" b="1">
              <a:solidFill>
                <a:schemeClr val="folHlink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3815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/>
              <a:t>Avrupa’da yaşayan göçmenler regresif süreçler sonucu ulusal kimlik yerine etnik kimliklerini ön plana çıkararak baskın olan yabancı kimliğe karşı kendilerini korumaya çalışmışlardır.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Bu durumun ortaya çıkmasında, mağdurluk ve ezilmişlik psikolojisi, ait olma ve hayatta kalma psikolojisi ve narsisistik incinmelerle bağlantılı bir psikoloji rol oynamaktadır. </a:t>
            </a:r>
            <a:endParaRPr lang="en-US" sz="28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719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tr-TR" sz="2800" b="1"/>
          </a:p>
          <a:p>
            <a:pPr>
              <a:lnSpc>
                <a:spcPct val="80000"/>
              </a:lnSpc>
            </a:pPr>
            <a:r>
              <a:rPr lang="tr-TR" sz="2800" b="1"/>
              <a:t>Son yıllarda giderek önem kazanan entegratif model sayesinde gerek sağlıkta gerekse hastalıkta duyguların regülasyonunun önemi ve duyguların irregülasyonu durumunda hastalıkların oluşması daha iyi açıklanabilmektedir.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600" b="1">
              <a:solidFill>
                <a:schemeClr val="folHlink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305800" cy="4495800"/>
          </a:xfrm>
        </p:spPr>
        <p:txBody>
          <a:bodyPr/>
          <a:lstStyle/>
          <a:p>
            <a:endParaRPr lang="tr-TR" sz="2800"/>
          </a:p>
          <a:p>
            <a:r>
              <a:rPr lang="tr-TR" sz="2800" b="1"/>
              <a:t>Kimliğin diğer önemli bir boyutu da din ve mezhep kimliğidir.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Normal koşullarda kişi, vatandaşlık kimliğiyle varlığını sürdürür, etnik, dini ya da mezhep kimliğini ortaya çıkarma gereksinimi duymaz.</a:t>
            </a:r>
          </a:p>
          <a:p>
            <a:endParaRPr lang="en-US" sz="28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/>
              <a:t>Avrupa’daki göçmenlerimiz ergenlik dönemindekine benzer kimlik sorunlarını yeniden yaşamaya başlamışlardır.</a:t>
            </a:r>
          </a:p>
          <a:p>
            <a:pPr>
              <a:lnSpc>
                <a:spcPct val="90000"/>
              </a:lnSpc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Ancak, bu sorunlar melez (hibrid) bir kimlik oluşturma yönündedir.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Melez kimlik, birinci kuşak için pek mümkün olmasa da, sonraki kuşaklar bu kimliği oluşturmada daha başarılı olmaktadırlar.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600" b="1">
              <a:solidFill>
                <a:schemeClr val="folHlink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3815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800" b="1"/>
              <a:t>Yaşanan bu kimlik sorunlarının ruhsal ve somatik eşdeğerlerini klinikte en hafif anksiyete bozukluklarından en ağır ruhsal bunalımlar ile kimlik bozukluklarına, hatta bedensel hastalıklara kadar varan geniş bir yelpaze içinde görebilmekteyiz.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90000"/>
              </a:lnSpc>
            </a:pPr>
            <a:r>
              <a:rPr lang="tr-TR" sz="2800" b="1"/>
              <a:t>Bu sorunların çözülmesi için, insanı anlatılan boyutlarla değerlendiren ve regülasyonunu bozan faktörleri ortaya çıkararak uyumuna yardımcı olmak önemlidir.</a:t>
            </a:r>
          </a:p>
          <a:p>
            <a:pPr>
              <a:lnSpc>
                <a:spcPct val="90000"/>
              </a:lnSpc>
            </a:pPr>
            <a:endParaRPr lang="en-US" sz="28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SABRINIZA TEŞEKKÜRLER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152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b="1"/>
              <a:t>İlk kez Ruesch 1948’de fiziksel hastalığı olanların duygularının bilişsel olarak işlenmelerindeki yetersizliği vurgulamıştır.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lnSpc>
                <a:spcPct val="80000"/>
              </a:lnSpc>
            </a:pPr>
            <a:r>
              <a:rPr lang="tr-TR" sz="2800" b="1"/>
              <a:t>1970’lerde ise Nemiah ve Sifneos, klasik psikosomatik hastaların kognitif affektif iletişim biçimlerini sistematik olarak araştırmış ve “</a:t>
            </a:r>
            <a:r>
              <a:rPr lang="tr-TR" sz="2800" b="1">
                <a:solidFill>
                  <a:schemeClr val="folHlink"/>
                </a:solidFill>
              </a:rPr>
              <a:t>aleksitimi</a:t>
            </a:r>
            <a:r>
              <a:rPr lang="tr-TR" sz="2800" b="1"/>
              <a:t>” kavramını geliştirmişlerdir.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39243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tr-TR" sz="2800" b="1"/>
          </a:p>
          <a:p>
            <a:pPr>
              <a:lnSpc>
                <a:spcPct val="80000"/>
              </a:lnSpc>
            </a:pPr>
            <a:r>
              <a:rPr lang="tr-TR" sz="2800" b="1"/>
              <a:t>Göçmenler dil sorunları nedeniyle </a:t>
            </a:r>
            <a:r>
              <a:rPr lang="tr-TR" sz="2800" b="1">
                <a:solidFill>
                  <a:schemeClr val="folHlink"/>
                </a:solidFill>
              </a:rPr>
              <a:t>istemdışı aleksitimi</a:t>
            </a:r>
            <a:r>
              <a:rPr lang="tr-TR" sz="2800" b="1"/>
              <a:t> içindedirler. </a:t>
            </a:r>
          </a:p>
          <a:p>
            <a:pPr>
              <a:lnSpc>
                <a:spcPct val="80000"/>
              </a:lnSpc>
            </a:pPr>
            <a:endParaRPr lang="tr-TR" sz="2800" b="1"/>
          </a:p>
          <a:p>
            <a:pPr>
              <a:lnSpc>
                <a:spcPct val="80000"/>
              </a:lnSpc>
            </a:pPr>
            <a:r>
              <a:rPr lang="tr-TR" sz="2800" b="1"/>
              <a:t>Duygularını ifade edememeleri de Türk göçmenlerin </a:t>
            </a:r>
            <a:r>
              <a:rPr lang="tr-TR" sz="2800" b="1">
                <a:solidFill>
                  <a:schemeClr val="folHlink"/>
                </a:solidFill>
              </a:rPr>
              <a:t>somatizasyona</a:t>
            </a:r>
            <a:r>
              <a:rPr lang="tr-TR" sz="2800" b="1"/>
              <a:t> sık başvurmalarını açıklar niteliktedir.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800" b="1"/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3924300"/>
          </a:xfrm>
        </p:spPr>
        <p:txBody>
          <a:bodyPr/>
          <a:lstStyle/>
          <a:p>
            <a:endParaRPr lang="tr-TR" sz="2800" b="1"/>
          </a:p>
          <a:p>
            <a:r>
              <a:rPr lang="tr-TR" sz="2800" b="1"/>
              <a:t>Geleneksel Türk aileleri ve bireyleri nesne kayıpları ve ayrılıklar nedeniyle sorun yaşarlar.</a:t>
            </a:r>
          </a:p>
          <a:p>
            <a:r>
              <a:rPr lang="tr-TR" sz="2800" b="1"/>
              <a:t>Yapılan araştırmalar yakın ilişkilerin kaybının hastalanma ve ölüm riskinde artışa yol açtığını göstermektedir.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4533900"/>
          </a:xfrm>
        </p:spPr>
        <p:txBody>
          <a:bodyPr/>
          <a:lstStyle/>
          <a:p>
            <a:endParaRPr lang="tr-TR" sz="2800" b="1"/>
          </a:p>
          <a:p>
            <a:r>
              <a:rPr lang="tr-TR" sz="2800" b="1"/>
              <a:t>Türk göçmenler psikobiyolojik işlevleri için çok önemli olan eksternal regülatörlerden ve destekten yoksun hale gelirler.</a:t>
            </a:r>
          </a:p>
          <a:p>
            <a:endParaRPr lang="tr-TR" sz="2800" b="1"/>
          </a:p>
          <a:p>
            <a:r>
              <a:rPr lang="tr-TR" sz="2800" b="1"/>
              <a:t>Araştırmalar da çevresel desteklerin kaybının yoğun biçimde somatik bozukluklara yol açtığını göstermektedir (Minas ve ark,1988, Demirsar ,1986).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tr-TR" sz="3200" b="1">
                <a:solidFill>
                  <a:schemeClr val="folHlink"/>
                </a:solidFill>
              </a:rPr>
              <a:t>Göçe bağlı kimlik sorunları ve bunun klinik yansımaları</a:t>
            </a:r>
            <a:endParaRPr lang="en-US" sz="3200" b="1">
              <a:solidFill>
                <a:schemeClr val="folHlink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r>
              <a:rPr lang="tr-TR" sz="2800" b="1"/>
              <a:t>GİS ve nonsistematik ağrı yakınmalarının oluşumu ile yurdundan ayrı kalmaya bağlı kayıp duyguları, yalnızlık ve zorunlu aleksitimi ilişkilidir.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r>
              <a:rPr lang="tr-TR" sz="2800" b="1"/>
              <a:t>İç göç yaşayan bireylerde de benzer yakınmalar görülmektedir(Çevik, 1985).</a:t>
            </a:r>
          </a:p>
          <a:p>
            <a:pPr>
              <a:buFont typeface="Wingdings" pitchFamily="2" charset="2"/>
              <a:buNone/>
            </a:pPr>
            <a:r>
              <a:rPr lang="tr-TR" sz="2800" b="1"/>
              <a:t> </a:t>
            </a:r>
            <a:endParaRPr lang="en-US" sz="28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5240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z="2800" b="1"/>
          </a:p>
          <a:p>
            <a:endParaRPr lang="tr-TR" sz="2800" b="1"/>
          </a:p>
          <a:p>
            <a:endParaRPr lang="tr-TR" sz="2800" b="1"/>
          </a:p>
          <a:p>
            <a:r>
              <a:rPr lang="tr-TR" sz="2800" b="1"/>
              <a:t>Gizli düzenleyici mekanizmaların (evi, tarlası, çeşmesi vb.) kaybı ile bireyin homeostatik organizasyonu değişerek fiziksel ve ruhsal hastalığa yatkınlığı artabilmektedir.</a:t>
            </a:r>
          </a:p>
          <a:p>
            <a:pPr>
              <a:buFont typeface="Wingdings" pitchFamily="2" charset="2"/>
              <a:buNone/>
            </a:pPr>
            <a:endParaRPr lang="tr-TR" sz="2800" b="1"/>
          </a:p>
          <a:p>
            <a:pPr>
              <a:buFont typeface="Wingdings" pitchFamily="2" charset="2"/>
              <a:buNone/>
            </a:pPr>
            <a:endParaRPr lang="tr-TR" sz="28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295400"/>
          </a:xfrm>
        </p:spPr>
        <p:txBody>
          <a:bodyPr/>
          <a:lstStyle/>
          <a:p>
            <a:r>
              <a:rPr lang="tr-TR" sz="3600" b="1">
                <a:solidFill>
                  <a:schemeClr val="folHlink"/>
                </a:solidFill>
              </a:rPr>
              <a:t>Göçe bağlı kimlik sorunları ve bunun klinik yansımaları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z="2800" b="1"/>
          </a:p>
          <a:p>
            <a:endParaRPr lang="tr-TR" sz="2800" b="1"/>
          </a:p>
          <a:p>
            <a:r>
              <a:rPr lang="tr-TR" sz="2800" b="1"/>
              <a:t>Winnicot’un “</a:t>
            </a:r>
            <a:r>
              <a:rPr lang="tr-TR" sz="2800" b="1">
                <a:solidFill>
                  <a:schemeClr val="folHlink"/>
                </a:solidFill>
              </a:rPr>
              <a:t>geçiş nesnesi</a:t>
            </a:r>
            <a:r>
              <a:rPr lang="tr-TR" sz="2800" b="1"/>
              <a:t>”’ne benzer rahatlatıcı ve seperasyon acısını hafifletici, Volkan’ın “</a:t>
            </a:r>
            <a:r>
              <a:rPr lang="tr-TR" sz="2800" b="1">
                <a:solidFill>
                  <a:schemeClr val="folHlink"/>
                </a:solidFill>
              </a:rPr>
              <a:t>bağlantı nesneleri</a:t>
            </a:r>
            <a:r>
              <a:rPr lang="tr-TR" sz="2800" b="1"/>
              <a:t>” kavramı gibi yas acısını dindirmeye katkısı olan nesneler (muskalar, pazubantlar) yardımcı olarak kullanılırlar.</a:t>
            </a:r>
            <a:endParaRPr lang="en-US" sz="2800" b="1"/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843</Words>
  <Application>Microsoft Office PowerPoint</Application>
  <PresentationFormat>Ekran Gösterisi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Gündönümü</vt:lpstr>
      <vt:lpstr>GÖÇün YARATTIIĞI KİMLİK SORUNLARI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Göçe bağlı kimlik sorunları ve bunun klinik yansımaları</vt:lpstr>
      <vt:lpstr>Slayt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GÖÇün YARATTIIĞI KİMLİK SORUNLARI</dc:title>
  <dc:creator>user</dc:creator>
  <cp:lastModifiedBy>user</cp:lastModifiedBy>
  <cp:revision>3</cp:revision>
  <dcterms:created xsi:type="dcterms:W3CDTF">2017-11-14T10:26:44Z</dcterms:created>
  <dcterms:modified xsi:type="dcterms:W3CDTF">2017-11-14T10:28:22Z</dcterms:modified>
</cp:coreProperties>
</file>