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4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06" autoAdjust="0"/>
    <p:restoredTop sz="94660"/>
  </p:normalViewPr>
  <p:slideViewPr>
    <p:cSldViewPr snapToGrid="0">
      <p:cViewPr varScale="1">
        <p:scale>
          <a:sx n="72" d="100"/>
          <a:sy n="72" d="100"/>
        </p:scale>
        <p:origin x="6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diktory.com/glasnye.html" TargetMode="External"/><Relationship Id="rId2" Type="http://schemas.openxmlformats.org/officeDocument/2006/relationships/hyperlink" Target="https://licey.net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809CE-F913-4E8B-991D-34F50DACC2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Фонетика </a:t>
            </a:r>
            <a:r>
              <a:rPr lang="tr-TR" dirty="0"/>
              <a:t>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0F2AB2-7B92-4BD1-94D6-4FCDE5E3BB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9905" y="3982783"/>
            <a:ext cx="6831673" cy="1086237"/>
          </a:xfrm>
        </p:spPr>
        <p:txBody>
          <a:bodyPr/>
          <a:lstStyle/>
          <a:p>
            <a:r>
              <a:rPr lang="ru-RU" dirty="0"/>
              <a:t>Урок 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1790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A6625-EE84-4946-AD8F-B2F4B020E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83974"/>
          </a:xfrm>
        </p:spPr>
        <p:txBody>
          <a:bodyPr>
            <a:noAutofit/>
          </a:bodyPr>
          <a:lstStyle/>
          <a:p>
            <a:r>
              <a:rPr lang="ru-RU" sz="3600" dirty="0"/>
              <a:t>Произношение редуцированных Е, Я, Э, И</a:t>
            </a:r>
            <a:br>
              <a:rPr lang="ru-RU" sz="3600" dirty="0"/>
            </a:br>
            <a:endParaRPr lang="en-US" sz="36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EAB6B29-36D3-49BA-A085-28AAE5F261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638299"/>
            <a:ext cx="9601200" cy="4722743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ru-RU" dirty="0"/>
              <a:t>В начале иностранных слов, а также в положении после гласного на месте буквы э произносится [э]: экран -[э]кран, эфир - [э]</a:t>
            </a:r>
            <a:r>
              <a:rPr lang="ru-RU" dirty="0" err="1"/>
              <a:t>фир</a:t>
            </a:r>
            <a:r>
              <a:rPr lang="ru-RU" dirty="0"/>
              <a:t>, эвкалипт - [э]</a:t>
            </a:r>
            <a:r>
              <a:rPr lang="ru-RU" dirty="0" err="1"/>
              <a:t>вкалипт</a:t>
            </a:r>
            <a:r>
              <a:rPr lang="ru-RU" dirty="0"/>
              <a:t>, Эйфель - [э]</a:t>
            </a:r>
            <a:r>
              <a:rPr lang="ru-RU" dirty="0" err="1"/>
              <a:t>йфёль</a:t>
            </a:r>
            <a:r>
              <a:rPr lang="ru-RU" dirty="0"/>
              <a:t>, </a:t>
            </a:r>
            <a:r>
              <a:rPr lang="ru-RU" dirty="0" err="1"/>
              <a:t>Эвридика</a:t>
            </a:r>
            <a:r>
              <a:rPr lang="ru-RU" dirty="0"/>
              <a:t> - [э]</a:t>
            </a:r>
            <a:r>
              <a:rPr lang="ru-RU" dirty="0" err="1"/>
              <a:t>вридика</a:t>
            </a:r>
            <a:r>
              <a:rPr lang="ru-RU" dirty="0"/>
              <a:t>, Эчмиадзин - [э]</a:t>
            </a:r>
            <a:r>
              <a:rPr lang="ru-RU" dirty="0" err="1"/>
              <a:t>чмиадзин</a:t>
            </a:r>
            <a:r>
              <a:rPr lang="ru-RU" dirty="0"/>
              <a:t>, диэлектрик - </a:t>
            </a:r>
            <a:r>
              <a:rPr lang="ru-RU" dirty="0" err="1"/>
              <a:t>ди</a:t>
            </a:r>
            <a:r>
              <a:rPr lang="ru-RU" dirty="0"/>
              <a:t>[э]</a:t>
            </a:r>
            <a:r>
              <a:rPr lang="ru-RU" dirty="0" err="1"/>
              <a:t>лектрик</a:t>
            </a:r>
            <a:r>
              <a:rPr lang="ru-RU" dirty="0"/>
              <a:t>, коэффициент - ко[э]</a:t>
            </a:r>
            <a:r>
              <a:rPr lang="ru-RU" dirty="0" err="1"/>
              <a:t>ффициент</a:t>
            </a:r>
            <a:r>
              <a:rPr lang="ru-RU" dirty="0"/>
              <a:t>, муэдзин - </a:t>
            </a:r>
            <a:r>
              <a:rPr lang="ru-RU" dirty="0" err="1"/>
              <a:t>му</a:t>
            </a:r>
            <a:r>
              <a:rPr lang="ru-RU" dirty="0"/>
              <a:t>[э]</a:t>
            </a:r>
            <a:r>
              <a:rPr lang="ru-RU" dirty="0" err="1"/>
              <a:t>дзин</a:t>
            </a:r>
            <a:r>
              <a:rPr lang="ru-RU" dirty="0"/>
              <a:t>, </a:t>
            </a:r>
            <a:r>
              <a:rPr lang="ru-RU" dirty="0" err="1"/>
              <a:t>Буэнавентура</a:t>
            </a:r>
            <a:r>
              <a:rPr lang="ru-RU" dirty="0"/>
              <a:t> - </a:t>
            </a:r>
            <a:r>
              <a:rPr lang="ru-RU" dirty="0" err="1"/>
              <a:t>бу</a:t>
            </a:r>
            <a:r>
              <a:rPr lang="ru-RU" dirty="0"/>
              <a:t>[э]</a:t>
            </a:r>
            <a:r>
              <a:rPr lang="ru-RU" dirty="0" err="1"/>
              <a:t>навентура</a:t>
            </a:r>
            <a:r>
              <a:rPr lang="ru-RU" dirty="0"/>
              <a:t>, </a:t>
            </a:r>
            <a:r>
              <a:rPr lang="ru-RU" dirty="0" err="1"/>
              <a:t>Жуэнвиль</a:t>
            </a:r>
            <a:r>
              <a:rPr lang="ru-RU" dirty="0"/>
              <a:t> - </a:t>
            </a:r>
            <a:r>
              <a:rPr lang="ru-RU" dirty="0" err="1"/>
              <a:t>жу</a:t>
            </a:r>
            <a:r>
              <a:rPr lang="ru-RU" dirty="0"/>
              <a:t>[э]</a:t>
            </a:r>
            <a:r>
              <a:rPr lang="ru-RU" dirty="0" err="1"/>
              <a:t>нвиль</a:t>
            </a:r>
            <a:r>
              <a:rPr lang="ru-RU" dirty="0"/>
              <a:t>, </a:t>
            </a:r>
            <a:r>
              <a:rPr lang="ru-RU" dirty="0" err="1"/>
              <a:t>Лоэнгрин</a:t>
            </a:r>
            <a:r>
              <a:rPr lang="ru-RU" dirty="0"/>
              <a:t> - </a:t>
            </a:r>
            <a:r>
              <a:rPr lang="ru-RU" dirty="0" err="1"/>
              <a:t>ло</a:t>
            </a:r>
            <a:r>
              <a:rPr lang="ru-RU" dirty="0"/>
              <a:t>[э]</a:t>
            </a:r>
            <a:r>
              <a:rPr lang="ru-RU" dirty="0" err="1"/>
              <a:t>нгрин</a:t>
            </a:r>
            <a:r>
              <a:rPr lang="ru-RU" dirty="0"/>
              <a:t>.</a:t>
            </a:r>
          </a:p>
          <a:p>
            <a:pPr>
              <a:lnSpc>
                <a:spcPct val="150000"/>
              </a:lnSpc>
            </a:pPr>
            <a:r>
              <a:rPr lang="ru-RU" dirty="0"/>
              <a:t>Неправильно произношение на месте буквы э звука [и] - оно придаёт сниженную стилистическую окраску речи. Более того, подобное звучание [э] может исказить смысл высказывания диктора: произношение [и]кран вместо [э]кран вызывает ассоциацию со словосочетанием и кран, [и]мир вместо [э]мир - с и мир, [и]миссия вместо [э]миссия - с и миссия.</a:t>
            </a:r>
          </a:p>
          <a:p>
            <a:pPr marL="0" indent="0">
              <a:lnSpc>
                <a:spcPct val="15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8846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A6625-EE84-4946-AD8F-B2F4B020E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83974"/>
          </a:xfrm>
        </p:spPr>
        <p:txBody>
          <a:bodyPr>
            <a:noAutofit/>
          </a:bodyPr>
          <a:lstStyle/>
          <a:p>
            <a:r>
              <a:rPr lang="ru-RU" sz="3600" dirty="0"/>
              <a:t>Произношение редуцированных Е, Я, Э, И</a:t>
            </a:r>
            <a:br>
              <a:rPr lang="ru-RU" sz="3600" dirty="0"/>
            </a:br>
            <a:endParaRPr lang="en-US" sz="36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EAB6B29-36D3-49BA-A085-28AAE5F261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2120348"/>
            <a:ext cx="9601200" cy="424069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dirty="0"/>
              <a:t>После [ш], [ж], [ц] на месте гласной и в безударном положении произносится [ы]: шиповник- [</a:t>
            </a:r>
            <a:r>
              <a:rPr lang="ru-RU" dirty="0" err="1"/>
              <a:t>шы</a:t>
            </a:r>
            <a:r>
              <a:rPr lang="ru-RU" dirty="0"/>
              <a:t>]</a:t>
            </a:r>
            <a:r>
              <a:rPr lang="ru-RU" dirty="0" err="1"/>
              <a:t>повник</a:t>
            </a:r>
            <a:r>
              <a:rPr lang="ru-RU" dirty="0"/>
              <a:t>, гамаши - гама[</a:t>
            </a:r>
            <a:r>
              <a:rPr lang="ru-RU" dirty="0" err="1"/>
              <a:t>шы</a:t>
            </a:r>
            <a:r>
              <a:rPr lang="ru-RU" dirty="0"/>
              <a:t>], Грамши - </a:t>
            </a:r>
            <a:r>
              <a:rPr lang="ru-RU" dirty="0" err="1"/>
              <a:t>грам</a:t>
            </a:r>
            <a:r>
              <a:rPr lang="ru-RU" dirty="0"/>
              <a:t>[</a:t>
            </a:r>
            <a:r>
              <a:rPr lang="ru-RU" dirty="0" err="1"/>
              <a:t>шы</a:t>
            </a:r>
            <a:r>
              <a:rPr lang="ru-RU" dirty="0"/>
              <a:t>]; жираф - [</a:t>
            </a:r>
            <a:r>
              <a:rPr lang="ru-RU" dirty="0" err="1"/>
              <a:t>жы</a:t>
            </a:r>
            <a:r>
              <a:rPr lang="ru-RU" dirty="0"/>
              <a:t>]</a:t>
            </a:r>
            <a:r>
              <a:rPr lang="ru-RU" dirty="0" err="1"/>
              <a:t>раф</a:t>
            </a:r>
            <a:r>
              <a:rPr lang="ru-RU" dirty="0"/>
              <a:t>, пляжи - </a:t>
            </a:r>
            <a:r>
              <a:rPr lang="ru-RU" dirty="0" err="1"/>
              <a:t>пля</a:t>
            </a:r>
            <a:r>
              <a:rPr lang="ru-RU" dirty="0"/>
              <a:t>[</a:t>
            </a:r>
            <a:r>
              <a:rPr lang="ru-RU" dirty="0" err="1"/>
              <a:t>жы</a:t>
            </a:r>
            <a:r>
              <a:rPr lang="ru-RU" dirty="0"/>
              <a:t>], Жигули- [</a:t>
            </a:r>
            <a:r>
              <a:rPr lang="ru-RU" dirty="0" err="1"/>
              <a:t>жы</a:t>
            </a:r>
            <a:r>
              <a:rPr lang="ru-RU" dirty="0"/>
              <a:t>]гули, Жилярди - [</a:t>
            </a:r>
            <a:r>
              <a:rPr lang="ru-RU" dirty="0" err="1"/>
              <a:t>жы</a:t>
            </a:r>
            <a:r>
              <a:rPr lang="ru-RU" dirty="0"/>
              <a:t>]</a:t>
            </a:r>
            <a:r>
              <a:rPr lang="ru-RU" dirty="0" err="1"/>
              <a:t>лярди</a:t>
            </a:r>
            <a:r>
              <a:rPr lang="ru-RU" dirty="0"/>
              <a:t>; циновка - [</a:t>
            </a:r>
            <a:r>
              <a:rPr lang="ru-RU" dirty="0" err="1"/>
              <a:t>цы</a:t>
            </a:r>
            <a:r>
              <a:rPr lang="ru-RU" dirty="0"/>
              <a:t>]</a:t>
            </a:r>
            <a:r>
              <a:rPr lang="ru-RU" dirty="0" err="1"/>
              <a:t>новка</a:t>
            </a:r>
            <a:r>
              <a:rPr lang="ru-RU" dirty="0"/>
              <a:t>, циклонический - [</a:t>
            </a:r>
            <a:r>
              <a:rPr lang="ru-RU" dirty="0" err="1"/>
              <a:t>цы</a:t>
            </a:r>
            <a:r>
              <a:rPr lang="ru-RU" dirty="0"/>
              <a:t>]клонический, Цивиль - [</a:t>
            </a:r>
            <a:r>
              <a:rPr lang="ru-RU" dirty="0" err="1"/>
              <a:t>цы</a:t>
            </a:r>
            <a:r>
              <a:rPr lang="ru-RU" dirty="0"/>
              <a:t>]</a:t>
            </a:r>
            <a:r>
              <a:rPr lang="ru-RU" dirty="0" err="1"/>
              <a:t>виль</a:t>
            </a:r>
            <a:r>
              <a:rPr lang="ru-RU" dirty="0"/>
              <a:t>, Цинциннати - [</a:t>
            </a:r>
            <a:r>
              <a:rPr lang="ru-RU" dirty="0" err="1"/>
              <a:t>цынцы</a:t>
            </a:r>
            <a:r>
              <a:rPr lang="ru-RU" dirty="0"/>
              <a:t>]</a:t>
            </a:r>
            <a:r>
              <a:rPr lang="ru-RU" dirty="0" err="1"/>
              <a:t>ннати</a:t>
            </a:r>
            <a:r>
              <a:rPr lang="ru-RU" dirty="0"/>
              <a:t>.</a:t>
            </a:r>
          </a:p>
          <a:p>
            <a:pPr marL="0" indent="0">
              <a:lnSpc>
                <a:spcPct val="15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7504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693ED-AFFB-458A-B2B0-BE48A7E16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39417"/>
          </a:xfrm>
        </p:spPr>
        <p:txBody>
          <a:bodyPr>
            <a:normAutofit fontScale="90000"/>
          </a:bodyPr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78008-4123-4E96-A61F-91C978558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8591" y="1616765"/>
            <a:ext cx="9601200" cy="4050194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/>
              <a:t>Брызгунова</a:t>
            </a:r>
            <a:r>
              <a:rPr lang="ru-RU" dirty="0"/>
              <a:t>, Е.А., Звуки и интонация русской речи. Москва: Русский язык, 1977.</a:t>
            </a:r>
            <a:endParaRPr lang="tr-TR" dirty="0"/>
          </a:p>
          <a:p>
            <a:r>
              <a:rPr lang="ru-RU" dirty="0"/>
              <a:t>Науменко Ю. М. Корректировочный курс русской фонетики и интонации для иностранных студентов I курса бакалавриата , Москва: Флинта: Наука, 2012.</a:t>
            </a:r>
          </a:p>
          <a:p>
            <a:r>
              <a:rPr lang="ru-RU" dirty="0"/>
              <a:t>Одинцова И.В. Звуки. Ритмика. Интонация. Москва: Флинта: Наука, 2014.</a:t>
            </a:r>
          </a:p>
          <a:p>
            <a:r>
              <a:rPr lang="ru-RU" dirty="0" err="1"/>
              <a:t>Бархударова</a:t>
            </a:r>
            <a:r>
              <a:rPr lang="ru-RU" dirty="0"/>
              <a:t> Л. Л., Панков Ф. И. По-русски – с хорошим произношением: практический курс звучащей речи. Москва: Русский язык. Курсы, 2008.</a:t>
            </a:r>
          </a:p>
          <a:p>
            <a:r>
              <a:rPr lang="ru-RU" dirty="0">
                <a:solidFill>
                  <a:schemeClr val="tx1"/>
                </a:solidFill>
              </a:rPr>
              <a:t>Буланин Л. Л. Фонетика современного русского языка. Москва: Высшая школа, 1970. </a:t>
            </a:r>
          </a:p>
          <a:p>
            <a:r>
              <a:rPr lang="ru-RU" dirty="0">
                <a:solidFill>
                  <a:schemeClr val="tx1"/>
                </a:solidFill>
              </a:rPr>
              <a:t>Кедрова Г. Е., Потапов В. В., Егоров А. М., Омельянова Е. Б. Фонетика русского языка. </a:t>
            </a:r>
            <a:r>
              <a:rPr lang="tr-TR" dirty="0">
                <a:solidFill>
                  <a:schemeClr val="tx1"/>
                </a:solidFill>
              </a:rPr>
              <a:t>Web</a:t>
            </a:r>
            <a:r>
              <a:rPr lang="ru-RU" dirty="0">
                <a:solidFill>
                  <a:schemeClr val="tx1"/>
                </a:solidFill>
              </a:rPr>
              <a:t>:. http://www.philol.msu.ru/~fonetica/index1.htm .</a:t>
            </a:r>
          </a:p>
          <a:p>
            <a:r>
              <a:rPr lang="en-US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https://licey.net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https://diktory.com/glasnye.html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294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A6625-EE84-4946-AD8F-B2F4B020E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83974"/>
          </a:xfrm>
        </p:spPr>
        <p:txBody>
          <a:bodyPr>
            <a:noAutofit/>
          </a:bodyPr>
          <a:lstStyle/>
          <a:p>
            <a:r>
              <a:rPr lang="ru-RU" sz="3600" dirty="0"/>
              <a:t>Произношение редуцированных Е, Я, Э, И</a:t>
            </a:r>
            <a:br>
              <a:rPr lang="ru-RU" sz="3600" dirty="0"/>
            </a:b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F8D40-18D3-4FBE-9DBE-A8F7C0281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364975"/>
            <a:ext cx="9601200" cy="5075582"/>
          </a:xfrm>
        </p:spPr>
        <p:txBody>
          <a:bodyPr>
            <a:normAutofit fontScale="62500" lnSpcReduction="20000"/>
          </a:bodyPr>
          <a:lstStyle/>
          <a:p>
            <a:endParaRPr lang="ru-RU" dirty="0"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На месте звуков </a:t>
            </a:r>
            <a:r>
              <a:rPr lang="ru-RU" sz="2900" b="1" i="0" dirty="0">
                <a:solidFill>
                  <a:srgbClr val="404040"/>
                </a:solidFill>
                <a:effectLst/>
                <a:latin typeface="+mj-lt"/>
              </a:rPr>
              <a:t>е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 и </a:t>
            </a:r>
            <a:r>
              <a:rPr lang="ru-RU" sz="2900" b="1" i="0" dirty="0">
                <a:solidFill>
                  <a:srgbClr val="404040"/>
                </a:solidFill>
                <a:effectLst/>
                <a:latin typeface="+mj-lt"/>
              </a:rPr>
              <a:t>я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 после мягких согласных в первом предударном слоге произносится безударный [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иэ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]: весна - [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в'иэ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]сна, нести - [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н'иэ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сти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, кедровник - [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к'иэ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дровник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, Бештау- [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б'иэ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штау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, Венеция - [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виэ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неция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, Регина - [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р'иэ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гина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, рябина - [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р'иэ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бина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, лягушка - [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л'иэ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гушка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, плясать - п[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л'иэ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сать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, Вязовка - [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в'иэ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зовка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, 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Мясковский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 - [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м'иэ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сковский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. Произношение на месте </a:t>
            </a:r>
            <a:r>
              <a:rPr lang="ru-RU" sz="2900" b="1" i="0" dirty="0">
                <a:solidFill>
                  <a:srgbClr val="404040"/>
                </a:solidFill>
                <a:effectLst/>
                <a:latin typeface="+mj-lt"/>
              </a:rPr>
              <a:t>е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 и </a:t>
            </a:r>
            <a:r>
              <a:rPr lang="ru-RU" sz="2900" b="1" i="0" dirty="0">
                <a:solidFill>
                  <a:srgbClr val="404040"/>
                </a:solidFill>
                <a:effectLst/>
                <a:latin typeface="+mj-lt"/>
              </a:rPr>
              <a:t>я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 отчётливого гласного [и] - [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в'и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]сна, [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р'и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бина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, [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б'и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штау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, [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м'и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сковский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 - является разговорным.</a:t>
            </a:r>
            <a:b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</a:br>
            <a:b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</a:b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В малораспространённых словах может быть 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произнош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. нередуцированных гласных: 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алегретто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 - а[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л'э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гретто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, бестселлер - [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б'э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стселлер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, легато - [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л'э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гато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, ренклод - [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р'э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нклод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, Кейптаун - [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к'э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йптаун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, Медея - [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м'э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дея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, Нерон - [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н'э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рон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, Веспуччи - [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в'э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спуччи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; гяур - [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г'а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ур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, кяриз - [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к'а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]риз, 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Няжлов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 - [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н'а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жлов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, 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Шяшупе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 - [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ш'а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шупе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, Ляшко - [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л'а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]</a:t>
            </a:r>
            <a:r>
              <a:rPr lang="ru-RU" sz="2900" b="0" i="0" dirty="0" err="1">
                <a:solidFill>
                  <a:srgbClr val="404040"/>
                </a:solidFill>
                <a:effectLst/>
                <a:latin typeface="+mj-lt"/>
              </a:rPr>
              <a:t>шко</a:t>
            </a:r>
            <a:r>
              <a:rPr lang="ru-RU" sz="2900" b="0" i="0" dirty="0">
                <a:solidFill>
                  <a:srgbClr val="404040"/>
                </a:solidFill>
                <a:effectLst/>
                <a:latin typeface="+mj-lt"/>
              </a:rPr>
              <a:t>.</a:t>
            </a:r>
            <a:endParaRPr lang="en-US" sz="29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0099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A6625-EE84-4946-AD8F-B2F4B020E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83974"/>
          </a:xfrm>
        </p:spPr>
        <p:txBody>
          <a:bodyPr>
            <a:noAutofit/>
          </a:bodyPr>
          <a:lstStyle/>
          <a:p>
            <a:r>
              <a:rPr lang="ru-RU" sz="3600" dirty="0"/>
              <a:t>Произношение редуцированных Е, Я, Э, И</a:t>
            </a:r>
            <a:br>
              <a:rPr lang="ru-RU" sz="3600" dirty="0"/>
            </a:br>
            <a:endParaRPr lang="en-US" sz="36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EAB6B29-36D3-49BA-A085-28AAE5F261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638299"/>
            <a:ext cx="9601200" cy="4722743"/>
          </a:xfrm>
        </p:spPr>
        <p:txBody>
          <a:bodyPr>
            <a:normAutofit/>
          </a:bodyPr>
          <a:lstStyle/>
          <a:p>
            <a:r>
              <a:rPr lang="ru-RU" dirty="0"/>
              <a:t>В начале слова на месте е и я в первом предударном слоге произносится безударный [</a:t>
            </a:r>
            <a:r>
              <a:rPr lang="ru-RU" dirty="0" err="1"/>
              <a:t>иэ</a:t>
            </a:r>
            <a:r>
              <a:rPr lang="ru-RU" dirty="0"/>
              <a:t>] в сочетании с предшествующим [й]: </a:t>
            </a:r>
          </a:p>
          <a:p>
            <a:pPr marL="0" indent="0">
              <a:buNone/>
            </a:pPr>
            <a:r>
              <a:rPr lang="ru-RU" dirty="0"/>
              <a:t>Пример: езда - [</a:t>
            </a:r>
            <a:r>
              <a:rPr lang="ru-RU" dirty="0" err="1"/>
              <a:t>йиэ</a:t>
            </a:r>
            <a:r>
              <a:rPr lang="ru-RU" dirty="0"/>
              <a:t>]</a:t>
            </a:r>
            <a:r>
              <a:rPr lang="ru-RU" dirty="0" err="1"/>
              <a:t>зда</a:t>
            </a:r>
            <a:r>
              <a:rPr lang="ru-RU" dirty="0"/>
              <a:t>, </a:t>
            </a:r>
          </a:p>
          <a:p>
            <a:pPr marL="0" indent="0">
              <a:buNone/>
            </a:pPr>
            <a:r>
              <a:rPr lang="ru-RU" dirty="0"/>
              <a:t>	 Елабуга - [</a:t>
            </a:r>
            <a:r>
              <a:rPr lang="ru-RU" dirty="0" err="1"/>
              <a:t>йиэ</a:t>
            </a:r>
            <a:r>
              <a:rPr lang="ru-RU" dirty="0"/>
              <a:t>]</a:t>
            </a:r>
            <a:r>
              <a:rPr lang="ru-RU" dirty="0" err="1"/>
              <a:t>лабуга</a:t>
            </a:r>
            <a:r>
              <a:rPr lang="ru-RU" dirty="0"/>
              <a:t>,</a:t>
            </a:r>
          </a:p>
          <a:p>
            <a:pPr marL="0" indent="0">
              <a:buNone/>
            </a:pPr>
            <a:r>
              <a:rPr lang="ru-RU" dirty="0"/>
              <a:t>	 ярлык- [</a:t>
            </a:r>
            <a:r>
              <a:rPr lang="ru-RU" dirty="0" err="1"/>
              <a:t>йиэ</a:t>
            </a:r>
            <a:r>
              <a:rPr lang="ru-RU" dirty="0"/>
              <a:t>]</a:t>
            </a:r>
            <a:r>
              <a:rPr lang="ru-RU" dirty="0" err="1"/>
              <a:t>рлык</a:t>
            </a:r>
            <a:r>
              <a:rPr lang="ru-RU" dirty="0"/>
              <a:t>, </a:t>
            </a:r>
          </a:p>
          <a:p>
            <a:pPr marL="0" indent="0">
              <a:buNone/>
            </a:pPr>
            <a:r>
              <a:rPr lang="ru-RU" dirty="0"/>
              <a:t>	  Япония - [</a:t>
            </a:r>
            <a:r>
              <a:rPr lang="ru-RU" dirty="0" err="1"/>
              <a:t>йиэ</a:t>
            </a:r>
            <a:r>
              <a:rPr lang="ru-RU" dirty="0"/>
              <a:t>]</a:t>
            </a:r>
            <a:r>
              <a:rPr lang="ru-RU" dirty="0" err="1"/>
              <a:t>пония</a:t>
            </a:r>
            <a:r>
              <a:rPr lang="ru-RU" dirty="0"/>
              <a:t>, </a:t>
            </a:r>
          </a:p>
          <a:p>
            <a:pPr marL="0" indent="0">
              <a:buNone/>
            </a:pPr>
            <a:r>
              <a:rPr lang="ru-RU" dirty="0"/>
              <a:t>	  поезда - по[</a:t>
            </a:r>
            <a:r>
              <a:rPr lang="ru-RU" dirty="0" err="1"/>
              <a:t>йиэ</a:t>
            </a:r>
            <a:r>
              <a:rPr lang="ru-RU" dirty="0"/>
              <a:t>]</a:t>
            </a:r>
            <a:r>
              <a:rPr lang="ru-RU" dirty="0" err="1"/>
              <a:t>зда</a:t>
            </a:r>
            <a:r>
              <a:rPr lang="ru-RU" dirty="0"/>
              <a:t>, </a:t>
            </a:r>
          </a:p>
          <a:p>
            <a:pPr marL="0" indent="0">
              <a:buNone/>
            </a:pPr>
            <a:r>
              <a:rPr lang="ru-RU" dirty="0"/>
              <a:t>	   уязвить - у[</a:t>
            </a:r>
            <a:r>
              <a:rPr lang="ru-RU" dirty="0" err="1"/>
              <a:t>йиэ</a:t>
            </a:r>
            <a:r>
              <a:rPr lang="ru-RU" dirty="0"/>
              <a:t>]</a:t>
            </a:r>
            <a:r>
              <a:rPr lang="ru-RU" dirty="0" err="1"/>
              <a:t>звить</a:t>
            </a:r>
            <a:r>
              <a:rPr lang="ru-RU" dirty="0"/>
              <a:t>.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Произношение [</a:t>
            </a:r>
            <a:r>
              <a:rPr lang="ru-RU" dirty="0" err="1"/>
              <a:t>йа</a:t>
            </a:r>
            <a:r>
              <a:rPr lang="ru-RU" dirty="0"/>
              <a:t>]</a:t>
            </a:r>
            <a:r>
              <a:rPr lang="ru-RU" dirty="0" err="1"/>
              <a:t>рлык</a:t>
            </a:r>
            <a:r>
              <a:rPr lang="ru-RU" dirty="0"/>
              <a:t>, [</a:t>
            </a:r>
            <a:r>
              <a:rPr lang="ru-RU" dirty="0" err="1"/>
              <a:t>йа</a:t>
            </a:r>
            <a:r>
              <a:rPr lang="ru-RU" dirty="0"/>
              <a:t>]</a:t>
            </a:r>
            <a:r>
              <a:rPr lang="ru-RU" dirty="0" err="1"/>
              <a:t>пония</a:t>
            </a:r>
            <a:r>
              <a:rPr lang="ru-RU" dirty="0"/>
              <a:t> - является неправильным.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2082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A6625-EE84-4946-AD8F-B2F4B020E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83974"/>
          </a:xfrm>
        </p:spPr>
        <p:txBody>
          <a:bodyPr>
            <a:noAutofit/>
          </a:bodyPr>
          <a:lstStyle/>
          <a:p>
            <a:r>
              <a:rPr lang="ru-RU" sz="3600" dirty="0"/>
              <a:t>Произношение редуцированных Е, Я, Э, И</a:t>
            </a:r>
            <a:br>
              <a:rPr lang="ru-RU" sz="3600" dirty="0"/>
            </a:br>
            <a:endParaRPr lang="en-US" sz="36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EAB6B29-36D3-49BA-A085-28AAE5F261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638299"/>
            <a:ext cx="9601200" cy="472274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dirty="0"/>
              <a:t>В остальных предударных слогах, а также в заударных слогах на месте е и я после мягких согласных произносится безударный [ь]: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b="1" dirty="0"/>
              <a:t>Пример:</a:t>
            </a:r>
            <a:r>
              <a:rPr lang="ru-RU" dirty="0"/>
              <a:t> великан - [</a:t>
            </a:r>
            <a:r>
              <a:rPr lang="ru-RU" dirty="0" err="1"/>
              <a:t>в'ь</a:t>
            </a:r>
            <a:r>
              <a:rPr lang="ru-RU" dirty="0"/>
              <a:t>]</a:t>
            </a:r>
            <a:r>
              <a:rPr lang="ru-RU" dirty="0" err="1"/>
              <a:t>ликан</a:t>
            </a:r>
            <a:r>
              <a:rPr lang="ru-RU" dirty="0"/>
              <a:t>, генератор - [</a:t>
            </a:r>
            <a:r>
              <a:rPr lang="ru-RU" dirty="0" err="1"/>
              <a:t>г'ь</a:t>
            </a:r>
            <a:r>
              <a:rPr lang="ru-RU" dirty="0"/>
              <a:t>]</a:t>
            </a:r>
            <a:r>
              <a:rPr lang="ru-RU" dirty="0" err="1"/>
              <a:t>нератор</a:t>
            </a:r>
            <a:r>
              <a:rPr lang="ru-RU" dirty="0"/>
              <a:t>, ледоходный - [</a:t>
            </a:r>
            <a:r>
              <a:rPr lang="ru-RU" dirty="0" err="1"/>
              <a:t>л'ь</a:t>
            </a:r>
            <a:r>
              <a:rPr lang="ru-RU" dirty="0"/>
              <a:t>]доходный, лейбористский - [</a:t>
            </a:r>
            <a:r>
              <a:rPr lang="ru-RU" dirty="0" err="1"/>
              <a:t>л'ьй</a:t>
            </a:r>
            <a:r>
              <a:rPr lang="ru-RU" dirty="0"/>
              <a:t>]</a:t>
            </a:r>
            <a:r>
              <a:rPr lang="ru-RU" dirty="0" err="1"/>
              <a:t>бористский</a:t>
            </a:r>
            <a:r>
              <a:rPr lang="ru-RU" dirty="0"/>
              <a:t>, вынести - вы[</a:t>
            </a:r>
            <a:r>
              <a:rPr lang="ru-RU" dirty="0" err="1"/>
              <a:t>н'ь</a:t>
            </a:r>
            <a:r>
              <a:rPr lang="ru-RU" dirty="0"/>
              <a:t>]</a:t>
            </a:r>
            <a:r>
              <a:rPr lang="ru-RU" dirty="0" err="1"/>
              <a:t>сти</a:t>
            </a:r>
            <a:r>
              <a:rPr lang="ru-RU" dirty="0"/>
              <a:t>, поле - по[</a:t>
            </a:r>
            <a:r>
              <a:rPr lang="ru-RU" dirty="0" err="1"/>
              <a:t>л'ь</a:t>
            </a:r>
            <a:r>
              <a:rPr lang="ru-RU" dirty="0"/>
              <a:t>], Петропавловск - [</a:t>
            </a:r>
            <a:r>
              <a:rPr lang="ru-RU" dirty="0" err="1"/>
              <a:t>п'ь</a:t>
            </a:r>
            <a:r>
              <a:rPr lang="ru-RU" dirty="0"/>
              <a:t>]</a:t>
            </a:r>
            <a:r>
              <a:rPr lang="ru-RU" dirty="0" err="1"/>
              <a:t>тропавловск</a:t>
            </a:r>
            <a:r>
              <a:rPr lang="ru-RU" dirty="0"/>
              <a:t>, Геленджик - [</a:t>
            </a:r>
            <a:r>
              <a:rPr lang="ru-RU" dirty="0" err="1"/>
              <a:t>г'ь</a:t>
            </a:r>
            <a:r>
              <a:rPr lang="ru-RU" dirty="0"/>
              <a:t>]</a:t>
            </a:r>
            <a:r>
              <a:rPr lang="ru-RU" dirty="0" err="1"/>
              <a:t>ленджик</a:t>
            </a:r>
            <a:r>
              <a:rPr lang="ru-RU" dirty="0"/>
              <a:t>, Венесуэла - [</a:t>
            </a:r>
            <a:r>
              <a:rPr lang="ru-RU" dirty="0" err="1"/>
              <a:t>в'ьнь</a:t>
            </a:r>
            <a:r>
              <a:rPr lang="ru-RU" dirty="0"/>
              <a:t>]</a:t>
            </a:r>
            <a:r>
              <a:rPr lang="ru-RU" dirty="0" err="1"/>
              <a:t>суэла</a:t>
            </a:r>
            <a:r>
              <a:rPr lang="ru-RU" dirty="0"/>
              <a:t>, Месопотамия - [</a:t>
            </a:r>
            <a:r>
              <a:rPr lang="ru-RU" dirty="0" err="1"/>
              <a:t>м'ь</a:t>
            </a:r>
            <a:r>
              <a:rPr lang="ru-RU" dirty="0"/>
              <a:t>]</a:t>
            </a:r>
            <a:r>
              <a:rPr lang="ru-RU" dirty="0" err="1"/>
              <a:t>сопотамия</a:t>
            </a:r>
            <a:r>
              <a:rPr lang="ru-RU" dirty="0"/>
              <a:t>, Верстовский - [</a:t>
            </a:r>
            <a:r>
              <a:rPr lang="ru-RU" dirty="0" err="1"/>
              <a:t>в'ь</a:t>
            </a:r>
            <a:r>
              <a:rPr lang="ru-RU" dirty="0"/>
              <a:t>]</a:t>
            </a:r>
            <a:r>
              <a:rPr lang="ru-RU" dirty="0" err="1"/>
              <a:t>рстовский</a:t>
            </a:r>
            <a:r>
              <a:rPr lang="ru-RU" dirty="0"/>
              <a:t>, Менделеев - [</a:t>
            </a:r>
            <a:r>
              <a:rPr lang="ru-RU" dirty="0" err="1"/>
              <a:t>м'ь</a:t>
            </a:r>
            <a:r>
              <a:rPr lang="ru-RU" dirty="0"/>
              <a:t>]</a:t>
            </a:r>
            <a:r>
              <a:rPr lang="ru-RU" dirty="0" err="1"/>
              <a:t>нделеев</a:t>
            </a:r>
            <a:r>
              <a:rPr lang="ru-RU" dirty="0"/>
              <a:t>, Нестеров - нес[</a:t>
            </a:r>
            <a:r>
              <a:rPr lang="ru-RU" dirty="0" err="1"/>
              <a:t>т'ь</a:t>
            </a:r>
            <a:r>
              <a:rPr lang="ru-RU" dirty="0"/>
              <a:t>]ров, Врубель - вру[</a:t>
            </a:r>
            <a:r>
              <a:rPr lang="ru-RU" dirty="0" err="1"/>
              <a:t>б'ьл</a:t>
            </a:r>
            <a:r>
              <a:rPr lang="ru-RU" dirty="0"/>
              <a:t>']; пятачок [</a:t>
            </a:r>
            <a:r>
              <a:rPr lang="ru-RU" dirty="0" err="1"/>
              <a:t>пь</a:t>
            </a:r>
            <a:r>
              <a:rPr lang="ru-RU" dirty="0"/>
              <a:t>]</a:t>
            </a:r>
            <a:r>
              <a:rPr lang="ru-RU" dirty="0" err="1"/>
              <a:t>тачок</a:t>
            </a:r>
            <a:r>
              <a:rPr lang="ru-RU" dirty="0"/>
              <a:t>, лягушачий - [</a:t>
            </a:r>
            <a:r>
              <a:rPr lang="ru-RU" dirty="0" err="1"/>
              <a:t>л'ь</a:t>
            </a:r>
            <a:r>
              <a:rPr lang="ru-RU" dirty="0"/>
              <a:t>]</a:t>
            </a:r>
            <a:r>
              <a:rPr lang="ru-RU" dirty="0" err="1"/>
              <a:t>гушачий</a:t>
            </a:r>
            <a:r>
              <a:rPr lang="ru-RU" dirty="0"/>
              <a:t>, Вязовая - [</a:t>
            </a:r>
            <a:r>
              <a:rPr lang="ru-RU" dirty="0" err="1"/>
              <a:t>в'ь</a:t>
            </a:r>
            <a:r>
              <a:rPr lang="ru-RU" dirty="0"/>
              <a:t>]</a:t>
            </a:r>
            <a:r>
              <a:rPr lang="ru-RU" dirty="0" err="1"/>
              <a:t>зовая</a:t>
            </a:r>
            <a:r>
              <a:rPr lang="ru-RU" dirty="0"/>
              <a:t>, Пятигорск - [</a:t>
            </a:r>
            <a:r>
              <a:rPr lang="ru-RU" dirty="0" err="1"/>
              <a:t>пь</a:t>
            </a:r>
            <a:r>
              <a:rPr lang="ru-RU" dirty="0"/>
              <a:t>]</a:t>
            </a:r>
            <a:r>
              <a:rPr lang="ru-RU" dirty="0" err="1"/>
              <a:t>тигорск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821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A6625-EE84-4946-AD8F-B2F4B020E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83974"/>
          </a:xfrm>
        </p:spPr>
        <p:txBody>
          <a:bodyPr>
            <a:noAutofit/>
          </a:bodyPr>
          <a:lstStyle/>
          <a:p>
            <a:r>
              <a:rPr lang="ru-RU" sz="3600" dirty="0"/>
              <a:t>Произношение редуцированных Е, Я, Э, И</a:t>
            </a:r>
            <a:br>
              <a:rPr lang="ru-RU" sz="3600" dirty="0"/>
            </a:br>
            <a:endParaRPr lang="en-US" sz="36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EAB6B29-36D3-49BA-A085-28AAE5F261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638299"/>
            <a:ext cx="9601200" cy="472274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dirty="0"/>
              <a:t>На месте гласной я, а также а после [ч] и [ш':] в безударных окончаниях произносится [ъ]: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dirty="0"/>
              <a:t>Пример: моря, поля - </a:t>
            </a:r>
            <a:r>
              <a:rPr lang="ru-RU" dirty="0" err="1"/>
              <a:t>мо</a:t>
            </a:r>
            <a:r>
              <a:rPr lang="ru-RU" dirty="0"/>
              <a:t>[</a:t>
            </a:r>
            <a:r>
              <a:rPr lang="ru-RU" dirty="0" err="1"/>
              <a:t>р'ъ</a:t>
            </a:r>
            <a:r>
              <a:rPr lang="ru-RU" dirty="0"/>
              <a:t>], по[</a:t>
            </a:r>
            <a:r>
              <a:rPr lang="ru-RU" dirty="0" err="1"/>
              <a:t>л'ъ</a:t>
            </a:r>
            <a:r>
              <a:rPr lang="ru-RU" dirty="0"/>
              <a:t>], братья, сучья - бра[</a:t>
            </a:r>
            <a:r>
              <a:rPr lang="ru-RU" dirty="0" err="1"/>
              <a:t>т'йъ</a:t>
            </a:r>
            <a:r>
              <a:rPr lang="ru-RU" dirty="0"/>
              <a:t>],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dirty="0"/>
              <a:t>	 су[</a:t>
            </a:r>
            <a:r>
              <a:rPr lang="ru-RU" dirty="0" err="1"/>
              <a:t>чйъ</a:t>
            </a:r>
            <a:r>
              <a:rPr lang="ru-RU" dirty="0"/>
              <a:t>]; бремя, пламя - </a:t>
            </a:r>
            <a:r>
              <a:rPr lang="ru-RU" dirty="0" err="1"/>
              <a:t>бре</a:t>
            </a:r>
            <a:r>
              <a:rPr lang="ru-RU" dirty="0"/>
              <a:t>[</a:t>
            </a:r>
            <a:r>
              <a:rPr lang="ru-RU" dirty="0" err="1"/>
              <a:t>м'ъ</a:t>
            </a:r>
            <a:r>
              <a:rPr lang="ru-RU" dirty="0"/>
              <a:t>], </a:t>
            </a:r>
            <a:r>
              <a:rPr lang="ru-RU" dirty="0" err="1"/>
              <a:t>пла</a:t>
            </a:r>
            <a:r>
              <a:rPr lang="ru-RU" dirty="0"/>
              <a:t>[</a:t>
            </a:r>
            <a:r>
              <a:rPr lang="ru-RU" dirty="0" err="1"/>
              <a:t>м'ъ</a:t>
            </a:r>
            <a:r>
              <a:rPr lang="ru-RU" dirty="0"/>
              <a:t>]; песнями,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dirty="0"/>
              <a:t>	каплями- пес[</a:t>
            </a:r>
            <a:r>
              <a:rPr lang="ru-RU" dirty="0" err="1"/>
              <a:t>н'ъми</a:t>
            </a:r>
            <a:r>
              <a:rPr lang="ru-RU" dirty="0"/>
              <a:t>], кап[</a:t>
            </a:r>
            <a:r>
              <a:rPr lang="ru-RU" dirty="0" err="1"/>
              <a:t>л'ъми</a:t>
            </a:r>
            <a:r>
              <a:rPr lang="ru-RU" dirty="0"/>
              <a:t>]; сидя, играя - си[</a:t>
            </a:r>
            <a:r>
              <a:rPr lang="ru-RU" dirty="0" err="1"/>
              <a:t>д'ъ</a:t>
            </a:r>
            <a:r>
              <a:rPr lang="ru-RU" dirty="0"/>
              <a:t>],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dirty="0"/>
              <a:t>	игра[</a:t>
            </a:r>
            <a:r>
              <a:rPr lang="ru-RU" dirty="0" err="1"/>
              <a:t>йъ</a:t>
            </a:r>
            <a:r>
              <a:rPr lang="ru-RU" dirty="0"/>
              <a:t>]; новая, красная - нова[</a:t>
            </a:r>
            <a:r>
              <a:rPr lang="ru-RU" dirty="0" err="1"/>
              <a:t>йъ</a:t>
            </a:r>
            <a:r>
              <a:rPr lang="ru-RU" dirty="0"/>
              <a:t>], красна[</a:t>
            </a:r>
            <a:r>
              <a:rPr lang="ru-RU" dirty="0" err="1"/>
              <a:t>йъ</a:t>
            </a:r>
            <a:r>
              <a:rPr lang="ru-RU" dirty="0"/>
              <a:t>]; дача,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dirty="0"/>
              <a:t>	 чаща - да[</a:t>
            </a:r>
            <a:r>
              <a:rPr lang="ru-RU" dirty="0" err="1"/>
              <a:t>чъ</a:t>
            </a:r>
            <a:r>
              <a:rPr lang="ru-RU" dirty="0"/>
              <a:t>], </a:t>
            </a:r>
            <a:r>
              <a:rPr lang="ru-RU" dirty="0" err="1"/>
              <a:t>ча</a:t>
            </a:r>
            <a:r>
              <a:rPr lang="ru-RU" dirty="0"/>
              <a:t>[</a:t>
            </a:r>
            <a:r>
              <a:rPr lang="ru-RU" dirty="0" err="1"/>
              <a:t>ш':ъ</a:t>
            </a:r>
            <a:r>
              <a:rPr lang="ru-RU" dirty="0"/>
              <a:t>].</a:t>
            </a:r>
          </a:p>
          <a:p>
            <a:pPr>
              <a:lnSpc>
                <a:spcPct val="150000"/>
              </a:lnSpc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91545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A6625-EE84-4946-AD8F-B2F4B020E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83974"/>
          </a:xfrm>
        </p:spPr>
        <p:txBody>
          <a:bodyPr>
            <a:noAutofit/>
          </a:bodyPr>
          <a:lstStyle/>
          <a:p>
            <a:r>
              <a:rPr lang="ru-RU" sz="3600" dirty="0"/>
              <a:t>Произношение редуцированных Е, Я, Э, И</a:t>
            </a:r>
            <a:br>
              <a:rPr lang="ru-RU" sz="3600" dirty="0"/>
            </a:br>
            <a:endParaRPr lang="en-US" sz="36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EAB6B29-36D3-49BA-A085-28AAE5F261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638299"/>
            <a:ext cx="9601200" cy="472274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dirty="0"/>
              <a:t>После [ж], [ш], [ц] на месте е в первом предударном слоге произносится звук, средний между [ы] и [э] - [</a:t>
            </a:r>
            <a:r>
              <a:rPr lang="ru-RU" dirty="0" err="1"/>
              <a:t>ыэ</a:t>
            </a:r>
            <a:r>
              <a:rPr lang="ru-RU" dirty="0"/>
              <a:t>]: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ru-RU" dirty="0"/>
              <a:t>Пример: шерстистый - [</a:t>
            </a:r>
            <a:r>
              <a:rPr lang="ru-RU" dirty="0" err="1"/>
              <a:t>шыэ</a:t>
            </a:r>
            <a:r>
              <a:rPr lang="ru-RU" dirty="0"/>
              <a:t>]</a:t>
            </a:r>
            <a:r>
              <a:rPr lang="ru-RU" dirty="0" err="1"/>
              <a:t>рстистый</a:t>
            </a:r>
            <a:r>
              <a:rPr lang="ru-RU" dirty="0"/>
              <a:t>, шептать - [</a:t>
            </a:r>
            <a:r>
              <a:rPr lang="ru-RU" dirty="0" err="1"/>
              <a:t>шыэ</a:t>
            </a:r>
            <a:r>
              <a:rPr lang="ru-RU" dirty="0"/>
              <a:t>]</a:t>
            </a:r>
            <a:r>
              <a:rPr lang="ru-RU" dirty="0" err="1"/>
              <a:t>птать</a:t>
            </a:r>
            <a:r>
              <a:rPr lang="ru-RU" dirty="0"/>
              <a:t>, Шексна - [</a:t>
            </a:r>
            <a:r>
              <a:rPr lang="ru-RU" dirty="0" err="1"/>
              <a:t>шыэ</a:t>
            </a:r>
            <a:r>
              <a:rPr lang="ru-RU" dirty="0"/>
              <a:t>]</a:t>
            </a:r>
            <a:r>
              <a:rPr lang="ru-RU" dirty="0" err="1"/>
              <a:t>ксна</a:t>
            </a:r>
            <a:r>
              <a:rPr lang="ru-RU" dirty="0"/>
              <a:t>, Шелонь - [</a:t>
            </a:r>
            <a:r>
              <a:rPr lang="ru-RU" dirty="0" err="1"/>
              <a:t>шыэ</a:t>
            </a:r>
            <a:r>
              <a:rPr lang="ru-RU" dirty="0"/>
              <a:t>]</a:t>
            </a:r>
            <a:r>
              <a:rPr lang="ru-RU" dirty="0" err="1"/>
              <a:t>лонь</a:t>
            </a:r>
            <a:r>
              <a:rPr lang="ru-RU" dirty="0"/>
              <a:t>, Шевченко - [</a:t>
            </a:r>
            <a:r>
              <a:rPr lang="ru-RU" dirty="0" err="1"/>
              <a:t>шыэ</a:t>
            </a:r>
            <a:r>
              <a:rPr lang="ru-RU" dirty="0"/>
              <a:t>]</a:t>
            </a:r>
            <a:r>
              <a:rPr lang="ru-RU" dirty="0" err="1"/>
              <a:t>вченко</a:t>
            </a:r>
            <a:r>
              <a:rPr lang="ru-RU" dirty="0"/>
              <a:t>; желток - [</a:t>
            </a:r>
            <a:r>
              <a:rPr lang="ru-RU" dirty="0" err="1"/>
              <a:t>жыэ</a:t>
            </a:r>
            <a:r>
              <a:rPr lang="ru-RU" dirty="0"/>
              <a:t>]</a:t>
            </a:r>
            <a:r>
              <a:rPr lang="ru-RU" dirty="0" err="1"/>
              <a:t>лток</a:t>
            </a:r>
            <a:r>
              <a:rPr lang="ru-RU" dirty="0"/>
              <a:t>, железистый - [</a:t>
            </a:r>
            <a:r>
              <a:rPr lang="ru-RU" dirty="0" err="1"/>
              <a:t>жыэ</a:t>
            </a:r>
            <a:r>
              <a:rPr lang="ru-RU" dirty="0"/>
              <a:t>]</a:t>
            </a:r>
            <a:r>
              <a:rPr lang="ru-RU" dirty="0" err="1"/>
              <a:t>лезистый</a:t>
            </a:r>
            <a:r>
              <a:rPr lang="ru-RU" dirty="0"/>
              <a:t>, жевать - [</a:t>
            </a:r>
            <a:r>
              <a:rPr lang="ru-RU" dirty="0" err="1"/>
              <a:t>жыэ</a:t>
            </a:r>
            <a:r>
              <a:rPr lang="ru-RU" dirty="0"/>
              <a:t>]</a:t>
            </a:r>
            <a:r>
              <a:rPr lang="ru-RU" dirty="0" err="1"/>
              <a:t>вать</a:t>
            </a:r>
            <a:r>
              <a:rPr lang="ru-RU" dirty="0"/>
              <a:t>, Желча- [</a:t>
            </a:r>
            <a:r>
              <a:rPr lang="ru-RU" dirty="0" err="1"/>
              <a:t>жыэ</a:t>
            </a:r>
            <a:r>
              <a:rPr lang="ru-RU" dirty="0"/>
              <a:t>]</a:t>
            </a:r>
            <a:r>
              <a:rPr lang="ru-RU" dirty="0" err="1"/>
              <a:t>лча</a:t>
            </a:r>
            <a:r>
              <a:rPr lang="ru-RU" dirty="0"/>
              <a:t>, </a:t>
            </a:r>
            <a:r>
              <a:rPr lang="ru-RU" dirty="0" err="1"/>
              <a:t>Жерновский</a:t>
            </a:r>
            <a:r>
              <a:rPr lang="ru-RU" dirty="0"/>
              <a:t> район - [</a:t>
            </a:r>
            <a:r>
              <a:rPr lang="ru-RU" dirty="0" err="1"/>
              <a:t>жыэ</a:t>
            </a:r>
            <a:r>
              <a:rPr lang="ru-RU" dirty="0"/>
              <a:t>]</a:t>
            </a:r>
            <a:r>
              <a:rPr lang="ru-RU" dirty="0" err="1"/>
              <a:t>рновский</a:t>
            </a:r>
            <a:r>
              <a:rPr lang="ru-RU" dirty="0"/>
              <a:t> район, Желябов - [</a:t>
            </a:r>
            <a:r>
              <a:rPr lang="ru-RU" dirty="0" err="1"/>
              <a:t>жыэ</a:t>
            </a:r>
            <a:r>
              <a:rPr lang="ru-RU" dirty="0"/>
              <a:t>]</a:t>
            </a:r>
            <a:r>
              <a:rPr lang="ru-RU" dirty="0" err="1"/>
              <a:t>лябов</a:t>
            </a:r>
            <a:r>
              <a:rPr lang="ru-RU" dirty="0"/>
              <a:t>, </a:t>
            </a:r>
            <a:r>
              <a:rPr lang="ru-RU" dirty="0" err="1"/>
              <a:t>Жеромский</a:t>
            </a:r>
            <a:r>
              <a:rPr lang="ru-RU" dirty="0"/>
              <a:t> - [</a:t>
            </a:r>
            <a:r>
              <a:rPr lang="ru-RU" dirty="0" err="1"/>
              <a:t>жыэ</a:t>
            </a:r>
            <a:r>
              <a:rPr lang="ru-RU" dirty="0"/>
              <a:t>]</a:t>
            </a:r>
            <a:r>
              <a:rPr lang="ru-RU" dirty="0" err="1"/>
              <a:t>ромский</a:t>
            </a:r>
            <a:r>
              <a:rPr lang="ru-RU" dirty="0"/>
              <a:t>; цена - [</a:t>
            </a:r>
            <a:r>
              <a:rPr lang="ru-RU" dirty="0" err="1"/>
              <a:t>цыэ</a:t>
            </a:r>
            <a:r>
              <a:rPr lang="ru-RU" dirty="0"/>
              <a:t>]на, цементный - [</a:t>
            </a:r>
            <a:r>
              <a:rPr lang="ru-RU" dirty="0" err="1"/>
              <a:t>цыэ</a:t>
            </a:r>
            <a:r>
              <a:rPr lang="ru-RU" dirty="0"/>
              <a:t>]</a:t>
            </a:r>
            <a:r>
              <a:rPr lang="ru-RU" dirty="0" err="1"/>
              <a:t>ментный</a:t>
            </a:r>
            <a:r>
              <a:rPr lang="ru-RU" dirty="0"/>
              <a:t>, ценить - [</a:t>
            </a:r>
            <a:r>
              <a:rPr lang="ru-RU" dirty="0" err="1"/>
              <a:t>цыэ</a:t>
            </a:r>
            <a:r>
              <a:rPr lang="ru-RU" dirty="0"/>
              <a:t>]нить, Целинный - [</a:t>
            </a:r>
            <a:r>
              <a:rPr lang="ru-RU" dirty="0" err="1"/>
              <a:t>цыэ</a:t>
            </a:r>
            <a:r>
              <a:rPr lang="ru-RU" dirty="0"/>
              <a:t>]</a:t>
            </a:r>
            <a:r>
              <a:rPr lang="ru-RU" dirty="0" err="1"/>
              <a:t>линный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6536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A6625-EE84-4946-AD8F-B2F4B020E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83974"/>
          </a:xfrm>
        </p:spPr>
        <p:txBody>
          <a:bodyPr>
            <a:noAutofit/>
          </a:bodyPr>
          <a:lstStyle/>
          <a:p>
            <a:r>
              <a:rPr lang="ru-RU" sz="3600" dirty="0"/>
              <a:t>Произношение редуцированных Е, Я, Э, И</a:t>
            </a:r>
            <a:br>
              <a:rPr lang="ru-RU" sz="3600" dirty="0"/>
            </a:br>
            <a:endParaRPr lang="en-US" sz="36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EAB6B29-36D3-49BA-A085-28AAE5F261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638299"/>
            <a:ext cx="9601200" cy="472274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dirty="0"/>
              <a:t>В некоторых заимствованных словах может быть </a:t>
            </a:r>
            <a:r>
              <a:rPr lang="ru-RU" dirty="0" err="1"/>
              <a:t>произнош</a:t>
            </a:r>
            <a:r>
              <a:rPr lang="ru-RU" dirty="0"/>
              <a:t>. без редукции гласного: шедевр - [шэ]</a:t>
            </a:r>
            <a:r>
              <a:rPr lang="ru-RU" dirty="0" err="1"/>
              <a:t>девр</a:t>
            </a:r>
            <a:r>
              <a:rPr lang="ru-RU" dirty="0"/>
              <a:t>, шерхебель - [шэ]</a:t>
            </a:r>
            <a:r>
              <a:rPr lang="ru-RU" dirty="0" err="1"/>
              <a:t>рхебель</a:t>
            </a:r>
            <a:r>
              <a:rPr lang="ru-RU" dirty="0"/>
              <a:t>, Шербур - [шэ]</a:t>
            </a:r>
            <a:r>
              <a:rPr lang="ru-RU" dirty="0" err="1"/>
              <a:t>рбур</a:t>
            </a:r>
            <a:r>
              <a:rPr lang="ru-RU" dirty="0"/>
              <a:t>, </a:t>
            </a:r>
            <a:r>
              <a:rPr lang="ru-RU" dirty="0" err="1"/>
              <a:t>Шетлендские</a:t>
            </a:r>
            <a:r>
              <a:rPr lang="ru-RU" dirty="0"/>
              <a:t> острова - [шэ]</a:t>
            </a:r>
            <a:r>
              <a:rPr lang="ru-RU" dirty="0" err="1"/>
              <a:t>тлендские</a:t>
            </a:r>
            <a:r>
              <a:rPr lang="ru-RU" dirty="0"/>
              <a:t> острова, Шенье - [шэ]</a:t>
            </a:r>
            <a:r>
              <a:rPr lang="ru-RU" dirty="0" err="1"/>
              <a:t>нье</a:t>
            </a:r>
            <a:r>
              <a:rPr lang="ru-RU" dirty="0"/>
              <a:t>; женьшень - [</a:t>
            </a:r>
            <a:r>
              <a:rPr lang="ru-RU" dirty="0" err="1"/>
              <a:t>жэ</a:t>
            </a:r>
            <a:r>
              <a:rPr lang="ru-RU" dirty="0"/>
              <a:t>]</a:t>
            </a:r>
            <a:r>
              <a:rPr lang="ru-RU" dirty="0" err="1"/>
              <a:t>ньшень</a:t>
            </a:r>
            <a:r>
              <a:rPr lang="ru-RU" dirty="0"/>
              <a:t>, жеода - [</a:t>
            </a:r>
            <a:r>
              <a:rPr lang="ru-RU" dirty="0" err="1"/>
              <a:t>жэ</a:t>
            </a:r>
            <a:r>
              <a:rPr lang="ru-RU" dirty="0"/>
              <a:t>]ода, </a:t>
            </a:r>
            <a:r>
              <a:rPr lang="ru-RU" dirty="0" err="1"/>
              <a:t>Жемайте</a:t>
            </a:r>
            <a:r>
              <a:rPr lang="ru-RU" dirty="0"/>
              <a:t> - [</a:t>
            </a:r>
            <a:r>
              <a:rPr lang="ru-RU" dirty="0" err="1"/>
              <a:t>жэ</a:t>
            </a:r>
            <a:r>
              <a:rPr lang="ru-RU" dirty="0"/>
              <a:t>]майте, Жерве - [</a:t>
            </a:r>
            <a:r>
              <a:rPr lang="ru-RU" dirty="0" err="1"/>
              <a:t>жэ</a:t>
            </a:r>
            <a:r>
              <a:rPr lang="ru-RU" dirty="0"/>
              <a:t>]рве, Жерар - [</a:t>
            </a:r>
            <a:r>
              <a:rPr lang="ru-RU" dirty="0" err="1"/>
              <a:t>жэ</a:t>
            </a:r>
            <a:r>
              <a:rPr lang="ru-RU" dirty="0"/>
              <a:t>]</a:t>
            </a:r>
            <a:r>
              <a:rPr lang="ru-RU" dirty="0" err="1"/>
              <a:t>рар</a:t>
            </a:r>
            <a:r>
              <a:rPr lang="ru-RU" dirty="0"/>
              <a:t>; цейтнот - [</a:t>
            </a:r>
            <a:r>
              <a:rPr lang="ru-RU" dirty="0" err="1"/>
              <a:t>цэй</a:t>
            </a:r>
            <a:r>
              <a:rPr lang="ru-RU" dirty="0"/>
              <a:t>]</a:t>
            </a:r>
            <a:r>
              <a:rPr lang="ru-RU" dirty="0" err="1"/>
              <a:t>тнот</a:t>
            </a:r>
            <a:r>
              <a:rPr lang="ru-RU" dirty="0"/>
              <a:t>, центурия - [</a:t>
            </a:r>
            <a:r>
              <a:rPr lang="ru-RU" dirty="0" err="1"/>
              <a:t>цэ</a:t>
            </a:r>
            <a:r>
              <a:rPr lang="ru-RU" dirty="0"/>
              <a:t>]</a:t>
            </a:r>
            <a:r>
              <a:rPr lang="ru-RU" dirty="0" err="1"/>
              <a:t>нтурия</a:t>
            </a:r>
            <a:r>
              <a:rPr lang="ru-RU" dirty="0"/>
              <a:t>, </a:t>
            </a:r>
            <a:r>
              <a:rPr lang="ru-RU" dirty="0" err="1"/>
              <a:t>Цешанув</a:t>
            </a:r>
            <a:r>
              <a:rPr lang="ru-RU" dirty="0"/>
              <a:t> - [</a:t>
            </a:r>
            <a:r>
              <a:rPr lang="ru-RU" dirty="0" err="1"/>
              <a:t>цэ</a:t>
            </a:r>
            <a:r>
              <a:rPr lang="ru-RU" dirty="0"/>
              <a:t>]</a:t>
            </a:r>
            <a:r>
              <a:rPr lang="ru-RU" dirty="0" err="1"/>
              <a:t>шанув</a:t>
            </a:r>
            <a:r>
              <a:rPr lang="ru-RU" dirty="0"/>
              <a:t>, Церера - [</a:t>
            </a:r>
            <a:r>
              <a:rPr lang="ru-RU" dirty="0" err="1"/>
              <a:t>цэ</a:t>
            </a:r>
            <a:r>
              <a:rPr lang="ru-RU" dirty="0"/>
              <a:t>]</a:t>
            </a:r>
            <a:r>
              <a:rPr lang="ru-RU" dirty="0" err="1"/>
              <a:t>рера</a:t>
            </a:r>
            <a:r>
              <a:rPr lang="ru-RU" dirty="0"/>
              <a:t>.</a:t>
            </a:r>
          </a:p>
          <a:p>
            <a:pPr>
              <a:lnSpc>
                <a:spcPct val="150000"/>
              </a:lnSpc>
            </a:pPr>
            <a:r>
              <a:rPr lang="ru-RU" dirty="0"/>
              <a:t>В некоторых иностранных словах возможно </a:t>
            </a:r>
            <a:r>
              <a:rPr lang="ru-RU" dirty="0" err="1"/>
              <a:t>произнош</a:t>
            </a:r>
            <a:r>
              <a:rPr lang="ru-RU" dirty="0"/>
              <a:t>. [э] на месте е после гласного и в первом предударном слоге: миелит - ми[э]лит, пиетет - пи[э]</a:t>
            </a:r>
            <a:r>
              <a:rPr lang="ru-RU" dirty="0" err="1"/>
              <a:t>тет</a:t>
            </a:r>
            <a:r>
              <a:rPr lang="ru-RU" dirty="0"/>
              <a:t>, </a:t>
            </a:r>
            <a:r>
              <a:rPr lang="ru-RU" dirty="0" err="1"/>
              <a:t>Пиерия</a:t>
            </a:r>
            <a:r>
              <a:rPr lang="ru-RU" dirty="0"/>
              <a:t> - пи[э]</a:t>
            </a:r>
            <a:r>
              <a:rPr lang="ru-RU" dirty="0" err="1"/>
              <a:t>рия</a:t>
            </a:r>
            <a:r>
              <a:rPr lang="ru-RU" dirty="0"/>
              <a:t>, </a:t>
            </a:r>
            <a:r>
              <a:rPr lang="ru-RU" dirty="0" err="1"/>
              <a:t>Тиете</a:t>
            </a:r>
            <a:r>
              <a:rPr lang="ru-RU" dirty="0"/>
              <a:t> - </a:t>
            </a:r>
            <a:r>
              <a:rPr lang="ru-RU" dirty="0" err="1"/>
              <a:t>ти</a:t>
            </a:r>
            <a:r>
              <a:rPr lang="ru-RU" dirty="0"/>
              <a:t>[э]те.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367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A6625-EE84-4946-AD8F-B2F4B020E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83974"/>
          </a:xfrm>
        </p:spPr>
        <p:txBody>
          <a:bodyPr>
            <a:noAutofit/>
          </a:bodyPr>
          <a:lstStyle/>
          <a:p>
            <a:r>
              <a:rPr lang="ru-RU" sz="3600" dirty="0"/>
              <a:t>Произношение редуцированных Е, Я, Э, И</a:t>
            </a:r>
            <a:br>
              <a:rPr lang="ru-RU" sz="3600" dirty="0"/>
            </a:br>
            <a:endParaRPr lang="en-US" sz="36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EAB6B29-36D3-49BA-A085-28AAE5F261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638299"/>
            <a:ext cx="9601200" cy="472274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dirty="0"/>
              <a:t>В остальных безударных слогах после [ш], [ж], на месте буквы е произносится  - [ъ]: шелкопряд - [</a:t>
            </a:r>
            <a:r>
              <a:rPr lang="ru-RU" dirty="0" err="1"/>
              <a:t>шъ</a:t>
            </a:r>
            <a:r>
              <a:rPr lang="ru-RU" dirty="0"/>
              <a:t>]</a:t>
            </a:r>
            <a:r>
              <a:rPr lang="ru-RU" dirty="0" err="1"/>
              <a:t>лкопряд</a:t>
            </a:r>
            <a:r>
              <a:rPr lang="ru-RU" dirty="0"/>
              <a:t>, шерстяной - [</a:t>
            </a:r>
            <a:r>
              <a:rPr lang="ru-RU" dirty="0" err="1"/>
              <a:t>шъ</a:t>
            </a:r>
            <a:r>
              <a:rPr lang="ru-RU" dirty="0"/>
              <a:t>]</a:t>
            </a:r>
            <a:r>
              <a:rPr lang="ru-RU" dirty="0" err="1"/>
              <a:t>рстяной</a:t>
            </a:r>
            <a:r>
              <a:rPr lang="ru-RU" dirty="0"/>
              <a:t>, шелушиться - [</a:t>
            </a:r>
            <a:r>
              <a:rPr lang="ru-RU" dirty="0" err="1"/>
              <a:t>шъ</a:t>
            </a:r>
            <a:r>
              <a:rPr lang="ru-RU" dirty="0"/>
              <a:t>]</a:t>
            </a:r>
            <a:r>
              <a:rPr lang="ru-RU" dirty="0" err="1"/>
              <a:t>лушиться</a:t>
            </a:r>
            <a:r>
              <a:rPr lang="ru-RU" dirty="0"/>
              <a:t>, нашему - на[</a:t>
            </a:r>
            <a:r>
              <a:rPr lang="ru-RU" dirty="0" err="1"/>
              <a:t>шъ</a:t>
            </a:r>
            <a:r>
              <a:rPr lang="ru-RU" dirty="0"/>
              <a:t>]</a:t>
            </a:r>
            <a:r>
              <a:rPr lang="ru-RU" dirty="0" err="1"/>
              <a:t>му</a:t>
            </a:r>
            <a:r>
              <a:rPr lang="ru-RU" dirty="0"/>
              <a:t>, </a:t>
            </a:r>
            <a:r>
              <a:rPr lang="ru-RU" dirty="0" err="1"/>
              <a:t>Шевардино</a:t>
            </a:r>
            <a:r>
              <a:rPr lang="ru-RU" dirty="0"/>
              <a:t> - [</a:t>
            </a:r>
            <a:r>
              <a:rPr lang="ru-RU" dirty="0" err="1"/>
              <a:t>шъ</a:t>
            </a:r>
            <a:r>
              <a:rPr lang="ru-RU" dirty="0"/>
              <a:t>]</a:t>
            </a:r>
            <a:r>
              <a:rPr lang="ru-RU" dirty="0" err="1"/>
              <a:t>вардино</a:t>
            </a:r>
            <a:r>
              <a:rPr lang="ru-RU" dirty="0"/>
              <a:t>, Шепетовка - [</a:t>
            </a:r>
            <a:r>
              <a:rPr lang="ru-RU" dirty="0" err="1"/>
              <a:t>шъ</a:t>
            </a:r>
            <a:r>
              <a:rPr lang="ru-RU" dirty="0"/>
              <a:t>]</a:t>
            </a:r>
            <a:r>
              <a:rPr lang="ru-RU" dirty="0" err="1"/>
              <a:t>петовка</a:t>
            </a:r>
            <a:r>
              <a:rPr lang="ru-RU" dirty="0"/>
              <a:t>, Шебалин - [</a:t>
            </a:r>
            <a:r>
              <a:rPr lang="ru-RU" dirty="0" err="1"/>
              <a:t>шъ</a:t>
            </a:r>
            <a:r>
              <a:rPr lang="ru-RU" dirty="0"/>
              <a:t>]</a:t>
            </a:r>
            <a:r>
              <a:rPr lang="ru-RU" dirty="0" err="1"/>
              <a:t>балин</a:t>
            </a:r>
            <a:r>
              <a:rPr lang="ru-RU" dirty="0"/>
              <a:t>, Шелгунов - [</a:t>
            </a:r>
            <a:r>
              <a:rPr lang="ru-RU" dirty="0" err="1"/>
              <a:t>шъ</a:t>
            </a:r>
            <a:r>
              <a:rPr lang="ru-RU" dirty="0"/>
              <a:t>]лгунов, железняк - [</a:t>
            </a:r>
            <a:r>
              <a:rPr lang="ru-RU" dirty="0" err="1"/>
              <a:t>жъ</a:t>
            </a:r>
            <a:r>
              <a:rPr lang="ru-RU" dirty="0"/>
              <a:t>]</a:t>
            </a:r>
            <a:r>
              <a:rPr lang="ru-RU" dirty="0" err="1"/>
              <a:t>лезняк</a:t>
            </a:r>
            <a:r>
              <a:rPr lang="ru-RU" dirty="0"/>
              <a:t>, жестяной - [</a:t>
            </a:r>
            <a:r>
              <a:rPr lang="ru-RU" dirty="0" err="1"/>
              <a:t>жъ</a:t>
            </a:r>
            <a:r>
              <a:rPr lang="ru-RU" dirty="0"/>
              <a:t>]</a:t>
            </a:r>
            <a:r>
              <a:rPr lang="ru-RU" dirty="0" err="1"/>
              <a:t>стяной</a:t>
            </a:r>
            <a:r>
              <a:rPr lang="ru-RU" dirty="0"/>
              <a:t>,  жестикулировать - [</a:t>
            </a:r>
            <a:r>
              <a:rPr lang="ru-RU" dirty="0" err="1"/>
              <a:t>жъ</a:t>
            </a:r>
            <a:r>
              <a:rPr lang="ru-RU" dirty="0"/>
              <a:t>]</a:t>
            </a:r>
            <a:r>
              <a:rPr lang="ru-RU" dirty="0" err="1"/>
              <a:t>стикулировать</a:t>
            </a:r>
            <a:r>
              <a:rPr lang="ru-RU" dirty="0"/>
              <a:t>, также - так[</a:t>
            </a:r>
            <a:r>
              <a:rPr lang="ru-RU" dirty="0" err="1"/>
              <a:t>жъ</a:t>
            </a:r>
            <a:r>
              <a:rPr lang="ru-RU" dirty="0"/>
              <a:t>], Железноводск - [</a:t>
            </a:r>
            <a:r>
              <a:rPr lang="ru-RU" dirty="0" err="1"/>
              <a:t>жъ</a:t>
            </a:r>
            <a:r>
              <a:rPr lang="ru-RU" dirty="0"/>
              <a:t>]</a:t>
            </a:r>
            <a:r>
              <a:rPr lang="ru-RU" dirty="0" err="1"/>
              <a:t>лезноводск</a:t>
            </a:r>
            <a:r>
              <a:rPr lang="ru-RU" dirty="0"/>
              <a:t>, </a:t>
            </a:r>
            <a:r>
              <a:rPr lang="ru-RU" dirty="0" err="1"/>
              <a:t>Желнино</a:t>
            </a:r>
            <a:r>
              <a:rPr lang="ru-RU" dirty="0"/>
              <a:t> - [</a:t>
            </a:r>
            <a:r>
              <a:rPr lang="ru-RU" dirty="0" err="1"/>
              <a:t>жъ</a:t>
            </a:r>
            <a:r>
              <a:rPr lang="ru-RU" dirty="0"/>
              <a:t>]</a:t>
            </a:r>
            <a:r>
              <a:rPr lang="ru-RU" dirty="0" err="1"/>
              <a:t>лнино</a:t>
            </a:r>
            <a:r>
              <a:rPr lang="ru-RU" dirty="0"/>
              <a:t>,  </a:t>
            </a:r>
            <a:r>
              <a:rPr lang="ru-RU" dirty="0" err="1"/>
              <a:t>Жемчугова</a:t>
            </a:r>
            <a:r>
              <a:rPr lang="ru-RU" dirty="0"/>
              <a:t> - [</a:t>
            </a:r>
            <a:r>
              <a:rPr lang="ru-RU" dirty="0" err="1"/>
              <a:t>жъ</a:t>
            </a:r>
            <a:r>
              <a:rPr lang="ru-RU" dirty="0"/>
              <a:t>]</a:t>
            </a:r>
            <a:r>
              <a:rPr lang="ru-RU" dirty="0" err="1"/>
              <a:t>мчугова</a:t>
            </a:r>
            <a:r>
              <a:rPr lang="ru-RU" dirty="0"/>
              <a:t>, целлофан - [</a:t>
            </a:r>
            <a:r>
              <a:rPr lang="ru-RU" dirty="0" err="1"/>
              <a:t>цъ</a:t>
            </a:r>
            <a:r>
              <a:rPr lang="ru-RU" dirty="0"/>
              <a:t>]</a:t>
            </a:r>
            <a:r>
              <a:rPr lang="ru-RU" dirty="0" err="1"/>
              <a:t>ллофан</a:t>
            </a:r>
            <a:r>
              <a:rPr lang="ru-RU" dirty="0"/>
              <a:t>, целиком - [</a:t>
            </a:r>
            <a:r>
              <a:rPr lang="ru-RU" dirty="0" err="1"/>
              <a:t>цъ</a:t>
            </a:r>
            <a:r>
              <a:rPr lang="ru-RU" dirty="0"/>
              <a:t>]ликом, цементировать- [</a:t>
            </a:r>
            <a:r>
              <a:rPr lang="ru-RU" dirty="0" err="1"/>
              <a:t>цъ</a:t>
            </a:r>
            <a:r>
              <a:rPr lang="ru-RU" dirty="0"/>
              <a:t>]</a:t>
            </a:r>
            <a:r>
              <a:rPr lang="ru-RU" dirty="0" err="1"/>
              <a:t>ментировать</a:t>
            </a:r>
            <a:r>
              <a:rPr lang="ru-RU" dirty="0"/>
              <a:t>, деревце -  дерев[</a:t>
            </a:r>
            <a:r>
              <a:rPr lang="ru-RU" dirty="0" err="1"/>
              <a:t>цъ</a:t>
            </a:r>
            <a:r>
              <a:rPr lang="ru-RU" dirty="0"/>
              <a:t>], Целиноград - [</a:t>
            </a:r>
            <a:r>
              <a:rPr lang="ru-RU" dirty="0" err="1"/>
              <a:t>цъ</a:t>
            </a:r>
            <a:r>
              <a:rPr lang="ru-RU" dirty="0"/>
              <a:t>]</a:t>
            </a:r>
            <a:r>
              <a:rPr lang="ru-RU" dirty="0" err="1"/>
              <a:t>линоград</a:t>
            </a:r>
            <a:r>
              <a:rPr lang="ru-RU" dirty="0"/>
              <a:t>, </a:t>
            </a:r>
            <a:r>
              <a:rPr lang="ru-RU" dirty="0" err="1"/>
              <a:t>Целебесское</a:t>
            </a:r>
            <a:r>
              <a:rPr lang="ru-RU" dirty="0"/>
              <a:t> море - [</a:t>
            </a:r>
            <a:r>
              <a:rPr lang="ru-RU" dirty="0" err="1"/>
              <a:t>цъ</a:t>
            </a:r>
            <a:r>
              <a:rPr lang="ru-RU" dirty="0"/>
              <a:t>]</a:t>
            </a:r>
            <a:r>
              <a:rPr lang="ru-RU" dirty="0" err="1"/>
              <a:t>лебесское</a:t>
            </a:r>
            <a:r>
              <a:rPr lang="ru-RU" dirty="0"/>
              <a:t> море.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2880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A6625-EE84-4946-AD8F-B2F4B020E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83974"/>
          </a:xfrm>
        </p:spPr>
        <p:txBody>
          <a:bodyPr>
            <a:noAutofit/>
          </a:bodyPr>
          <a:lstStyle/>
          <a:p>
            <a:r>
              <a:rPr lang="ru-RU" sz="3600" dirty="0"/>
              <a:t>Произношение редуцированных Е, Я, Э, И</a:t>
            </a:r>
            <a:br>
              <a:rPr lang="ru-RU" sz="3600" dirty="0"/>
            </a:br>
            <a:endParaRPr lang="en-US" sz="36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EAB6B29-36D3-49BA-A085-28AAE5F261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638299"/>
            <a:ext cx="9601200" cy="472274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dirty="0"/>
              <a:t>В некоторых иностранных словах в целях точной передачи звукового облика слова  может сохраняться произношение гласного: "шевроле" - [шэ]</a:t>
            </a:r>
            <a:r>
              <a:rPr lang="ru-RU" dirty="0" err="1"/>
              <a:t>вроле</a:t>
            </a:r>
            <a:r>
              <a:rPr lang="ru-RU" dirty="0"/>
              <a:t>, шельтердек - [шэ]</a:t>
            </a:r>
            <a:r>
              <a:rPr lang="ru-RU" dirty="0" err="1"/>
              <a:t>льтердек</a:t>
            </a:r>
            <a:r>
              <a:rPr lang="ru-RU" dirty="0"/>
              <a:t>,  </a:t>
            </a:r>
            <a:r>
              <a:rPr lang="ru-RU" dirty="0" err="1"/>
              <a:t>шенапан</a:t>
            </a:r>
            <a:r>
              <a:rPr lang="ru-RU" dirty="0"/>
              <a:t> - [шэ]</a:t>
            </a:r>
            <a:r>
              <a:rPr lang="ru-RU" dirty="0" err="1"/>
              <a:t>напан</a:t>
            </a:r>
            <a:r>
              <a:rPr lang="ru-RU" dirty="0"/>
              <a:t>, Шентала - [шэ]</a:t>
            </a:r>
            <a:r>
              <a:rPr lang="ru-RU" dirty="0" err="1"/>
              <a:t>нтала</a:t>
            </a:r>
            <a:r>
              <a:rPr lang="ru-RU" dirty="0"/>
              <a:t>,  Шеридан - [шэ]</a:t>
            </a:r>
            <a:r>
              <a:rPr lang="ru-RU" dirty="0" err="1"/>
              <a:t>ридан</a:t>
            </a:r>
            <a:r>
              <a:rPr lang="ru-RU" dirty="0"/>
              <a:t>, "</a:t>
            </a:r>
            <a:r>
              <a:rPr lang="ru-RU" dirty="0" err="1"/>
              <a:t>Шекпендех</a:t>
            </a:r>
            <a:r>
              <a:rPr lang="ru-RU" dirty="0"/>
              <a:t>" - [шэ]</a:t>
            </a:r>
            <a:r>
              <a:rPr lang="ru-RU" dirty="0" err="1"/>
              <a:t>кпендех</a:t>
            </a:r>
            <a:r>
              <a:rPr lang="ru-RU" dirty="0"/>
              <a:t>; жерминаль - [</a:t>
            </a:r>
            <a:r>
              <a:rPr lang="ru-RU" dirty="0" err="1"/>
              <a:t>жэ</a:t>
            </a:r>
            <a:r>
              <a:rPr lang="ru-RU" dirty="0"/>
              <a:t>]</a:t>
            </a:r>
            <a:r>
              <a:rPr lang="ru-RU" dirty="0" err="1"/>
              <a:t>рминаль</a:t>
            </a:r>
            <a:r>
              <a:rPr lang="ru-RU" dirty="0"/>
              <a:t>, </a:t>
            </a:r>
            <a:r>
              <a:rPr lang="ru-RU" dirty="0" err="1"/>
              <a:t>Жетыколь</a:t>
            </a:r>
            <a:r>
              <a:rPr lang="ru-RU" dirty="0"/>
              <a:t> - [</a:t>
            </a:r>
            <a:r>
              <a:rPr lang="ru-RU" dirty="0" err="1"/>
              <a:t>жэ</a:t>
            </a:r>
            <a:r>
              <a:rPr lang="ru-RU" dirty="0"/>
              <a:t>]</a:t>
            </a:r>
            <a:r>
              <a:rPr lang="ru-RU" dirty="0" err="1"/>
              <a:t>тыкдоль</a:t>
            </a:r>
            <a:r>
              <a:rPr lang="ru-RU" dirty="0"/>
              <a:t>, </a:t>
            </a:r>
            <a:r>
              <a:rPr lang="ru-RU" dirty="0" err="1"/>
              <a:t>Женисья</a:t>
            </a:r>
            <a:r>
              <a:rPr lang="ru-RU" dirty="0"/>
              <a:t> - [</a:t>
            </a:r>
            <a:r>
              <a:rPr lang="ru-RU" dirty="0" err="1"/>
              <a:t>жэ</a:t>
            </a:r>
            <a:r>
              <a:rPr lang="ru-RU" dirty="0"/>
              <a:t>]</a:t>
            </a:r>
            <a:r>
              <a:rPr lang="ru-RU" dirty="0" err="1"/>
              <a:t>нисья</a:t>
            </a:r>
            <a:r>
              <a:rPr lang="ru-RU" dirty="0"/>
              <a:t>, </a:t>
            </a:r>
            <a:r>
              <a:rPr lang="ru-RU" dirty="0" err="1"/>
              <a:t>Жерарден</a:t>
            </a:r>
            <a:r>
              <a:rPr lang="ru-RU" dirty="0"/>
              <a:t> - [</a:t>
            </a:r>
            <a:r>
              <a:rPr lang="ru-RU" dirty="0" err="1"/>
              <a:t>жэ</a:t>
            </a:r>
            <a:r>
              <a:rPr lang="ru-RU" dirty="0"/>
              <a:t>]</a:t>
            </a:r>
            <a:r>
              <a:rPr lang="ru-RU" dirty="0" err="1"/>
              <a:t>рарден</a:t>
            </a:r>
            <a:r>
              <a:rPr lang="ru-RU" dirty="0"/>
              <a:t>, </a:t>
            </a:r>
            <a:r>
              <a:rPr lang="ru-RU" dirty="0" err="1"/>
              <a:t>Жерико</a:t>
            </a:r>
            <a:r>
              <a:rPr lang="ru-RU" dirty="0"/>
              <a:t> - [</a:t>
            </a:r>
            <a:r>
              <a:rPr lang="ru-RU" dirty="0" err="1"/>
              <a:t>жэ</a:t>
            </a:r>
            <a:r>
              <a:rPr lang="ru-RU" dirty="0"/>
              <a:t>]</a:t>
            </a:r>
            <a:r>
              <a:rPr lang="ru-RU" dirty="0" err="1"/>
              <a:t>рико</a:t>
            </a:r>
            <a:r>
              <a:rPr lang="ru-RU" dirty="0"/>
              <a:t>, </a:t>
            </a:r>
            <a:r>
              <a:rPr lang="ru-RU" dirty="0" err="1"/>
              <a:t>цевадин</a:t>
            </a:r>
            <a:r>
              <a:rPr lang="ru-RU" dirty="0"/>
              <a:t> - [</a:t>
            </a:r>
            <a:r>
              <a:rPr lang="ru-RU" dirty="0" err="1"/>
              <a:t>цэ</a:t>
            </a:r>
            <a:r>
              <a:rPr lang="ru-RU" dirty="0"/>
              <a:t>]</a:t>
            </a:r>
            <a:r>
              <a:rPr lang="ru-RU" dirty="0" err="1"/>
              <a:t>вадин</a:t>
            </a:r>
            <a:r>
              <a:rPr lang="ru-RU" dirty="0"/>
              <a:t>, целибат- [</a:t>
            </a:r>
            <a:r>
              <a:rPr lang="ru-RU" dirty="0" err="1"/>
              <a:t>цэ</a:t>
            </a:r>
            <a:r>
              <a:rPr lang="ru-RU" dirty="0"/>
              <a:t>]</a:t>
            </a:r>
            <a:r>
              <a:rPr lang="ru-RU" dirty="0" err="1"/>
              <a:t>либат</a:t>
            </a:r>
            <a:r>
              <a:rPr lang="ru-RU" dirty="0"/>
              <a:t>, церападус - [</a:t>
            </a:r>
            <a:r>
              <a:rPr lang="ru-RU" dirty="0" err="1"/>
              <a:t>цэ</a:t>
            </a:r>
            <a:r>
              <a:rPr lang="ru-RU" dirty="0"/>
              <a:t>]</a:t>
            </a:r>
            <a:r>
              <a:rPr lang="ru-RU" dirty="0" err="1"/>
              <a:t>рападус</a:t>
            </a:r>
            <a:r>
              <a:rPr lang="ru-RU" dirty="0"/>
              <a:t>, </a:t>
            </a:r>
            <a:r>
              <a:rPr lang="ru-RU" dirty="0" err="1"/>
              <a:t>Цеденбал</a:t>
            </a:r>
            <a:r>
              <a:rPr lang="ru-RU" dirty="0"/>
              <a:t> - [</a:t>
            </a:r>
            <a:r>
              <a:rPr lang="ru-RU" dirty="0" err="1"/>
              <a:t>цэ</a:t>
            </a:r>
            <a:r>
              <a:rPr lang="ru-RU" dirty="0"/>
              <a:t>]</a:t>
            </a:r>
            <a:r>
              <a:rPr lang="ru-RU" dirty="0" err="1"/>
              <a:t>денбал</a:t>
            </a:r>
            <a:r>
              <a:rPr lang="ru-RU" dirty="0"/>
              <a:t>.</a:t>
            </a:r>
          </a:p>
          <a:p>
            <a:pPr marL="0" indent="0">
              <a:lnSpc>
                <a:spcPct val="15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056099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1218</TotalTime>
  <Words>1747</Words>
  <Application>Microsoft Office PowerPoint</Application>
  <PresentationFormat>Widescreen</PresentationFormat>
  <Paragraphs>49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Franklin Gothic Book</vt:lpstr>
      <vt:lpstr>Crop</vt:lpstr>
      <vt:lpstr>Фонетика I</vt:lpstr>
      <vt:lpstr>Произношение редуцированных Е, Я, Э, И </vt:lpstr>
      <vt:lpstr>Произношение редуцированных Е, Я, Э, И </vt:lpstr>
      <vt:lpstr>Произношение редуцированных Е, Я, Э, И </vt:lpstr>
      <vt:lpstr>Произношение редуцированных Е, Я, Э, И </vt:lpstr>
      <vt:lpstr>Произношение редуцированных Е, Я, Э, И </vt:lpstr>
      <vt:lpstr>Произношение редуцированных Е, Я, Э, И </vt:lpstr>
      <vt:lpstr>Произношение редуцированных Е, Я, Э, И </vt:lpstr>
      <vt:lpstr>Произношение редуцированных Е, Я, Э, И </vt:lpstr>
      <vt:lpstr>Произношение редуцированных Е, Я, Э, И </vt:lpstr>
      <vt:lpstr>Произношение редуцированных Е, Я, Э, И 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Фонетика II</dc:title>
  <dc:creator>asus</dc:creator>
  <cp:lastModifiedBy>asus</cp:lastModifiedBy>
  <cp:revision>282</cp:revision>
  <dcterms:created xsi:type="dcterms:W3CDTF">2020-03-24T12:01:02Z</dcterms:created>
  <dcterms:modified xsi:type="dcterms:W3CDTF">2020-07-06T11:27:45Z</dcterms:modified>
</cp:coreProperties>
</file>