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1"/>
  </p:sldMasterIdLst>
  <p:sldIdLst>
    <p:sldId id="256" r:id="rId2"/>
    <p:sldId id="259" r:id="rId3"/>
    <p:sldId id="260" r:id="rId4"/>
    <p:sldId id="265" r:id="rId5"/>
    <p:sldId id="261" r:id="rId6"/>
    <p:sldId id="262" r:id="rId7"/>
    <p:sldId id="263" r:id="rId8"/>
    <p:sldId id="264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3/13/2020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Araştırma </a:t>
            </a:r>
            <a:r>
              <a:rPr lang="tr-TR" dirty="0" smtClean="0"/>
              <a:t>Düzeyleri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6784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C00000"/>
                </a:solidFill>
              </a:rPr>
              <a:t>Araştırma Düzeyleri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6000" dirty="0" smtClean="0"/>
              <a:t>Temel Bilimsel Araştırma</a:t>
            </a:r>
          </a:p>
          <a:p>
            <a:r>
              <a:rPr lang="tr-TR" sz="6000" dirty="0" smtClean="0"/>
              <a:t>Uygulamalı Araştırma</a:t>
            </a:r>
          </a:p>
          <a:p>
            <a:r>
              <a:rPr lang="tr-TR" sz="6000" dirty="0" smtClean="0"/>
              <a:t>Deneysel Geliştirme</a:t>
            </a:r>
            <a:endParaRPr lang="tr-TR" sz="6000" dirty="0"/>
          </a:p>
        </p:txBody>
      </p:sp>
    </p:spTree>
    <p:extLst>
      <p:ext uri="{BB962C8B-B14F-4D97-AF65-F5344CB8AC3E}">
        <p14:creationId xmlns:p14="http://schemas.microsoft.com/office/powerpoint/2010/main" val="3008848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Bilim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/>
              <a:t>Bilim geçerliliği konu üzerinde çalışan bilim insanları tarafından kabul edilen belli yöntemlere uygun olarak bilgi üretme </a:t>
            </a:r>
            <a:r>
              <a:rPr lang="tr-TR" sz="3200" dirty="0" smtClean="0"/>
              <a:t>sürecidir</a:t>
            </a:r>
            <a:r>
              <a:rPr lang="tr-TR" sz="3200" dirty="0"/>
              <a:t>. </a:t>
            </a:r>
            <a:endParaRPr lang="tr-TR" sz="3200" dirty="0" smtClean="0"/>
          </a:p>
          <a:p>
            <a:r>
              <a:rPr lang="tr-TR" sz="3200" dirty="0" smtClean="0"/>
              <a:t>Bilimsel çalışmalar diğer araştırmacıların kullanımına açıktır.</a:t>
            </a:r>
            <a:endParaRPr lang="tr-TR" sz="3200" dirty="0"/>
          </a:p>
          <a:p>
            <a:r>
              <a:rPr lang="tr-TR" sz="3200" dirty="0" smtClean="0"/>
              <a:t>Sürekli sorgulama ve yenileme söz </a:t>
            </a:r>
            <a:r>
              <a:rPr lang="tr-TR" sz="3200" dirty="0"/>
              <a:t>konusudur.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14479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Bilim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tr-TR" sz="3600" dirty="0"/>
              <a:t>Bilimsel bilgi üretimi için sorgulama, eleştiri çok önemlidir. Dolayısıyla bilimsel bilgi üretmek için özgür ve özerk ortamlara ihtiyaç duyulur.</a:t>
            </a:r>
          </a:p>
          <a:p>
            <a:r>
              <a:rPr lang="tr-TR" sz="3600" dirty="0"/>
              <a:t>Bilimsel çalışmaların parasal kaynakları büyük çoğunlukla kamusal sübvansiyonlardır.</a:t>
            </a:r>
          </a:p>
          <a:p>
            <a:pPr marL="0" indent="0">
              <a:buNone/>
            </a:pP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630211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C00000"/>
                </a:solidFill>
              </a:rPr>
              <a:t>Temel Bilimsel Araştırma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800" dirty="0" smtClean="0"/>
              <a:t>Temel bilimsel araştırmalar büyük çoğunlukla üniversite kapsamı içinde gerçekleştirilir.</a:t>
            </a:r>
          </a:p>
          <a:p>
            <a:r>
              <a:rPr lang="tr-TR" sz="2800" dirty="0" smtClean="0"/>
              <a:t>Sonuçları diğer araştırmacılara açıktır.</a:t>
            </a:r>
          </a:p>
          <a:p>
            <a:r>
              <a:rPr lang="tr-TR" sz="2800" dirty="0" smtClean="0"/>
              <a:t>Büyük olasılıkla makale, kitap ya da rapor olarak yayımlanmak üzere yapılması açıklığı sağlayan unsurdur.</a:t>
            </a:r>
          </a:p>
          <a:p>
            <a:r>
              <a:rPr lang="tr-TR" sz="2800" dirty="0" smtClean="0"/>
              <a:t>Çoğunlukla bilimsel bilgi üretmek dışında başka bir uygulama amacı yoktur.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3232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Uygulamalı Araştırma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sz="2600" dirty="0" smtClean="0"/>
              <a:t>Uygulamalı araştırmalar ile de özgün bilgi üretilir ancak bu araştırma türü özgün bir pratik amaca veya hedefe yöneliktir.</a:t>
            </a:r>
          </a:p>
          <a:p>
            <a:endParaRPr lang="tr-TR" sz="2600" dirty="0" smtClean="0"/>
          </a:p>
          <a:p>
            <a:r>
              <a:rPr lang="tr-TR" sz="2600" dirty="0" smtClean="0"/>
              <a:t>Uygulamalı araştırmalar temel araştırmalarla elde edilmiş bilgileri belli bir amaca yönelik olarak uygulamayı hedefler.</a:t>
            </a:r>
          </a:p>
          <a:p>
            <a:endParaRPr lang="tr-TR" sz="2600" dirty="0" smtClean="0"/>
          </a:p>
          <a:p>
            <a:r>
              <a:rPr lang="tr-TR" sz="2600" dirty="0" smtClean="0"/>
              <a:t>Bu tür araştırmalar çoğu zaman üniversitelerle özel ve/veya kamu kurumlarının bir araya gelmesiyle yapılır. </a:t>
            </a:r>
          </a:p>
          <a:p>
            <a:endParaRPr lang="tr-TR" sz="2600" dirty="0" smtClean="0"/>
          </a:p>
        </p:txBody>
      </p:sp>
    </p:spTree>
    <p:extLst>
      <p:ext uri="{BB962C8B-B14F-4D97-AF65-F5344CB8AC3E}">
        <p14:creationId xmlns:p14="http://schemas.microsoft.com/office/powerpoint/2010/main" val="3587237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Deneysel Geliştirme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200" dirty="0" smtClean="0"/>
              <a:t>Araştırma ve/veya pratik deneyimden elde edilmiş ve var olan bilginin üzerinde yükselen ancak yeni materyaller, ürünler, devreler üretmeye; yeni süreçler, sistemler, hizmetler oluşturmaya veya halen üretilmiş, oluşturulmuş olanları büyük ölçüde iyileştirmeye yönelik sistemli çalışmalardır.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42376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Araştırmanın Aşamaları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4400" dirty="0" smtClean="0"/>
              <a:t>Problemin (konu/sorunun) saptanması</a:t>
            </a:r>
          </a:p>
          <a:p>
            <a:r>
              <a:rPr lang="tr-TR" sz="4400" dirty="0" smtClean="0"/>
              <a:t>Araştırma </a:t>
            </a:r>
            <a:r>
              <a:rPr lang="tr-TR" sz="4400" dirty="0"/>
              <a:t>ö</a:t>
            </a:r>
            <a:r>
              <a:rPr lang="tr-TR" sz="4400" dirty="0" smtClean="0"/>
              <a:t>nerisinin hazırlanması</a:t>
            </a:r>
          </a:p>
          <a:p>
            <a:r>
              <a:rPr lang="tr-TR" sz="4400" dirty="0" smtClean="0"/>
              <a:t>Araştırmanın gerçekleştirilmesi</a:t>
            </a:r>
          </a:p>
          <a:p>
            <a:r>
              <a:rPr lang="tr-TR" sz="4400" dirty="0" smtClean="0"/>
              <a:t>Araştırmanın yazılıp, </a:t>
            </a:r>
            <a:r>
              <a:rPr lang="tr-TR" sz="4400" dirty="0" err="1" smtClean="0"/>
              <a:t>raporlaştırılması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21746508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C00000"/>
                </a:solidFill>
              </a:rPr>
              <a:t>Yararlanılan Kaynaklar</a:t>
            </a:r>
            <a:endParaRPr lang="tr-TR" dirty="0">
              <a:solidFill>
                <a:srgbClr val="C0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z="2000" dirty="0" err="1" smtClean="0"/>
              <a:t>Geray</a:t>
            </a:r>
            <a:r>
              <a:rPr lang="tr-TR" sz="2000" dirty="0"/>
              <a:t>, H. (2017) Toplumsal Araştırmalarda Nicel ve Nitel Yöntemlere Giriş. Ankara: Ütopya </a:t>
            </a:r>
            <a:r>
              <a:rPr lang="tr-TR" sz="2000" dirty="0" smtClean="0"/>
              <a:t>Yayınları</a:t>
            </a:r>
          </a:p>
          <a:p>
            <a:pPr lvl="0"/>
            <a:r>
              <a:rPr lang="tr-TR" sz="2000" dirty="0" smtClean="0"/>
              <a:t>Kuş</a:t>
            </a:r>
            <a:r>
              <a:rPr lang="tr-TR" sz="2000" dirty="0"/>
              <a:t>, E. (2012) Nicel – Nitel Araştırma Teknikleri. Ankara: Anı Yayıncılık</a:t>
            </a:r>
          </a:p>
          <a:p>
            <a:pPr lvl="0"/>
            <a:r>
              <a:rPr lang="tr-TR" sz="2000" dirty="0" err="1"/>
              <a:t>Barzun</a:t>
            </a:r>
            <a:r>
              <a:rPr lang="tr-TR" sz="2000" dirty="0"/>
              <a:t>, J. ve </a:t>
            </a:r>
            <a:r>
              <a:rPr lang="tr-TR" sz="2000" dirty="0" err="1"/>
              <a:t>Graff</a:t>
            </a:r>
            <a:r>
              <a:rPr lang="tr-TR" sz="2000" dirty="0"/>
              <a:t>, F.H. (2008) Modern Araştırmacı. Ankara: </a:t>
            </a:r>
            <a:r>
              <a:rPr lang="tr-TR" sz="2000" dirty="0" err="1"/>
              <a:t>Tübitak</a:t>
            </a:r>
            <a:r>
              <a:rPr lang="tr-TR" sz="2000" dirty="0"/>
              <a:t> </a:t>
            </a:r>
            <a:r>
              <a:rPr lang="tr-TR" sz="2000" dirty="0" smtClean="0"/>
              <a:t>Yayınları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6805081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bu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TM03457510[[fn=Sabun]]</Template>
  <TotalTime>4</TotalTime>
  <Words>288</Words>
  <Application>Microsoft Office PowerPoint</Application>
  <PresentationFormat>Geniş ekran</PresentationFormat>
  <Paragraphs>34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Century Gothic</vt:lpstr>
      <vt:lpstr>Garamond</vt:lpstr>
      <vt:lpstr>Sabun</vt:lpstr>
      <vt:lpstr>Araştırma Düzeyleri</vt:lpstr>
      <vt:lpstr>Araştırma Düzeyleri</vt:lpstr>
      <vt:lpstr>Bilim</vt:lpstr>
      <vt:lpstr>Bilim</vt:lpstr>
      <vt:lpstr>Temel Bilimsel Araştırma</vt:lpstr>
      <vt:lpstr>Uygulamalı Araştırma</vt:lpstr>
      <vt:lpstr>Deneysel Geliştirme</vt:lpstr>
      <vt:lpstr>Araştırmanın Aşamaları</vt:lpstr>
      <vt:lpstr>Yararlanılan Kaynaklar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Araştırma türleri</dc:title>
  <dc:creator>TEKNIK</dc:creator>
  <cp:lastModifiedBy>TEKNIK</cp:lastModifiedBy>
  <cp:revision>3</cp:revision>
  <dcterms:created xsi:type="dcterms:W3CDTF">2020-03-04T09:42:17Z</dcterms:created>
  <dcterms:modified xsi:type="dcterms:W3CDTF">2020-03-13T15:57:44Z</dcterms:modified>
</cp:coreProperties>
</file>