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89" r:id="rId3"/>
  </p:sldMasterIdLst>
  <p:notesMasterIdLst>
    <p:notesMasterId r:id="rId14"/>
  </p:notesMasterIdLst>
  <p:handoutMasterIdLst>
    <p:handoutMasterId r:id="rId15"/>
  </p:handoutMasterIdLst>
  <p:sldIdLst>
    <p:sldId id="672" r:id="rId4"/>
    <p:sldId id="675" r:id="rId5"/>
    <p:sldId id="676" r:id="rId6"/>
    <p:sldId id="677" r:id="rId7"/>
    <p:sldId id="678" r:id="rId8"/>
    <p:sldId id="679" r:id="rId9"/>
    <p:sldId id="680" r:id="rId10"/>
    <p:sldId id="681" r:id="rId11"/>
    <p:sldId id="682" r:id="rId12"/>
    <p:sldId id="683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C4CA"/>
    <a:srgbClr val="503FAE"/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668" y="-84"/>
      </p:cViewPr>
      <p:guideLst>
        <p:guide orient="horz" pos="2160"/>
        <p:guide pos="2857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3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B3403-51FA-4010-975A-92E4C2B0B2A1}" type="datetimeFigureOut">
              <a:rPr lang="tr-TR" smtClean="0"/>
              <a:t>24.02.2020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5271F-2A3F-44CE-9661-3F380E12CB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207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2/24/2020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2/24/2020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2/24/2020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348" y="213719"/>
            <a:ext cx="6781800" cy="1600200"/>
          </a:xfrm>
        </p:spPr>
        <p:txBody>
          <a:bodyPr>
            <a:normAutofit/>
          </a:bodyPr>
          <a:lstStyle>
            <a:lvl1pPr algn="ctr">
              <a:defRPr lang="tr-TR" sz="1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3703"/>
            <a:ext cx="7543800" cy="3886200"/>
          </a:xfrm>
        </p:spPr>
        <p:txBody>
          <a:bodyPr/>
          <a:lstStyle>
            <a:lvl1pPr marL="205740" indent="-205740">
              <a:buClrTx/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</a:defRPr>
            </a:lvl1pPr>
            <a:lvl2pPr marL="445770" indent="-20574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2pPr>
            <a:lvl3pPr marL="65151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3pPr>
            <a:lvl4pPr marL="85725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4pPr>
            <a:lvl5pPr marL="102870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2/24/2020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 smtClean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2/24/2020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dirty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dirty="0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819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2005629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19913B4-353A-43F0-919E-C9E766A5124A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6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1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15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782855" y="1973611"/>
            <a:ext cx="7520222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/>
              <a:t>GGY429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 smtClean="0"/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es-ES" sz="3200" b="1" dirty="0"/>
              <a:t>Tesis </a:t>
            </a:r>
            <a:r>
              <a:rPr lang="es-ES" sz="3200" b="1" dirty="0" smtClean="0"/>
              <a:t>Programlama</a:t>
            </a:r>
            <a:r>
              <a:rPr lang="tr-TR" sz="3200" b="1" dirty="0" smtClean="0"/>
              <a:t> v</a:t>
            </a:r>
            <a:r>
              <a:rPr lang="es-ES" sz="3200" b="1" dirty="0" smtClean="0"/>
              <a:t>e </a:t>
            </a:r>
            <a:r>
              <a:rPr lang="es-ES" sz="3200" b="1" dirty="0"/>
              <a:t>Tasarımına Giriş</a:t>
            </a:r>
            <a:endParaRPr lang="tr-TR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1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782858" y="967635"/>
            <a:ext cx="755747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1400" b="1" dirty="0" smtClean="0"/>
              <a:t>Kaynaklar</a:t>
            </a:r>
            <a:endParaRPr lang="tr-TR" sz="1400" b="1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/>
              <a:t>Bon, R., 1994. Ten </a:t>
            </a:r>
            <a:r>
              <a:rPr lang="tr-TR" sz="1400" dirty="0" err="1"/>
              <a:t>Principles</a:t>
            </a:r>
            <a:r>
              <a:rPr lang="tr-TR" sz="1400" dirty="0"/>
              <a:t> of </a:t>
            </a:r>
            <a:r>
              <a:rPr lang="tr-TR" sz="1400" dirty="0" err="1"/>
              <a:t>Corporate</a:t>
            </a:r>
            <a:r>
              <a:rPr lang="tr-TR" sz="1400" dirty="0"/>
              <a:t> Real </a:t>
            </a:r>
            <a:r>
              <a:rPr lang="tr-TR" sz="1400" dirty="0" err="1"/>
              <a:t>Estate</a:t>
            </a:r>
            <a:r>
              <a:rPr lang="tr-TR" sz="1400" dirty="0"/>
              <a:t> Management. </a:t>
            </a:r>
            <a:r>
              <a:rPr lang="tr-TR" sz="1400" dirty="0" err="1"/>
              <a:t>Facilities</a:t>
            </a:r>
            <a:r>
              <a:rPr lang="tr-TR" sz="1400" dirty="0"/>
              <a:t>, 12(5): 9-10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err="1"/>
              <a:t>Hall</a:t>
            </a:r>
            <a:r>
              <a:rPr lang="tr-TR" sz="1400" dirty="0"/>
              <a:t>, D.J., 2016. </a:t>
            </a:r>
            <a:r>
              <a:rPr lang="tr-TR" sz="1400" dirty="0" err="1"/>
              <a:t>Architectural</a:t>
            </a:r>
            <a:r>
              <a:rPr lang="tr-TR" sz="1400" dirty="0"/>
              <a:t> </a:t>
            </a:r>
            <a:r>
              <a:rPr lang="tr-TR" sz="1400" dirty="0" err="1"/>
              <a:t>Graphic</a:t>
            </a:r>
            <a:r>
              <a:rPr lang="tr-TR" sz="1400" dirty="0"/>
              <a:t> </a:t>
            </a:r>
            <a:r>
              <a:rPr lang="tr-TR" sz="1400" dirty="0" err="1"/>
              <a:t>Standards</a:t>
            </a:r>
            <a:r>
              <a:rPr lang="tr-TR" sz="1400" dirty="0"/>
              <a:t>, 12th Edition, </a:t>
            </a:r>
            <a:r>
              <a:rPr lang="tr-TR" sz="1400" dirty="0" err="1"/>
              <a:t>The</a:t>
            </a:r>
            <a:r>
              <a:rPr lang="tr-TR" sz="1400" dirty="0"/>
              <a:t> </a:t>
            </a:r>
            <a:r>
              <a:rPr lang="tr-TR" sz="1400" dirty="0" err="1"/>
              <a:t>American</a:t>
            </a:r>
            <a:r>
              <a:rPr lang="tr-TR" sz="1400" dirty="0"/>
              <a:t> </a:t>
            </a:r>
            <a:r>
              <a:rPr lang="tr-TR" sz="1400" dirty="0" err="1"/>
              <a:t>Institute</a:t>
            </a:r>
            <a:r>
              <a:rPr lang="tr-TR" sz="1400" dirty="0"/>
              <a:t> of </a:t>
            </a:r>
            <a:r>
              <a:rPr lang="tr-TR" sz="1400" dirty="0" err="1"/>
              <a:t>Architects</a:t>
            </a:r>
            <a:r>
              <a:rPr lang="tr-TR" sz="1400" dirty="0"/>
              <a:t>, John </a:t>
            </a:r>
            <a:r>
              <a:rPr lang="tr-TR" sz="1400" dirty="0" err="1"/>
              <a:t>Wiley</a:t>
            </a:r>
            <a:r>
              <a:rPr lang="tr-TR" sz="1400" dirty="0"/>
              <a:t> &amp; </a:t>
            </a:r>
            <a:r>
              <a:rPr lang="tr-TR" sz="1400" dirty="0" err="1"/>
              <a:t>Sons</a:t>
            </a:r>
            <a:r>
              <a:rPr lang="tr-TR" sz="1400" dirty="0"/>
              <a:t>, USA.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err="1"/>
              <a:t>Neufert</a:t>
            </a:r>
            <a:r>
              <a:rPr lang="tr-TR" sz="1400" dirty="0"/>
              <a:t>, E., 2016. Yapı Tasarımı, Beta Yayınları, Ankara, </a:t>
            </a:r>
            <a:r>
              <a:rPr lang="tr-TR" sz="1400" dirty="0" err="1"/>
              <a:t>Turkey</a:t>
            </a:r>
            <a:r>
              <a:rPr lang="tr-TR" sz="14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err="1"/>
              <a:t>Preiser</a:t>
            </a:r>
            <a:r>
              <a:rPr lang="tr-TR" sz="1400" dirty="0"/>
              <a:t>, W.F.E. 2016. Professional </a:t>
            </a:r>
            <a:r>
              <a:rPr lang="tr-TR" sz="1400" dirty="0" err="1"/>
              <a:t>Practice</a:t>
            </a:r>
            <a:r>
              <a:rPr lang="tr-TR" sz="1400" dirty="0"/>
              <a:t> in </a:t>
            </a:r>
            <a:r>
              <a:rPr lang="tr-TR" sz="1400" dirty="0" err="1"/>
              <a:t>Facility</a:t>
            </a:r>
            <a:r>
              <a:rPr lang="tr-TR" sz="1400" dirty="0"/>
              <a:t> Programming. </a:t>
            </a:r>
            <a:r>
              <a:rPr lang="tr-TR" sz="1400" dirty="0" err="1"/>
              <a:t>Routledge</a:t>
            </a:r>
            <a:r>
              <a:rPr lang="tr-TR" sz="1400" dirty="0"/>
              <a:t>. UK.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err="1"/>
              <a:t>Roper</a:t>
            </a:r>
            <a:r>
              <a:rPr lang="tr-TR" sz="1400" dirty="0"/>
              <a:t>, K.O. 2014. </a:t>
            </a:r>
            <a:r>
              <a:rPr lang="tr-TR" sz="1400" dirty="0" err="1"/>
              <a:t>The</a:t>
            </a:r>
            <a:r>
              <a:rPr lang="tr-TR" sz="1400" dirty="0"/>
              <a:t> </a:t>
            </a:r>
            <a:r>
              <a:rPr lang="tr-TR" sz="1400" dirty="0" err="1"/>
              <a:t>Facility</a:t>
            </a:r>
            <a:r>
              <a:rPr lang="tr-TR" sz="1400" dirty="0"/>
              <a:t> Management </a:t>
            </a:r>
            <a:r>
              <a:rPr lang="tr-TR" sz="1400" dirty="0" err="1"/>
              <a:t>Handbook</a:t>
            </a:r>
            <a:r>
              <a:rPr lang="tr-TR" sz="1400" dirty="0"/>
              <a:t>. AMACOM. USA.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err="1"/>
              <a:t>Teicholz</a:t>
            </a:r>
            <a:r>
              <a:rPr lang="tr-TR" sz="1400" dirty="0"/>
              <a:t>, E., 2004. </a:t>
            </a:r>
            <a:r>
              <a:rPr lang="tr-TR" sz="1400" dirty="0" err="1"/>
              <a:t>Facility</a:t>
            </a:r>
            <a:r>
              <a:rPr lang="tr-TR" sz="1400" dirty="0"/>
              <a:t> Design </a:t>
            </a:r>
            <a:r>
              <a:rPr lang="tr-TR" sz="1400" dirty="0" err="1"/>
              <a:t>and</a:t>
            </a:r>
            <a:r>
              <a:rPr lang="tr-TR" sz="1400" dirty="0"/>
              <a:t> Management </a:t>
            </a:r>
            <a:r>
              <a:rPr lang="tr-TR" sz="1400" dirty="0" err="1"/>
              <a:t>Handbook</a:t>
            </a:r>
            <a:r>
              <a:rPr lang="tr-TR" sz="1400" dirty="0"/>
              <a:t>, </a:t>
            </a:r>
            <a:r>
              <a:rPr lang="tr-TR" sz="1400" dirty="0" err="1"/>
              <a:t>Hill</a:t>
            </a:r>
            <a:r>
              <a:rPr lang="tr-TR" sz="1400" dirty="0"/>
              <a:t> </a:t>
            </a:r>
            <a:r>
              <a:rPr lang="tr-TR" sz="1400" dirty="0" err="1"/>
              <a:t>McGraw</a:t>
            </a:r>
            <a:r>
              <a:rPr lang="tr-TR" sz="1400" dirty="0"/>
              <a:t>, USA.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err="1"/>
              <a:t>Walker</a:t>
            </a:r>
            <a:r>
              <a:rPr lang="tr-TR" sz="1400" dirty="0"/>
              <a:t>, A., 2015. Project Management in Construction, 6th Edition, </a:t>
            </a:r>
            <a:r>
              <a:rPr lang="tr-TR" sz="1400" dirty="0" err="1"/>
              <a:t>Wiley-Blackwell</a:t>
            </a:r>
            <a:r>
              <a:rPr lang="tr-TR" sz="1400" dirty="0"/>
              <a:t>, USA.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150558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83396" y="407579"/>
            <a:ext cx="63563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200" b="1" dirty="0" smtClean="0">
                <a:solidFill>
                  <a:schemeClr val="tx2"/>
                </a:solidFill>
              </a:rPr>
              <a:t>BIM Kategorileri</a:t>
            </a:r>
            <a:endParaRPr lang="tr-TR" sz="2200" b="1" dirty="0">
              <a:solidFill>
                <a:schemeClr val="tx2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782858" y="1019560"/>
            <a:ext cx="755747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20B0604020202020204" pitchFamily="2" charset="2"/>
              <a:buChar char="§"/>
            </a:pPr>
            <a:r>
              <a:rPr lang="tr-TR" sz="2000" dirty="0" err="1"/>
              <a:t>National</a:t>
            </a:r>
            <a:r>
              <a:rPr lang="tr-TR" sz="2000" dirty="0"/>
              <a:t> </a:t>
            </a:r>
            <a:r>
              <a:rPr lang="tr-TR" sz="2000" dirty="0" err="1"/>
              <a:t>Building</a:t>
            </a:r>
            <a:r>
              <a:rPr lang="tr-TR" sz="2000" dirty="0"/>
              <a:t> Information </a:t>
            </a:r>
            <a:r>
              <a:rPr lang="tr-TR" sz="2000" dirty="0" err="1"/>
              <a:t>Modeling</a:t>
            </a:r>
            <a:r>
              <a:rPr lang="tr-TR" sz="2000" dirty="0"/>
              <a:t> </a:t>
            </a:r>
            <a:r>
              <a:rPr lang="tr-TR" sz="2000" dirty="0" err="1"/>
              <a:t>Standard</a:t>
            </a:r>
            <a:r>
              <a:rPr lang="tr-TR" sz="2000" dirty="0"/>
              <a:t> – ABD (</a:t>
            </a:r>
            <a:r>
              <a:rPr lang="tr-TR" sz="2000" dirty="0" smtClean="0"/>
              <a:t>NBIMS) </a:t>
            </a:r>
            <a:r>
              <a:rPr lang="tr-TR" sz="2000" dirty="0" err="1" smtClean="0"/>
              <a:t>BIM’in</a:t>
            </a:r>
            <a:r>
              <a:rPr lang="tr-TR" sz="2000" dirty="0" smtClean="0"/>
              <a:t> </a:t>
            </a:r>
            <a:r>
              <a:rPr lang="tr-TR" sz="2000" dirty="0"/>
              <a:t>üç kategorisini tanımlamıştır: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20B0604020202020204" pitchFamily="2" charset="2"/>
              <a:buChar char="§"/>
            </a:pPr>
            <a:r>
              <a:rPr lang="tr-TR" sz="2000" b="1" dirty="0" smtClean="0"/>
              <a:t>Ürün</a:t>
            </a:r>
            <a:r>
              <a:rPr lang="tr-TR" sz="2000" b="1" dirty="0"/>
              <a:t>: </a:t>
            </a:r>
            <a:r>
              <a:rPr lang="tr-TR" sz="2000" dirty="0"/>
              <a:t>Bina bilgi modeli, bir yapıyı tanımlayan </a:t>
            </a:r>
            <a:r>
              <a:rPr lang="tr-TR" sz="2000" dirty="0" smtClean="0"/>
              <a:t>yapılandırılmış bilgi </a:t>
            </a:r>
            <a:r>
              <a:rPr lang="tr-TR" sz="2000" dirty="0"/>
              <a:t>modeli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20B0604020202020204" pitchFamily="2" charset="2"/>
              <a:buChar char="§"/>
            </a:pPr>
            <a:r>
              <a:rPr lang="tr-TR" sz="2000" b="1" dirty="0" smtClean="0"/>
              <a:t>Süreç</a:t>
            </a:r>
            <a:r>
              <a:rPr lang="tr-TR" sz="2000" b="1" dirty="0"/>
              <a:t>: </a:t>
            </a:r>
            <a:r>
              <a:rPr lang="tr-TR" sz="2000" dirty="0"/>
              <a:t>Bina bilgi modellemesi, bina bilgi modelinin </a:t>
            </a:r>
            <a:r>
              <a:rPr lang="tr-TR" sz="2000" dirty="0" smtClean="0"/>
              <a:t>oluşturulma eylemi</a:t>
            </a:r>
            <a:endParaRPr lang="tr-TR" sz="2000" dirty="0"/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20B0604020202020204" pitchFamily="2" charset="2"/>
              <a:buChar char="§"/>
            </a:pPr>
            <a:r>
              <a:rPr lang="tr-TR" sz="2000" b="1" dirty="0" smtClean="0"/>
              <a:t>Sistem</a:t>
            </a:r>
            <a:r>
              <a:rPr lang="tr-TR" sz="2000" b="1" dirty="0"/>
              <a:t>: </a:t>
            </a:r>
            <a:r>
              <a:rPr lang="tr-TR" sz="2000" dirty="0"/>
              <a:t>Bina bilgi yönetimi, kaliteyi ve verimliliği arttıran iş </a:t>
            </a:r>
            <a:r>
              <a:rPr lang="tr-TR" sz="2000" dirty="0" smtClean="0"/>
              <a:t>yapısı ve </a:t>
            </a:r>
            <a:r>
              <a:rPr lang="tr-TR" sz="2000" dirty="0"/>
              <a:t>iletişim şekli</a:t>
            </a:r>
            <a:endParaRPr lang="tr-TR" sz="2000" spc="-50" dirty="0"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91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83396" y="407579"/>
            <a:ext cx="63563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200" b="1" dirty="0" smtClean="0">
                <a:solidFill>
                  <a:schemeClr val="tx2"/>
                </a:solidFill>
              </a:rPr>
              <a:t>Yapı Bilgi Modellemesi</a:t>
            </a:r>
            <a:endParaRPr lang="tr-TR" sz="2200" b="1" dirty="0">
              <a:solidFill>
                <a:schemeClr val="tx2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782858" y="967635"/>
            <a:ext cx="755747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sz="2000" b="1" spc="-50" dirty="0" smtClean="0">
                <a:solidFill>
                  <a:srgbClr val="000000"/>
                </a:solidFill>
              </a:rPr>
              <a:t>Yapı Bilgi Modellemesi Avantajları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20B0604020202020204" pitchFamily="2" charset="2"/>
              <a:buChar char="§"/>
            </a:pPr>
            <a:r>
              <a:rPr lang="tr-TR" sz="2000" dirty="0"/>
              <a:t>Projenin ilerleyen dönemlerinde oluşabilecek problemleri henüz tasarım aşamasındayken oluşmadan tespit etmeyi sağlar.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20B0604020202020204" pitchFamily="2" charset="2"/>
              <a:buChar char="§"/>
            </a:pPr>
            <a:r>
              <a:rPr lang="tr-TR" sz="2000" dirty="0"/>
              <a:t>Projede çalışan tüm birimlerinde senkronize şekilde çalışmasına ve proje sürecinin bir bütün şeklinde ilerlemesine imkan tanır.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20B0604020202020204" pitchFamily="2" charset="2"/>
              <a:buChar char="§"/>
            </a:pPr>
            <a:r>
              <a:rPr lang="tr-TR" sz="2000" dirty="0"/>
              <a:t>Maliyet hesaplama aşamasında hata paylarını minimuma indirir ve proje süresince kontrollü nakit akışını devam ettirir.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20B0604020202020204" pitchFamily="2" charset="2"/>
              <a:buChar char="§"/>
            </a:pPr>
            <a:r>
              <a:rPr lang="tr-TR" sz="2000" dirty="0"/>
              <a:t>İşlerin tekrarlanmasını engelleyerek zaman kaybından ve ekstra masraftan kurtarır.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20B0604020202020204" pitchFamily="2" charset="2"/>
              <a:buChar char="§"/>
            </a:pPr>
            <a:r>
              <a:rPr lang="tr-TR" sz="2000" dirty="0"/>
              <a:t>Projenin tüm detaylarını mimari modelleme ve mimari görselleştirme yoluyla görünür kılarak tüm birimlerin motivasyonunu, verimliliğini ve üretkenliğini arttırır.</a:t>
            </a:r>
            <a:endParaRPr lang="tr-TR" sz="2000" dirty="0" smtClean="0"/>
          </a:p>
        </p:txBody>
      </p:sp>
    </p:spTree>
    <p:extLst>
      <p:ext uri="{BB962C8B-B14F-4D97-AF65-F5344CB8AC3E}">
        <p14:creationId xmlns:p14="http://schemas.microsoft.com/office/powerpoint/2010/main" val="135458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83396" y="407579"/>
            <a:ext cx="63563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200" b="1" dirty="0" smtClean="0">
                <a:solidFill>
                  <a:schemeClr val="tx2"/>
                </a:solidFill>
              </a:rPr>
              <a:t>Yapı Bilgi Modellemesi</a:t>
            </a:r>
            <a:endParaRPr lang="tr-TR" sz="2200" b="1" dirty="0">
              <a:solidFill>
                <a:schemeClr val="tx2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782858" y="967635"/>
            <a:ext cx="755747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sz="2000" b="1" spc="-50" dirty="0" smtClean="0">
                <a:solidFill>
                  <a:srgbClr val="000000"/>
                </a:solidFill>
              </a:rPr>
              <a:t>Yapı Bilgi Modellemesi Avantajları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20B0604020202020204" pitchFamily="2" charset="2"/>
              <a:buChar char="§"/>
            </a:pPr>
            <a:r>
              <a:rPr lang="tr-TR" sz="2000" dirty="0"/>
              <a:t>Projedeki </a:t>
            </a:r>
            <a:r>
              <a:rPr lang="tr-TR" sz="2000" dirty="0" smtClean="0"/>
              <a:t>verileri, </a:t>
            </a:r>
            <a:r>
              <a:rPr lang="tr-TR" sz="2000" dirty="0"/>
              <a:t>daha sonraki aşamalarda da kullanılabilmesi için saklar.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20B0604020202020204" pitchFamily="2" charset="2"/>
              <a:buChar char="§"/>
            </a:pPr>
            <a:r>
              <a:rPr lang="tr-TR" sz="2000" dirty="0"/>
              <a:t>Projeye dair verilebilecek kararların ortaya çıkmasını ve sonuçlanmasını kolaylaştırır.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20B0604020202020204" pitchFamily="2" charset="2"/>
              <a:buChar char="§"/>
            </a:pPr>
            <a:r>
              <a:rPr lang="tr-TR" sz="2000" dirty="0"/>
              <a:t>Belirsizlikleri ortadan kaldırarak tüm taraflar için şeffaf ve net bir iş akışına imkan tanır.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20B0604020202020204" pitchFamily="2" charset="2"/>
              <a:buChar char="§"/>
            </a:pPr>
            <a:r>
              <a:rPr lang="tr-TR" sz="2000" dirty="0"/>
              <a:t>Oluşabilecek atıkların en aza indirilmesi konusunda destek olur ve böylece çevreye duyarlı projelerin artışını hızlandırır.</a:t>
            </a:r>
            <a:endParaRPr lang="tr-TR" sz="2000" dirty="0" smtClean="0"/>
          </a:p>
        </p:txBody>
      </p:sp>
    </p:spTree>
    <p:extLst>
      <p:ext uri="{BB962C8B-B14F-4D97-AF65-F5344CB8AC3E}">
        <p14:creationId xmlns:p14="http://schemas.microsoft.com/office/powerpoint/2010/main" val="198987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83396" y="407579"/>
            <a:ext cx="63563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200" b="1" dirty="0" smtClean="0">
                <a:solidFill>
                  <a:schemeClr val="tx2"/>
                </a:solidFill>
              </a:rPr>
              <a:t>Yapı Bilgi Modellemesi</a:t>
            </a:r>
            <a:endParaRPr lang="tr-TR" sz="2200" b="1" dirty="0">
              <a:solidFill>
                <a:schemeClr val="tx2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782858" y="967635"/>
            <a:ext cx="755747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sz="2000" b="1" spc="-50" dirty="0" smtClean="0">
                <a:solidFill>
                  <a:srgbClr val="000000"/>
                </a:solidFill>
              </a:rPr>
              <a:t>Yapı Bilgi </a:t>
            </a:r>
            <a:r>
              <a:rPr lang="tr-TR" sz="2000" b="1" spc="-50" smtClean="0">
                <a:solidFill>
                  <a:srgbClr val="000000"/>
                </a:solidFill>
              </a:rPr>
              <a:t>Modellemesi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sz="2000" smtClean="0"/>
              <a:t>Projedeki </a:t>
            </a:r>
            <a:r>
              <a:rPr lang="tr-TR" sz="2000" dirty="0" smtClean="0"/>
              <a:t>verileri, </a:t>
            </a:r>
            <a:r>
              <a:rPr lang="tr-TR" sz="2000" dirty="0"/>
              <a:t>daha sonraki aşamalarda da kullanılabilmesi için saklar.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20B0604020202020204" pitchFamily="2" charset="2"/>
              <a:buChar char="§"/>
            </a:pPr>
            <a:r>
              <a:rPr lang="tr-TR" sz="2000" dirty="0"/>
              <a:t>Projeye dair verilebilecek kararların ortaya çıkmasını ve sonuçlanmasını kolaylaştırır.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20B0604020202020204" pitchFamily="2" charset="2"/>
              <a:buChar char="§"/>
            </a:pPr>
            <a:r>
              <a:rPr lang="tr-TR" sz="2000" dirty="0"/>
              <a:t>Belirsizlikleri ortadan kaldırarak tüm taraflar için şeffaf ve net bir iş akışına imkan tanır.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20B0604020202020204" pitchFamily="2" charset="2"/>
              <a:buChar char="§"/>
            </a:pPr>
            <a:r>
              <a:rPr lang="tr-TR" sz="2000" dirty="0"/>
              <a:t>Oluşabilecek atıkların en aza indirilmesi konusunda destek olur ve böylece çevreye duyarlı projelerin artışını hızlandırır.</a:t>
            </a:r>
            <a:endParaRPr lang="tr-TR" sz="2000" dirty="0" smtClean="0"/>
          </a:p>
        </p:txBody>
      </p:sp>
    </p:spTree>
    <p:extLst>
      <p:ext uri="{BB962C8B-B14F-4D97-AF65-F5344CB8AC3E}">
        <p14:creationId xmlns:p14="http://schemas.microsoft.com/office/powerpoint/2010/main" val="127793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83396" y="407579"/>
            <a:ext cx="63563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200" b="1" dirty="0" smtClean="0">
                <a:solidFill>
                  <a:schemeClr val="tx2"/>
                </a:solidFill>
              </a:rPr>
              <a:t>Yapı Bilgi Modellemesi</a:t>
            </a:r>
            <a:endParaRPr lang="tr-TR" sz="22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043" y="1044001"/>
            <a:ext cx="596646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22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83396" y="407579"/>
            <a:ext cx="63563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200" b="1" dirty="0" smtClean="0">
                <a:solidFill>
                  <a:schemeClr val="tx2"/>
                </a:solidFill>
              </a:rPr>
              <a:t>Yapı Bilgi Modellemesi</a:t>
            </a:r>
            <a:endParaRPr lang="tr-TR" sz="2200" b="1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57" y="1167943"/>
            <a:ext cx="7557471" cy="4838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74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83396" y="407579"/>
            <a:ext cx="63563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200" b="1" dirty="0" smtClean="0">
                <a:solidFill>
                  <a:schemeClr val="tx2"/>
                </a:solidFill>
              </a:rPr>
              <a:t>Yapı Bilgi Modellemesi</a:t>
            </a:r>
            <a:endParaRPr lang="tr-TR" sz="2200" b="1" dirty="0">
              <a:solidFill>
                <a:schemeClr val="tx2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782858" y="967635"/>
            <a:ext cx="755747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sz="2000" b="1" spc="-50" dirty="0" err="1" smtClean="0">
                <a:solidFill>
                  <a:srgbClr val="000000"/>
                </a:solidFill>
              </a:rPr>
              <a:t>BIM’in</a:t>
            </a:r>
            <a:r>
              <a:rPr lang="tr-TR" sz="2000" b="1" spc="-50" dirty="0" smtClean="0">
                <a:solidFill>
                  <a:srgbClr val="000000"/>
                </a:solidFill>
              </a:rPr>
              <a:t> Etkin Olarak Kullanıldığı Alanlar: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20B0604020202020204" pitchFamily="2" charset="2"/>
              <a:buChar char="§"/>
            </a:pPr>
            <a:r>
              <a:rPr lang="tr-TR" sz="2000" spc="-50" dirty="0">
                <a:solidFill>
                  <a:srgbClr val="000000"/>
                </a:solidFill>
              </a:rPr>
              <a:t>3D modelleme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sz="2000" spc="-50" dirty="0">
                <a:solidFill>
                  <a:srgbClr val="000000"/>
                </a:solidFill>
              </a:rPr>
              <a:t> </a:t>
            </a:r>
            <a:r>
              <a:rPr lang="tr-TR" sz="2000" spc="-50" dirty="0" smtClean="0">
                <a:solidFill>
                  <a:srgbClr val="000000"/>
                </a:solidFill>
              </a:rPr>
              <a:t>  Koordinasyon</a:t>
            </a:r>
            <a:endParaRPr lang="tr-TR" sz="2000" spc="-50" dirty="0">
              <a:solidFill>
                <a:srgbClr val="000000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sz="2000" spc="-50" dirty="0">
                <a:solidFill>
                  <a:srgbClr val="000000"/>
                </a:solidFill>
              </a:rPr>
              <a:t> </a:t>
            </a:r>
            <a:r>
              <a:rPr lang="tr-TR" sz="2000" spc="-50" dirty="0" smtClean="0">
                <a:solidFill>
                  <a:srgbClr val="000000"/>
                </a:solidFill>
              </a:rPr>
              <a:t>  Çakışmaların </a:t>
            </a:r>
            <a:r>
              <a:rPr lang="tr-TR" sz="2000" spc="-50" dirty="0">
                <a:solidFill>
                  <a:srgbClr val="000000"/>
                </a:solidFill>
              </a:rPr>
              <a:t>tespiti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sz="2000" spc="-50" dirty="0">
                <a:solidFill>
                  <a:srgbClr val="000000"/>
                </a:solidFill>
              </a:rPr>
              <a:t> </a:t>
            </a:r>
            <a:r>
              <a:rPr lang="tr-TR" sz="2000" spc="-50" dirty="0" smtClean="0">
                <a:solidFill>
                  <a:srgbClr val="000000"/>
                </a:solidFill>
              </a:rPr>
              <a:t>  4D </a:t>
            </a:r>
            <a:r>
              <a:rPr lang="tr-TR" sz="2000" spc="-50" dirty="0">
                <a:solidFill>
                  <a:srgbClr val="000000"/>
                </a:solidFill>
              </a:rPr>
              <a:t>modelleme ve simülasyon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sz="2000" spc="-50" dirty="0">
                <a:solidFill>
                  <a:srgbClr val="000000"/>
                </a:solidFill>
              </a:rPr>
              <a:t> </a:t>
            </a:r>
            <a:r>
              <a:rPr lang="tr-TR" sz="2000" spc="-50" dirty="0" smtClean="0">
                <a:solidFill>
                  <a:srgbClr val="000000"/>
                </a:solidFill>
              </a:rPr>
              <a:t>  Metraj</a:t>
            </a:r>
            <a:r>
              <a:rPr lang="tr-TR" sz="2000" spc="-50" dirty="0">
                <a:solidFill>
                  <a:srgbClr val="000000"/>
                </a:solidFill>
              </a:rPr>
              <a:t>, maliyet tahmini, bütçe</a:t>
            </a:r>
            <a:endParaRPr lang="tr-TR" sz="2000" spc="-5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0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83396" y="407579"/>
            <a:ext cx="63563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200" b="1" dirty="0" smtClean="0">
                <a:solidFill>
                  <a:schemeClr val="tx2"/>
                </a:solidFill>
              </a:rPr>
              <a:t>Kaynaklar</a:t>
            </a:r>
            <a:endParaRPr lang="tr-TR" sz="2200" b="1" dirty="0">
              <a:solidFill>
                <a:schemeClr val="tx2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059873" y="1258785"/>
            <a:ext cx="71964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pc="-50" dirty="0" smtClean="0">
                <a:solidFill>
                  <a:srgbClr val="000000"/>
                </a:solidFill>
              </a:rPr>
              <a:t>Doğan, S., 2019.  İnşaat Sektöründe Teknoloji Çağı: BIM (Yapı Bilgi Modellemesi) Nedir?, </a:t>
            </a:r>
            <a:r>
              <a:rPr lang="tr-TR" spc="-50" dirty="0">
                <a:solidFill>
                  <a:srgbClr val="000000"/>
                </a:solidFill>
              </a:rPr>
              <a:t>Web </a:t>
            </a:r>
            <a:r>
              <a:rPr lang="tr-TR" spc="-50" dirty="0" smtClean="0">
                <a:solidFill>
                  <a:srgbClr val="000000"/>
                </a:solidFill>
              </a:rPr>
              <a:t>Sitesi: https</a:t>
            </a:r>
            <a:r>
              <a:rPr lang="tr-TR" spc="-50" dirty="0">
                <a:solidFill>
                  <a:srgbClr val="000000"/>
                </a:solidFill>
              </a:rPr>
              <a:t>://www.sanalsantiye.com/insaat-sektorunde-teknoloji-cagi-bim-yapi-bilgi-modellemesi-nedir/#.</a:t>
            </a:r>
            <a:r>
              <a:rPr lang="tr-TR" spc="-50" dirty="0" smtClean="0">
                <a:solidFill>
                  <a:srgbClr val="000000"/>
                </a:solidFill>
              </a:rPr>
              <a:t>XbqpI1QzaM8.</a:t>
            </a:r>
          </a:p>
          <a:p>
            <a:pPr algn="just"/>
            <a:endParaRPr lang="tr-TR" spc="-50" dirty="0">
              <a:solidFill>
                <a:srgbClr val="000000"/>
              </a:solidFill>
            </a:endParaRPr>
          </a:p>
          <a:p>
            <a:pPr algn="just"/>
            <a:r>
              <a:rPr lang="tr-TR" spc="-50" dirty="0" err="1" smtClean="0">
                <a:solidFill>
                  <a:srgbClr val="000000"/>
                </a:solidFill>
              </a:rPr>
              <a:t>Pehlevan</a:t>
            </a:r>
            <a:r>
              <a:rPr lang="tr-TR" spc="-50" dirty="0" smtClean="0">
                <a:solidFill>
                  <a:srgbClr val="000000"/>
                </a:solidFill>
              </a:rPr>
              <a:t>, E. E. ve Işın, G. G., 2016. Yapı Bilgi Modellemesi (BIM), İstanbul Teknik Üniversitesi Ders Notları.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8159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17071</TotalTime>
  <Words>480</Words>
  <Application>Microsoft Office PowerPoint</Application>
  <PresentationFormat>Ekran Gösterisi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Slayt Başlıkları</vt:lpstr>
      </vt:variant>
      <vt:variant>
        <vt:i4>10</vt:i4>
      </vt:variant>
    </vt:vector>
  </HeadingPairs>
  <TitlesOfParts>
    <vt:vector size="13" baseType="lpstr">
      <vt:lpstr>ekonomi</vt:lpstr>
      <vt:lpstr>1_Rics</vt:lpstr>
      <vt:lpstr>h.t.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asus</cp:lastModifiedBy>
  <cp:revision>847</cp:revision>
  <cp:lastPrinted>2016-10-24T07:53:35Z</cp:lastPrinted>
  <dcterms:created xsi:type="dcterms:W3CDTF">2016-09-18T09:35:24Z</dcterms:created>
  <dcterms:modified xsi:type="dcterms:W3CDTF">2020-02-24T08:16:16Z</dcterms:modified>
</cp:coreProperties>
</file>