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79" r:id="rId14"/>
    <p:sldId id="268" r:id="rId15"/>
    <p:sldId id="267" r:id="rId16"/>
    <p:sldId id="269" r:id="rId17"/>
    <p:sldId id="270" r:id="rId18"/>
    <p:sldId id="271" r:id="rId19"/>
    <p:sldId id="280" r:id="rId20"/>
    <p:sldId id="272" r:id="rId21"/>
    <p:sldId id="27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0" autoAdjust="0"/>
    <p:restoredTop sz="71589" autoAdjust="0"/>
  </p:normalViewPr>
  <p:slideViewPr>
    <p:cSldViewPr snapToGrid="0">
      <p:cViewPr varScale="1">
        <p:scale>
          <a:sx n="81" d="100"/>
          <a:sy n="81" d="100"/>
        </p:scale>
        <p:origin x="14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34B76-CFD7-4FD3-A777-D0BEDDF104FA}" type="datetimeFigureOut">
              <a:rPr lang="en-GB" smtClean="0"/>
              <a:t>26/02/2023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5A5C2-67C5-485B-AE49-4CC6F00A4807}" type="slidenum">
              <a:rPr lang="en-GB" smtClean="0"/>
              <a:t>‹#›</a:t>
            </a:fld>
            <a:endParaRPr lang="en-GB"/>
          </a:p>
        </p:txBody>
      </p:sp>
    </p:spTree>
    <p:extLst>
      <p:ext uri="{BB962C8B-B14F-4D97-AF65-F5344CB8AC3E}">
        <p14:creationId xmlns:p14="http://schemas.microsoft.com/office/powerpoint/2010/main" val="419902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1</a:t>
            </a:fld>
            <a:endParaRPr lang="en-GB"/>
          </a:p>
        </p:txBody>
      </p:sp>
    </p:spTree>
    <p:extLst>
      <p:ext uri="{BB962C8B-B14F-4D97-AF65-F5344CB8AC3E}">
        <p14:creationId xmlns:p14="http://schemas.microsoft.com/office/powerpoint/2010/main" val="250285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11</a:t>
            </a:fld>
            <a:endParaRPr lang="en-GB"/>
          </a:p>
        </p:txBody>
      </p:sp>
    </p:spTree>
    <p:extLst>
      <p:ext uri="{BB962C8B-B14F-4D97-AF65-F5344CB8AC3E}">
        <p14:creationId xmlns:p14="http://schemas.microsoft.com/office/powerpoint/2010/main" val="890061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12</a:t>
            </a:fld>
            <a:endParaRPr lang="en-GB"/>
          </a:p>
        </p:txBody>
      </p:sp>
    </p:spTree>
    <p:extLst>
      <p:ext uri="{BB962C8B-B14F-4D97-AF65-F5344CB8AC3E}">
        <p14:creationId xmlns:p14="http://schemas.microsoft.com/office/powerpoint/2010/main" val="24644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13</a:t>
            </a:fld>
            <a:endParaRPr lang="en-GB"/>
          </a:p>
        </p:txBody>
      </p:sp>
    </p:spTree>
    <p:extLst>
      <p:ext uri="{BB962C8B-B14F-4D97-AF65-F5344CB8AC3E}">
        <p14:creationId xmlns:p14="http://schemas.microsoft.com/office/powerpoint/2010/main" val="386993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14</a:t>
            </a:fld>
            <a:endParaRPr lang="en-GB"/>
          </a:p>
        </p:txBody>
      </p:sp>
    </p:spTree>
    <p:extLst>
      <p:ext uri="{BB962C8B-B14F-4D97-AF65-F5344CB8AC3E}">
        <p14:creationId xmlns:p14="http://schemas.microsoft.com/office/powerpoint/2010/main" val="271109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15</a:t>
            </a:fld>
            <a:endParaRPr lang="en-GB"/>
          </a:p>
        </p:txBody>
      </p:sp>
    </p:spTree>
    <p:extLst>
      <p:ext uri="{BB962C8B-B14F-4D97-AF65-F5344CB8AC3E}">
        <p14:creationId xmlns:p14="http://schemas.microsoft.com/office/powerpoint/2010/main" val="122535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16</a:t>
            </a:fld>
            <a:endParaRPr lang="en-GB"/>
          </a:p>
        </p:txBody>
      </p:sp>
    </p:spTree>
    <p:extLst>
      <p:ext uri="{BB962C8B-B14F-4D97-AF65-F5344CB8AC3E}">
        <p14:creationId xmlns:p14="http://schemas.microsoft.com/office/powerpoint/2010/main" val="191046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17</a:t>
            </a:fld>
            <a:endParaRPr lang="en-GB"/>
          </a:p>
        </p:txBody>
      </p:sp>
    </p:spTree>
    <p:extLst>
      <p:ext uri="{BB962C8B-B14F-4D97-AF65-F5344CB8AC3E}">
        <p14:creationId xmlns:p14="http://schemas.microsoft.com/office/powerpoint/2010/main" val="307080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18</a:t>
            </a:fld>
            <a:endParaRPr lang="en-GB"/>
          </a:p>
        </p:txBody>
      </p:sp>
    </p:spTree>
    <p:extLst>
      <p:ext uri="{BB962C8B-B14F-4D97-AF65-F5344CB8AC3E}">
        <p14:creationId xmlns:p14="http://schemas.microsoft.com/office/powerpoint/2010/main" val="247398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19</a:t>
            </a:fld>
            <a:endParaRPr lang="en-GB"/>
          </a:p>
        </p:txBody>
      </p:sp>
    </p:spTree>
    <p:extLst>
      <p:ext uri="{BB962C8B-B14F-4D97-AF65-F5344CB8AC3E}">
        <p14:creationId xmlns:p14="http://schemas.microsoft.com/office/powerpoint/2010/main" val="3940480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20</a:t>
            </a:fld>
            <a:endParaRPr lang="en-GB"/>
          </a:p>
        </p:txBody>
      </p:sp>
    </p:spTree>
    <p:extLst>
      <p:ext uri="{BB962C8B-B14F-4D97-AF65-F5344CB8AC3E}">
        <p14:creationId xmlns:p14="http://schemas.microsoft.com/office/powerpoint/2010/main" val="126583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The earth was believed to be a round disk, divided into two equal parts by the Sea, as the Greeks called it, —which we know as the Mediterranean,— and by what we call the Black Sea. </a:t>
            </a:r>
            <a:r>
              <a:rPr lang="en-GB" sz="1800" dirty="0">
                <a:solidFill>
                  <a:srgbClr val="FF0000"/>
                </a:solidFill>
                <a:effectLst/>
                <a:latin typeface="Times New Roman" panose="02020603050405020304" pitchFamily="18" charset="0"/>
                <a:ea typeface="Times New Roman" panose="02020603050405020304" pitchFamily="18" charset="0"/>
              </a:rPr>
              <a:t>Around the earth flowed the great river, Ocean, never troubled by wind or storm. On the farther bank of Ocean were mysterious people, it was a land cloud-wrapped and misty land where endless night was spread over its melancholy people.</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2</a:t>
            </a:fld>
            <a:endParaRPr lang="en-GB"/>
          </a:p>
        </p:txBody>
      </p:sp>
    </p:spTree>
    <p:extLst>
      <p:ext uri="{BB962C8B-B14F-4D97-AF65-F5344CB8AC3E}">
        <p14:creationId xmlns:p14="http://schemas.microsoft.com/office/powerpoint/2010/main" val="33450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21</a:t>
            </a:fld>
            <a:endParaRPr lang="en-GB"/>
          </a:p>
        </p:txBody>
      </p:sp>
    </p:spTree>
    <p:extLst>
      <p:ext uri="{BB962C8B-B14F-4D97-AF65-F5344CB8AC3E}">
        <p14:creationId xmlns:p14="http://schemas.microsoft.com/office/powerpoint/2010/main" val="185290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3</a:t>
            </a:fld>
            <a:endParaRPr lang="en-GB"/>
          </a:p>
        </p:txBody>
      </p:sp>
    </p:spTree>
    <p:extLst>
      <p:ext uri="{BB962C8B-B14F-4D97-AF65-F5344CB8AC3E}">
        <p14:creationId xmlns:p14="http://schemas.microsoft.com/office/powerpoint/2010/main" val="118228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5</a:t>
            </a:fld>
            <a:endParaRPr lang="en-GB"/>
          </a:p>
        </p:txBody>
      </p:sp>
    </p:spTree>
    <p:extLst>
      <p:ext uri="{BB962C8B-B14F-4D97-AF65-F5344CB8AC3E}">
        <p14:creationId xmlns:p14="http://schemas.microsoft.com/office/powerpoint/2010/main" val="24168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6</a:t>
            </a:fld>
            <a:endParaRPr lang="en-GB"/>
          </a:p>
        </p:txBody>
      </p:sp>
    </p:spTree>
    <p:extLst>
      <p:ext uri="{BB962C8B-B14F-4D97-AF65-F5344CB8AC3E}">
        <p14:creationId xmlns:p14="http://schemas.microsoft.com/office/powerpoint/2010/main" val="70056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7</a:t>
            </a:fld>
            <a:endParaRPr lang="en-GB"/>
          </a:p>
        </p:txBody>
      </p:sp>
    </p:spTree>
    <p:extLst>
      <p:ext uri="{BB962C8B-B14F-4D97-AF65-F5344CB8AC3E}">
        <p14:creationId xmlns:p14="http://schemas.microsoft.com/office/powerpoint/2010/main" val="152900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lnSpc>
                <a:spcPct val="150000"/>
              </a:lnSpc>
              <a:spcBef>
                <a:spcPts val="600"/>
              </a:spcBef>
              <a:spcAft>
                <a:spcPts val="600"/>
              </a:spcAft>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5A5C2-67C5-485B-AE49-4CC6F00A4807}" type="slidenum">
              <a:rPr lang="en-GB" smtClean="0"/>
              <a:t>8</a:t>
            </a:fld>
            <a:endParaRPr lang="en-GB"/>
          </a:p>
        </p:txBody>
      </p:sp>
    </p:spTree>
    <p:extLst>
      <p:ext uri="{BB962C8B-B14F-4D97-AF65-F5344CB8AC3E}">
        <p14:creationId xmlns:p14="http://schemas.microsoft.com/office/powerpoint/2010/main" val="136738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9</a:t>
            </a:fld>
            <a:endParaRPr lang="en-GB"/>
          </a:p>
        </p:txBody>
      </p:sp>
    </p:spTree>
    <p:extLst>
      <p:ext uri="{BB962C8B-B14F-4D97-AF65-F5344CB8AC3E}">
        <p14:creationId xmlns:p14="http://schemas.microsoft.com/office/powerpoint/2010/main" val="169325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5A5C2-67C5-485B-AE49-4CC6F00A4807}" type="slidenum">
              <a:rPr lang="en-GB" smtClean="0"/>
              <a:t>10</a:t>
            </a:fld>
            <a:endParaRPr lang="en-GB"/>
          </a:p>
        </p:txBody>
      </p:sp>
    </p:spTree>
    <p:extLst>
      <p:ext uri="{BB962C8B-B14F-4D97-AF65-F5344CB8AC3E}">
        <p14:creationId xmlns:p14="http://schemas.microsoft.com/office/powerpoint/2010/main" val="130433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2/26/2023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623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240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2/26/2023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788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2/26/2023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953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2/26/2023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49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978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28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251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313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2/26/2023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1451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2/26/2023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331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2/26/2023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49122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hay@ankara.edu.t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person&#10;&#10;Description automatically generated">
            <a:extLst>
              <a:ext uri="{FF2B5EF4-FFF2-40B4-BE49-F238E27FC236}">
                <a16:creationId xmlns:a16="http://schemas.microsoft.com/office/drawing/2014/main" id="{6AC4156D-5D64-49FD-BDCF-5859723CCAEE}"/>
              </a:ext>
            </a:extLst>
          </p:cNvPr>
          <p:cNvPicPr>
            <a:picLocks noChangeAspect="1"/>
          </p:cNvPicPr>
          <p:nvPr/>
        </p:nvPicPr>
        <p:blipFill rotWithShape="1">
          <a:blip r:embed="rId3">
            <a:extLst>
              <a:ext uri="{28A0092B-C50C-407E-A947-70E740481C1C}">
                <a14:useLocalDpi xmlns:a14="http://schemas.microsoft.com/office/drawing/2010/main" val="0"/>
              </a:ext>
            </a:extLst>
          </a:blip>
          <a:srcRect r="8444" b="-1"/>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55BAB8-E675-4230-B712-05B1FC6A06FB}"/>
              </a:ext>
            </a:extLst>
          </p:cNvPr>
          <p:cNvSpPr>
            <a:spLocks noGrp="1"/>
          </p:cNvSpPr>
          <p:nvPr>
            <p:ph type="ctrTitle"/>
          </p:nvPr>
        </p:nvSpPr>
        <p:spPr>
          <a:xfrm>
            <a:off x="685801" y="1524001"/>
            <a:ext cx="3208866" cy="3478384"/>
          </a:xfrm>
        </p:spPr>
        <p:txBody>
          <a:bodyPr>
            <a:normAutofit/>
          </a:bodyPr>
          <a:lstStyle/>
          <a:p>
            <a:r>
              <a:rPr lang="en-GB" b="1">
                <a:solidFill>
                  <a:srgbClr val="FFFFFF"/>
                </a:solidFill>
              </a:rPr>
              <a:t>CREATION OF MAN</a:t>
            </a:r>
            <a:br>
              <a:rPr lang="en-GB">
                <a:solidFill>
                  <a:srgbClr val="FFFFFF"/>
                </a:solidFill>
              </a:rPr>
            </a:br>
            <a:endParaRPr lang="en-GB">
              <a:solidFill>
                <a:srgbClr val="FFFFFF"/>
              </a:solidFill>
            </a:endParaRPr>
          </a:p>
        </p:txBody>
      </p:sp>
      <p:sp>
        <p:nvSpPr>
          <p:cNvPr id="3" name="Subtitle 2">
            <a:extLst>
              <a:ext uri="{FF2B5EF4-FFF2-40B4-BE49-F238E27FC236}">
                <a16:creationId xmlns:a16="http://schemas.microsoft.com/office/drawing/2014/main" id="{F96CC5C2-5176-4924-BAD3-FD8DD7511EDE}"/>
              </a:ext>
            </a:extLst>
          </p:cNvPr>
          <p:cNvSpPr>
            <a:spLocks noGrp="1"/>
          </p:cNvSpPr>
          <p:nvPr>
            <p:ph type="subTitle" idx="1"/>
          </p:nvPr>
        </p:nvSpPr>
        <p:spPr>
          <a:xfrm>
            <a:off x="685801" y="5145513"/>
            <a:ext cx="3208866" cy="738820"/>
          </a:xfrm>
        </p:spPr>
        <p:txBody>
          <a:bodyPr>
            <a:normAutofit/>
          </a:bodyPr>
          <a:lstStyle/>
          <a:p>
            <a:pPr>
              <a:lnSpc>
                <a:spcPct val="110000"/>
              </a:lnSpc>
            </a:pPr>
            <a:r>
              <a:rPr lang="tr-TR" sz="800" dirty="0">
                <a:solidFill>
                  <a:srgbClr val="FFFFFF">
                    <a:alpha val="75000"/>
                  </a:srgbClr>
                </a:solidFill>
              </a:rPr>
              <a:t>Dr. Funda HAY Kılıç</a:t>
            </a:r>
          </a:p>
          <a:p>
            <a:pPr>
              <a:lnSpc>
                <a:spcPct val="110000"/>
              </a:lnSpc>
            </a:pPr>
            <a:r>
              <a:rPr lang="tr-TR" sz="800" dirty="0">
                <a:solidFill>
                  <a:srgbClr val="FFFFFF">
                    <a:alpha val="75000"/>
                  </a:srgbClr>
                </a:solidFill>
                <a:hlinkClick r:id="rId4"/>
              </a:rPr>
              <a:t>fhay@ankara.edu.tr</a:t>
            </a:r>
            <a:endParaRPr lang="tr-TR" sz="800" dirty="0">
              <a:solidFill>
                <a:srgbClr val="FFFFFF">
                  <a:alpha val="75000"/>
                </a:srgbClr>
              </a:solidFill>
            </a:endParaRPr>
          </a:p>
          <a:p>
            <a:pPr>
              <a:lnSpc>
                <a:spcPct val="110000"/>
              </a:lnSpc>
            </a:pPr>
            <a:r>
              <a:rPr lang="tr-TR" sz="800" dirty="0">
                <a:solidFill>
                  <a:srgbClr val="FFFFFF">
                    <a:alpha val="75000"/>
                  </a:srgbClr>
                </a:solidFill>
              </a:rPr>
              <a:t>Ankara </a:t>
            </a:r>
            <a:r>
              <a:rPr lang="tr-TR" sz="800" dirty="0" err="1">
                <a:solidFill>
                  <a:srgbClr val="FFFFFF">
                    <a:alpha val="75000"/>
                  </a:srgbClr>
                </a:solidFill>
              </a:rPr>
              <a:t>University</a:t>
            </a:r>
            <a:endParaRPr lang="en-GB" sz="800" dirty="0">
              <a:solidFill>
                <a:srgbClr val="FFFFFF">
                  <a:alpha val="75000"/>
                </a:srgbClr>
              </a:solidFill>
            </a:endParaRPr>
          </a:p>
        </p:txBody>
      </p:sp>
      <p:sp>
        <p:nvSpPr>
          <p:cNvPr id="7" name="TextBox 6">
            <a:extLst>
              <a:ext uri="{FF2B5EF4-FFF2-40B4-BE49-F238E27FC236}">
                <a16:creationId xmlns:a16="http://schemas.microsoft.com/office/drawing/2014/main" id="{EBECD663-3EDD-4059-A972-EF7DCA3D669C}"/>
              </a:ext>
            </a:extLst>
          </p:cNvPr>
          <p:cNvSpPr txBox="1"/>
          <p:nvPr/>
        </p:nvSpPr>
        <p:spPr>
          <a:xfrm>
            <a:off x="10362633" y="11921"/>
            <a:ext cx="1829347"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a:solidFill>
                  <a:schemeClr val="bg1"/>
                </a:solidFill>
              </a:rPr>
              <a:t>Ancient </a:t>
            </a:r>
            <a:r>
              <a:rPr lang="tr-TR" sz="900" i="1" dirty="0" err="1">
                <a:solidFill>
                  <a:schemeClr val="bg1"/>
                </a:solidFill>
              </a:rPr>
              <a:t>Origins</a:t>
            </a:r>
            <a:endParaRPr lang="en-GB" sz="900" i="1" dirty="0">
              <a:solidFill>
                <a:schemeClr val="bg1"/>
              </a:solidFill>
            </a:endParaRPr>
          </a:p>
        </p:txBody>
      </p:sp>
    </p:spTree>
    <p:extLst>
      <p:ext uri="{BB962C8B-B14F-4D97-AF65-F5344CB8AC3E}">
        <p14:creationId xmlns:p14="http://schemas.microsoft.com/office/powerpoint/2010/main" val="1264796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text, indoor, ceiling, painting&#10;&#10;Description automatically generated">
            <a:extLst>
              <a:ext uri="{FF2B5EF4-FFF2-40B4-BE49-F238E27FC236}">
                <a16:creationId xmlns:a16="http://schemas.microsoft.com/office/drawing/2014/main" id="{FE65AF9F-EABD-4972-979A-8221C79DD3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000"/>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5B096-8A38-4311-BFC6-BEB887F339AB}"/>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b="1" dirty="0">
                <a:solidFill>
                  <a:schemeClr val="bg1"/>
                </a:solidFill>
              </a:rPr>
              <a:t>THE CREATOR OF MAN: PROMETHEUS</a:t>
            </a:r>
          </a:p>
        </p:txBody>
      </p:sp>
      <p:cxnSp>
        <p:nvCxnSpPr>
          <p:cNvPr id="20" name="Straight Connector 19">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DB31AF-9C09-4814-9055-4D0563EBB81D}"/>
              </a:ext>
            </a:extLst>
          </p:cNvPr>
          <p:cNvSpPr txBox="1"/>
          <p:nvPr/>
        </p:nvSpPr>
        <p:spPr>
          <a:xfrm>
            <a:off x="2260121" y="222811"/>
            <a:ext cx="211147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Wikimedia</a:t>
            </a:r>
            <a:r>
              <a:rPr lang="tr-TR" sz="900" i="1" dirty="0"/>
              <a:t> </a:t>
            </a:r>
            <a:r>
              <a:rPr lang="tr-TR" sz="900" i="1" dirty="0" err="1"/>
              <a:t>Commons</a:t>
            </a:r>
            <a:endParaRPr lang="en-GB" sz="900" i="1" dirty="0"/>
          </a:p>
        </p:txBody>
      </p:sp>
    </p:spTree>
    <p:extLst>
      <p:ext uri="{BB962C8B-B14F-4D97-AF65-F5344CB8AC3E}">
        <p14:creationId xmlns:p14="http://schemas.microsoft.com/office/powerpoint/2010/main" val="395363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 posing, old, group&#10;&#10;Description automatically generated">
            <a:extLst>
              <a:ext uri="{FF2B5EF4-FFF2-40B4-BE49-F238E27FC236}">
                <a16:creationId xmlns:a16="http://schemas.microsoft.com/office/drawing/2014/main" id="{86AE055E-689E-4CDB-B2B1-F25558CF3654}"/>
              </a:ext>
            </a:extLst>
          </p:cNvPr>
          <p:cNvPicPr>
            <a:picLocks noChangeAspect="1"/>
          </p:cNvPicPr>
          <p:nvPr/>
        </p:nvPicPr>
        <p:blipFill rotWithShape="1">
          <a:blip r:embed="rId3">
            <a:extLst>
              <a:ext uri="{28A0092B-C50C-407E-A947-70E740481C1C}">
                <a14:useLocalDpi xmlns:a14="http://schemas.microsoft.com/office/drawing/2010/main" val="0"/>
              </a:ext>
            </a:extLst>
          </a:blip>
          <a:srcRect t="8330" r="-1" b="-1"/>
          <a:stretch/>
        </p:blipFill>
        <p:spPr>
          <a:xfrm>
            <a:off x="0" y="10"/>
            <a:ext cx="7537685" cy="6857990"/>
          </a:xfrm>
          <a:prstGeom prst="rect">
            <a:avLst/>
          </a:prstGeom>
        </p:spPr>
      </p:pic>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0E463B65-6E9B-476B-9EFF-ADEB9D5CED03}"/>
              </a:ext>
            </a:extLst>
          </p:cNvPr>
          <p:cNvSpPr txBox="1"/>
          <p:nvPr/>
        </p:nvSpPr>
        <p:spPr>
          <a:xfrm>
            <a:off x="386080" y="226368"/>
            <a:ext cx="2818400"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book</a:t>
            </a:r>
            <a:r>
              <a:rPr lang="tr-TR" sz="900" dirty="0"/>
              <a:t> </a:t>
            </a:r>
            <a:r>
              <a:rPr lang="en-GB" sz="900" i="1" dirty="0"/>
              <a:t>The Penguin Books of Classical Myths</a:t>
            </a:r>
            <a:endParaRPr lang="en-GB" sz="900" dirty="0"/>
          </a:p>
        </p:txBody>
      </p:sp>
    </p:spTree>
    <p:extLst>
      <p:ext uri="{BB962C8B-B14F-4D97-AF65-F5344CB8AC3E}">
        <p14:creationId xmlns:p14="http://schemas.microsoft.com/office/powerpoint/2010/main" val="20542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F1D5F2F-1B47-4266-B009-B4E9E98799CA}"/>
              </a:ext>
            </a:extLst>
          </p:cNvPr>
          <p:cNvSpPr txBox="1"/>
          <p:nvPr/>
        </p:nvSpPr>
        <p:spPr>
          <a:xfrm>
            <a:off x="8553973" y="6520595"/>
            <a:ext cx="150393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i="1" dirty="0"/>
          </a:p>
        </p:txBody>
      </p:sp>
      <p:pic>
        <p:nvPicPr>
          <p:cNvPr id="8" name="Picture 7" descr="A picture containing text, fabric&#10;&#10;Description automatically generated">
            <a:extLst>
              <a:ext uri="{FF2B5EF4-FFF2-40B4-BE49-F238E27FC236}">
                <a16:creationId xmlns:a16="http://schemas.microsoft.com/office/drawing/2014/main" id="{6BA3D973-D15A-4F2C-837D-70CD87C7E919}"/>
              </a:ext>
            </a:extLst>
          </p:cNvPr>
          <p:cNvPicPr>
            <a:picLocks noChangeAspect="1"/>
          </p:cNvPicPr>
          <p:nvPr/>
        </p:nvPicPr>
        <p:blipFill rotWithShape="1">
          <a:blip r:embed="rId3">
            <a:extLst>
              <a:ext uri="{28A0092B-C50C-407E-A947-70E740481C1C}">
                <a14:useLocalDpi xmlns:a14="http://schemas.microsoft.com/office/drawing/2010/main" val="0"/>
              </a:ext>
            </a:extLst>
          </a:blip>
          <a:srcRect t="7678"/>
          <a:stretch/>
        </p:blipFill>
        <p:spPr>
          <a:xfrm>
            <a:off x="3219450" y="849034"/>
            <a:ext cx="5753100" cy="5627966"/>
          </a:xfrm>
          <a:prstGeom prst="rect">
            <a:avLst/>
          </a:prstGeom>
        </p:spPr>
      </p:pic>
    </p:spTree>
    <p:extLst>
      <p:ext uri="{BB962C8B-B14F-4D97-AF65-F5344CB8AC3E}">
        <p14:creationId xmlns:p14="http://schemas.microsoft.com/office/powerpoint/2010/main" val="11397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F3B4-5707-4138-ADE7-0ACFA01142E4}"/>
              </a:ext>
            </a:extLst>
          </p:cNvPr>
          <p:cNvSpPr>
            <a:spLocks noGrp="1"/>
          </p:cNvSpPr>
          <p:nvPr>
            <p:ph type="title"/>
          </p:nvPr>
        </p:nvSpPr>
        <p:spPr>
          <a:xfrm>
            <a:off x="581192" y="927199"/>
            <a:ext cx="11029616" cy="632966"/>
          </a:xfrm>
        </p:spPr>
        <p:txBody>
          <a:bodyPr>
            <a:normAutofit/>
          </a:bodyPr>
          <a:lstStyle/>
          <a:p>
            <a:r>
              <a:rPr lang="en-GB" sz="3200" b="1" dirty="0">
                <a:solidFill>
                  <a:schemeClr val="tx1"/>
                </a:solidFill>
              </a:rPr>
              <a:t>PROMETHEUS AND PANDORA</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1E2FCE22-C422-4459-BD30-7FD7DF719F0D}"/>
              </a:ext>
            </a:extLst>
          </p:cNvPr>
          <p:cNvPicPr>
            <a:picLocks noChangeAspect="1"/>
          </p:cNvPicPr>
          <p:nvPr/>
        </p:nvPicPr>
        <p:blipFill rotWithShape="1">
          <a:blip r:embed="rId3">
            <a:extLst>
              <a:ext uri="{28A0092B-C50C-407E-A947-70E740481C1C}">
                <a14:useLocalDpi xmlns:a14="http://schemas.microsoft.com/office/drawing/2010/main" val="0"/>
              </a:ext>
            </a:extLst>
          </a:blip>
          <a:srcRect l="4971" r="1" b="1"/>
          <a:stretch/>
        </p:blipFill>
        <p:spPr>
          <a:xfrm>
            <a:off x="611392" y="2347105"/>
            <a:ext cx="5074920" cy="3712464"/>
          </a:xfrm>
          <a:prstGeom prst="rect">
            <a:avLst/>
          </a:prstGeom>
        </p:spPr>
      </p:pic>
      <p:sp>
        <p:nvSpPr>
          <p:cNvPr id="6" name="TextBox 5">
            <a:extLst>
              <a:ext uri="{FF2B5EF4-FFF2-40B4-BE49-F238E27FC236}">
                <a16:creationId xmlns:a16="http://schemas.microsoft.com/office/drawing/2014/main" id="{43A6DCC1-3259-4F87-92DF-1064CA532C28}"/>
              </a:ext>
            </a:extLst>
          </p:cNvPr>
          <p:cNvSpPr txBox="1"/>
          <p:nvPr/>
        </p:nvSpPr>
        <p:spPr>
          <a:xfrm>
            <a:off x="446533" y="6358931"/>
            <a:ext cx="2058577"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Myths</a:t>
            </a:r>
            <a:r>
              <a:rPr lang="tr-TR" sz="900" i="1" dirty="0"/>
              <a:t> Encyclopedia</a:t>
            </a:r>
            <a:endParaRPr lang="en-GB" sz="900" i="1" dirty="0"/>
          </a:p>
        </p:txBody>
      </p:sp>
    </p:spTree>
    <p:extLst>
      <p:ext uri="{BB962C8B-B14F-4D97-AF65-F5344CB8AC3E}">
        <p14:creationId xmlns:p14="http://schemas.microsoft.com/office/powerpoint/2010/main" val="322804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4484AE4B-CE23-4B78-AF88-DD4D7C8C1296}"/>
              </a:ext>
            </a:extLst>
          </p:cNvPr>
          <p:cNvPicPr>
            <a:picLocks noChangeAspect="1"/>
          </p:cNvPicPr>
          <p:nvPr/>
        </p:nvPicPr>
        <p:blipFill rotWithShape="1">
          <a:blip r:embed="rId3">
            <a:extLst>
              <a:ext uri="{28A0092B-C50C-407E-A947-70E740481C1C}">
                <a14:useLocalDpi xmlns:a14="http://schemas.microsoft.com/office/drawing/2010/main" val="0"/>
              </a:ext>
            </a:extLst>
          </a:blip>
          <a:srcRect l="2033" r="1887" b="3"/>
          <a:stretch/>
        </p:blipFill>
        <p:spPr>
          <a:xfrm>
            <a:off x="3848952" y="626600"/>
            <a:ext cx="3703320" cy="5774200"/>
          </a:xfrm>
          <a:prstGeom prst="rect">
            <a:avLst/>
          </a:prstGeom>
        </p:spPr>
      </p:pic>
      <p:sp>
        <p:nvSpPr>
          <p:cNvPr id="6" name="TextBox 5">
            <a:extLst>
              <a:ext uri="{FF2B5EF4-FFF2-40B4-BE49-F238E27FC236}">
                <a16:creationId xmlns:a16="http://schemas.microsoft.com/office/drawing/2014/main" id="{FFDD25C4-90FA-41D0-96B4-EC0124C1CD2A}"/>
              </a:ext>
            </a:extLst>
          </p:cNvPr>
          <p:cNvSpPr txBox="1"/>
          <p:nvPr/>
        </p:nvSpPr>
        <p:spPr>
          <a:xfrm>
            <a:off x="1977622" y="6245488"/>
            <a:ext cx="150393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dirty="0"/>
          </a:p>
        </p:txBody>
      </p:sp>
    </p:spTree>
    <p:extLst>
      <p:ext uri="{BB962C8B-B14F-4D97-AF65-F5344CB8AC3E}">
        <p14:creationId xmlns:p14="http://schemas.microsoft.com/office/powerpoint/2010/main" val="131051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2FEB3-E27D-41FE-93BE-F29C6828B2D0}"/>
              </a:ext>
            </a:extLst>
          </p:cNvPr>
          <p:cNvSpPr>
            <a:spLocks noGrp="1"/>
          </p:cNvSpPr>
          <p:nvPr>
            <p:ph type="title"/>
          </p:nvPr>
        </p:nvSpPr>
        <p:spPr>
          <a:xfrm>
            <a:off x="4382724" y="702156"/>
            <a:ext cx="7225075" cy="1013800"/>
          </a:xfrm>
        </p:spPr>
        <p:txBody>
          <a:bodyPr>
            <a:normAutofit/>
          </a:bodyPr>
          <a:lstStyle/>
          <a:p>
            <a:r>
              <a:rPr lang="en-GB" b="1" dirty="0">
                <a:solidFill>
                  <a:schemeClr val="tx2"/>
                </a:solidFill>
              </a:rPr>
              <a:t>PANDORA</a:t>
            </a:r>
            <a:endParaRPr lang="en-GB" dirty="0">
              <a:solidFill>
                <a:schemeClr val="tx2"/>
              </a:solidFill>
            </a:endParaRPr>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old, stone&#10;&#10;Description automatically generated">
            <a:extLst>
              <a:ext uri="{FF2B5EF4-FFF2-40B4-BE49-F238E27FC236}">
                <a16:creationId xmlns:a16="http://schemas.microsoft.com/office/drawing/2014/main" id="{9E9AEA20-B238-4B1D-8CBB-2506400806E0}"/>
              </a:ext>
            </a:extLst>
          </p:cNvPr>
          <p:cNvPicPr>
            <a:picLocks noChangeAspect="1"/>
          </p:cNvPicPr>
          <p:nvPr/>
        </p:nvPicPr>
        <p:blipFill rotWithShape="1">
          <a:blip r:embed="rId3">
            <a:extLst>
              <a:ext uri="{28A0092B-C50C-407E-A947-70E740481C1C}">
                <a14:useLocalDpi xmlns:a14="http://schemas.microsoft.com/office/drawing/2010/main" val="0"/>
              </a:ext>
            </a:extLst>
          </a:blip>
          <a:srcRect t="275" r="-1" b="11239"/>
          <a:stretch/>
        </p:blipFill>
        <p:spPr>
          <a:xfrm>
            <a:off x="446534" y="601201"/>
            <a:ext cx="3703320" cy="5774200"/>
          </a:xfrm>
          <a:prstGeom prst="rect">
            <a:avLst/>
          </a:prstGeom>
        </p:spPr>
      </p:pic>
      <p:sp>
        <p:nvSpPr>
          <p:cNvPr id="9" name="Content Placeholder 8">
            <a:extLst>
              <a:ext uri="{FF2B5EF4-FFF2-40B4-BE49-F238E27FC236}">
                <a16:creationId xmlns:a16="http://schemas.microsoft.com/office/drawing/2014/main" id="{CB60D24F-B69F-45D1-9961-24CCE3F12280}"/>
              </a:ext>
            </a:extLst>
          </p:cNvPr>
          <p:cNvSpPr>
            <a:spLocks noGrp="1"/>
          </p:cNvSpPr>
          <p:nvPr>
            <p:ph idx="1"/>
          </p:nvPr>
        </p:nvSpPr>
        <p:spPr>
          <a:xfrm>
            <a:off x="4382724" y="1891314"/>
            <a:ext cx="7421744" cy="4509486"/>
          </a:xfrm>
        </p:spPr>
        <p:txBody>
          <a:bodyPr>
            <a:normAutofit/>
          </a:bodyPr>
          <a:lstStyle/>
          <a:p>
            <a:r>
              <a:rPr lang="en-GB" sz="2800" dirty="0">
                <a:solidFill>
                  <a:schemeClr val="tx1"/>
                </a:solidFill>
              </a:rPr>
              <a:t>Hesiod says, “Don’t be deceived by a wheedling, sweet-talking woman, flaunting her body, she’s only after your barn. Anyone who trusts a woman is trusting a cheat.”</a:t>
            </a:r>
            <a:r>
              <a:rPr lang="tr-TR" sz="2800" dirty="0">
                <a:solidFill>
                  <a:schemeClr val="tx1"/>
                </a:solidFill>
              </a:rPr>
              <a:t> (</a:t>
            </a:r>
            <a:r>
              <a:rPr lang="en-GB" sz="2800" i="1" dirty="0">
                <a:solidFill>
                  <a:schemeClr val="tx1"/>
                </a:solidFill>
              </a:rPr>
              <a:t>Works and Days</a:t>
            </a:r>
            <a:r>
              <a:rPr lang="tr-TR" sz="2800" dirty="0">
                <a:solidFill>
                  <a:schemeClr val="tx1"/>
                </a:solidFill>
              </a:rPr>
              <a:t>)</a:t>
            </a:r>
            <a:endParaRPr lang="en-US" sz="2800" dirty="0">
              <a:solidFill>
                <a:schemeClr val="tx1"/>
              </a:solidFill>
            </a:endParaRPr>
          </a:p>
        </p:txBody>
      </p:sp>
      <p:sp>
        <p:nvSpPr>
          <p:cNvPr id="7" name="TextBox 6">
            <a:extLst>
              <a:ext uri="{FF2B5EF4-FFF2-40B4-BE49-F238E27FC236}">
                <a16:creationId xmlns:a16="http://schemas.microsoft.com/office/drawing/2014/main" id="{AF863629-F7FA-4A92-BBD2-A386BBF3A1B8}"/>
              </a:ext>
            </a:extLst>
          </p:cNvPr>
          <p:cNvSpPr txBox="1"/>
          <p:nvPr/>
        </p:nvSpPr>
        <p:spPr>
          <a:xfrm>
            <a:off x="446534" y="6446157"/>
            <a:ext cx="1523174"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82986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statue of a person&#10;&#10;Description automatically generated with medium confidence">
            <a:extLst>
              <a:ext uri="{FF2B5EF4-FFF2-40B4-BE49-F238E27FC236}">
                <a16:creationId xmlns:a16="http://schemas.microsoft.com/office/drawing/2014/main" id="{84691868-46B8-44F2-ABFE-ADA0D6B82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77" y="611564"/>
            <a:ext cx="2659071" cy="5909046"/>
          </a:xfrm>
          <a:prstGeom prst="rect">
            <a:avLst/>
          </a:prstGeom>
        </p:spPr>
      </p:pic>
      <p:sp>
        <p:nvSpPr>
          <p:cNvPr id="3" name="Content Placeholder 2">
            <a:extLst>
              <a:ext uri="{FF2B5EF4-FFF2-40B4-BE49-F238E27FC236}">
                <a16:creationId xmlns:a16="http://schemas.microsoft.com/office/drawing/2014/main" id="{E4D686D4-AC05-42C8-A288-99341B9FBD1E}"/>
              </a:ext>
            </a:extLst>
          </p:cNvPr>
          <p:cNvSpPr>
            <a:spLocks noGrp="1"/>
          </p:cNvSpPr>
          <p:nvPr>
            <p:ph idx="1"/>
          </p:nvPr>
        </p:nvSpPr>
        <p:spPr>
          <a:xfrm>
            <a:off x="4602822" y="2340864"/>
            <a:ext cx="6658013" cy="3793237"/>
          </a:xfrm>
        </p:spPr>
        <p:txBody>
          <a:bodyPr>
            <a:normAutofit/>
          </a:bodyPr>
          <a:lstStyle/>
          <a:p>
            <a:r>
              <a:rPr lang="en-GB" sz="2800" dirty="0">
                <a:solidFill>
                  <a:srgbClr val="FFFFFF"/>
                </a:solidFill>
              </a:rPr>
              <a:t>This first woman’s name was Pandora (‘</a:t>
            </a:r>
            <a:r>
              <a:rPr lang="en-GB" sz="2800" dirty="0" err="1">
                <a:solidFill>
                  <a:srgbClr val="FFFFFF"/>
                </a:solidFill>
              </a:rPr>
              <a:t>Allgifts</a:t>
            </a:r>
            <a:r>
              <a:rPr lang="en-GB" sz="2800" dirty="0">
                <a:solidFill>
                  <a:srgbClr val="FFFFFF"/>
                </a:solidFill>
              </a:rPr>
              <a:t>’)</a:t>
            </a:r>
          </a:p>
        </p:txBody>
      </p:sp>
      <p:sp>
        <p:nvSpPr>
          <p:cNvPr id="5" name="TextBox 4">
            <a:extLst>
              <a:ext uri="{FF2B5EF4-FFF2-40B4-BE49-F238E27FC236}">
                <a16:creationId xmlns:a16="http://schemas.microsoft.com/office/drawing/2014/main" id="{45C2387C-490F-4EC7-93B5-F15C8A270652}"/>
              </a:ext>
            </a:extLst>
          </p:cNvPr>
          <p:cNvSpPr txBox="1"/>
          <p:nvPr/>
        </p:nvSpPr>
        <p:spPr>
          <a:xfrm>
            <a:off x="186174" y="6520610"/>
            <a:ext cx="1906291"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a:solidFill>
                  <a:schemeClr val="bg1"/>
                </a:solidFill>
              </a:rPr>
              <a:t>Simple </a:t>
            </a:r>
            <a:r>
              <a:rPr lang="tr-TR" sz="900" i="1" dirty="0" err="1">
                <a:solidFill>
                  <a:schemeClr val="bg1"/>
                </a:solidFill>
              </a:rPr>
              <a:t>Wikipedia</a:t>
            </a:r>
            <a:endParaRPr lang="en-GB" sz="900" i="1" dirty="0">
              <a:solidFill>
                <a:schemeClr val="bg1"/>
              </a:solidFill>
            </a:endParaRPr>
          </a:p>
        </p:txBody>
      </p:sp>
    </p:spTree>
    <p:extLst>
      <p:ext uri="{BB962C8B-B14F-4D97-AF65-F5344CB8AC3E}">
        <p14:creationId xmlns:p14="http://schemas.microsoft.com/office/powerpoint/2010/main" val="30704953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music, drum, bowed instrument&#10;&#10;Description automatically generated">
            <a:extLst>
              <a:ext uri="{FF2B5EF4-FFF2-40B4-BE49-F238E27FC236}">
                <a16:creationId xmlns:a16="http://schemas.microsoft.com/office/drawing/2014/main" id="{46CF5800-C526-45E6-BDC4-46B02E547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98" y="3227649"/>
            <a:ext cx="4748741" cy="1948201"/>
          </a:xfrm>
          <a:prstGeom prst="rect">
            <a:avLst/>
          </a:prstGeom>
        </p:spPr>
      </p:pic>
      <p:sp>
        <p:nvSpPr>
          <p:cNvPr id="6" name="TextBox 5">
            <a:extLst>
              <a:ext uri="{FF2B5EF4-FFF2-40B4-BE49-F238E27FC236}">
                <a16:creationId xmlns:a16="http://schemas.microsoft.com/office/drawing/2014/main" id="{8161FCC0-1C78-47A2-9462-38CCA710BA39}"/>
              </a:ext>
            </a:extLst>
          </p:cNvPr>
          <p:cNvSpPr txBox="1"/>
          <p:nvPr/>
        </p:nvSpPr>
        <p:spPr>
          <a:xfrm>
            <a:off x="780698" y="5260928"/>
            <a:ext cx="2215671"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Theoi</a:t>
            </a:r>
            <a:r>
              <a:rPr lang="tr-TR" sz="900" i="1" dirty="0"/>
              <a:t> </a:t>
            </a:r>
            <a:r>
              <a:rPr lang="tr-TR" sz="900" i="1" dirty="0" err="1"/>
              <a:t>Greek</a:t>
            </a:r>
            <a:r>
              <a:rPr lang="tr-TR" sz="900" i="1" dirty="0"/>
              <a:t> Mythology</a:t>
            </a:r>
            <a:endParaRPr lang="en-GB" sz="900" i="1" dirty="0"/>
          </a:p>
        </p:txBody>
      </p:sp>
    </p:spTree>
    <p:extLst>
      <p:ext uri="{BB962C8B-B14F-4D97-AF65-F5344CB8AC3E}">
        <p14:creationId xmlns:p14="http://schemas.microsoft.com/office/powerpoint/2010/main" val="4039954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F0A7C219-F01D-4F61-8D4D-943C7D7888FA}"/>
              </a:ext>
            </a:extLst>
          </p:cNvPr>
          <p:cNvPicPr>
            <a:picLocks noChangeAspect="1"/>
          </p:cNvPicPr>
          <p:nvPr/>
        </p:nvPicPr>
        <p:blipFill rotWithShape="1">
          <a:blip r:embed="rId3">
            <a:extLst>
              <a:ext uri="{28A0092B-C50C-407E-A947-70E740481C1C}">
                <a14:useLocalDpi xmlns:a14="http://schemas.microsoft.com/office/drawing/2010/main" val="0"/>
              </a:ext>
            </a:extLst>
          </a:blip>
          <a:srcRect l="2005"/>
          <a:stretch/>
        </p:blipFill>
        <p:spPr>
          <a:xfrm>
            <a:off x="3443736" y="803225"/>
            <a:ext cx="3966467" cy="5823943"/>
          </a:xfrm>
          <a:prstGeom prst="rect">
            <a:avLst/>
          </a:prstGeom>
        </p:spPr>
      </p:pic>
      <p:sp>
        <p:nvSpPr>
          <p:cNvPr id="6" name="TextBox 5">
            <a:extLst>
              <a:ext uri="{FF2B5EF4-FFF2-40B4-BE49-F238E27FC236}">
                <a16:creationId xmlns:a16="http://schemas.microsoft.com/office/drawing/2014/main" id="{B0709C88-5AB1-467A-9501-3213DC207936}"/>
              </a:ext>
            </a:extLst>
          </p:cNvPr>
          <p:cNvSpPr txBox="1"/>
          <p:nvPr/>
        </p:nvSpPr>
        <p:spPr>
          <a:xfrm>
            <a:off x="7410203" y="6408948"/>
            <a:ext cx="2268570"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book</a:t>
            </a:r>
            <a:r>
              <a:rPr lang="tr-TR" sz="900" dirty="0"/>
              <a:t> Edith </a:t>
            </a:r>
            <a:r>
              <a:rPr lang="tr-TR" sz="900" dirty="0" err="1"/>
              <a:t>Hamilton's</a:t>
            </a:r>
            <a:r>
              <a:rPr lang="tr-TR" sz="900" dirty="0"/>
              <a:t> </a:t>
            </a:r>
            <a:r>
              <a:rPr lang="tr-TR" sz="900" i="1" dirty="0"/>
              <a:t>Mythology</a:t>
            </a:r>
            <a:endParaRPr lang="en-GB" sz="900" i="1" dirty="0"/>
          </a:p>
        </p:txBody>
      </p:sp>
    </p:spTree>
    <p:extLst>
      <p:ext uri="{BB962C8B-B14F-4D97-AF65-F5344CB8AC3E}">
        <p14:creationId xmlns:p14="http://schemas.microsoft.com/office/powerpoint/2010/main" val="3441084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uilding, sculpture, outdoor, stone&#10;&#10;Description automatically generated">
            <a:extLst>
              <a:ext uri="{FF2B5EF4-FFF2-40B4-BE49-F238E27FC236}">
                <a16:creationId xmlns:a16="http://schemas.microsoft.com/office/drawing/2014/main" id="{116861A9-C49B-4223-8052-288131743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
        <p:nvSpPr>
          <p:cNvPr id="8" name="TextBox 7">
            <a:extLst>
              <a:ext uri="{FF2B5EF4-FFF2-40B4-BE49-F238E27FC236}">
                <a16:creationId xmlns:a16="http://schemas.microsoft.com/office/drawing/2014/main" id="{C3598FEA-3E97-4464-AE80-9CA75A1E8E07}"/>
              </a:ext>
            </a:extLst>
          </p:cNvPr>
          <p:cNvSpPr txBox="1"/>
          <p:nvPr/>
        </p:nvSpPr>
        <p:spPr>
          <a:xfrm>
            <a:off x="9303963" y="6541347"/>
            <a:ext cx="2465740"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National</a:t>
            </a:r>
            <a:r>
              <a:rPr lang="tr-TR" sz="900" i="1" dirty="0">
                <a:solidFill>
                  <a:schemeClr val="bg1"/>
                </a:solidFill>
              </a:rPr>
              <a:t> </a:t>
            </a:r>
            <a:r>
              <a:rPr lang="tr-TR" sz="900" i="1" dirty="0" err="1">
                <a:solidFill>
                  <a:schemeClr val="bg1"/>
                </a:solidFill>
              </a:rPr>
              <a:t>Museums</a:t>
            </a:r>
            <a:r>
              <a:rPr lang="tr-TR" sz="900" i="1" dirty="0">
                <a:solidFill>
                  <a:schemeClr val="bg1"/>
                </a:solidFill>
              </a:rPr>
              <a:t> Liverpool</a:t>
            </a:r>
            <a:endParaRPr lang="en-GB" sz="900" i="1" dirty="0">
              <a:solidFill>
                <a:schemeClr val="bg1"/>
              </a:solidFill>
            </a:endParaRPr>
          </a:p>
        </p:txBody>
      </p:sp>
    </p:spTree>
    <p:extLst>
      <p:ext uri="{BB962C8B-B14F-4D97-AF65-F5344CB8AC3E}">
        <p14:creationId xmlns:p14="http://schemas.microsoft.com/office/powerpoint/2010/main" val="44302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8" name="Rectangle 27">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76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523082D-6B5E-484A-AC72-966D2DD55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235" y="1123527"/>
            <a:ext cx="5401525" cy="4604800"/>
          </a:xfrm>
          <a:prstGeom prst="rect">
            <a:avLst/>
          </a:prstGeom>
        </p:spPr>
      </p:pic>
      <p:sp>
        <p:nvSpPr>
          <p:cNvPr id="7" name="TextBox 6">
            <a:extLst>
              <a:ext uri="{FF2B5EF4-FFF2-40B4-BE49-F238E27FC236}">
                <a16:creationId xmlns:a16="http://schemas.microsoft.com/office/drawing/2014/main" id="{D6702F61-AD25-4613-823F-BF05C1506814}"/>
              </a:ext>
            </a:extLst>
          </p:cNvPr>
          <p:cNvSpPr txBox="1"/>
          <p:nvPr/>
        </p:nvSpPr>
        <p:spPr>
          <a:xfrm>
            <a:off x="9660388" y="5949989"/>
            <a:ext cx="1576072"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Posterazzi</a:t>
            </a:r>
            <a:endParaRPr lang="en-GB" sz="900" dirty="0">
              <a:solidFill>
                <a:schemeClr val="bg1"/>
              </a:solidFill>
            </a:endParaRPr>
          </a:p>
        </p:txBody>
      </p:sp>
    </p:spTree>
    <p:extLst>
      <p:ext uri="{BB962C8B-B14F-4D97-AF65-F5344CB8AC3E}">
        <p14:creationId xmlns:p14="http://schemas.microsoft.com/office/powerpoint/2010/main" val="396725601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indoor&#10;&#10;Description automatically generated">
            <a:extLst>
              <a:ext uri="{FF2B5EF4-FFF2-40B4-BE49-F238E27FC236}">
                <a16:creationId xmlns:a16="http://schemas.microsoft.com/office/drawing/2014/main" id="{5CDB9C9C-1D7A-478E-964B-70F5012243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006" y="643467"/>
            <a:ext cx="7553987" cy="5571066"/>
          </a:xfrm>
          <a:prstGeom prst="rect">
            <a:avLst/>
          </a:prstGeom>
        </p:spPr>
      </p:pic>
      <p:sp>
        <p:nvSpPr>
          <p:cNvPr id="6" name="TextBox 5">
            <a:extLst>
              <a:ext uri="{FF2B5EF4-FFF2-40B4-BE49-F238E27FC236}">
                <a16:creationId xmlns:a16="http://schemas.microsoft.com/office/drawing/2014/main" id="{91A3351C-E9A5-4087-BF2C-6A89071FA2D1}"/>
              </a:ext>
            </a:extLst>
          </p:cNvPr>
          <p:cNvSpPr txBox="1"/>
          <p:nvPr/>
        </p:nvSpPr>
        <p:spPr>
          <a:xfrm>
            <a:off x="9233241" y="6469210"/>
            <a:ext cx="2512226"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en-GB" sz="900" i="1" dirty="0">
                <a:solidFill>
                  <a:schemeClr val="bg1"/>
                </a:solidFill>
              </a:rPr>
              <a:t>Ancient History </a:t>
            </a:r>
            <a:r>
              <a:rPr lang="en-GB" sz="900" i="1" dirty="0" err="1">
                <a:solidFill>
                  <a:schemeClr val="bg1"/>
                </a:solidFill>
              </a:rPr>
              <a:t>Encyclopedia</a:t>
            </a:r>
            <a:endParaRPr lang="en-GB" sz="900" i="1" dirty="0">
              <a:solidFill>
                <a:schemeClr val="bg1"/>
              </a:solidFill>
            </a:endParaRPr>
          </a:p>
        </p:txBody>
      </p:sp>
    </p:spTree>
    <p:extLst>
      <p:ext uri="{BB962C8B-B14F-4D97-AF65-F5344CB8AC3E}">
        <p14:creationId xmlns:p14="http://schemas.microsoft.com/office/powerpoint/2010/main" val="40514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F85DE-B37A-4911-B143-34BDAAC1D106}"/>
              </a:ext>
            </a:extLst>
          </p:cNvPr>
          <p:cNvSpPr>
            <a:spLocks noGrp="1"/>
          </p:cNvSpPr>
          <p:nvPr>
            <p:ph idx="1"/>
          </p:nvPr>
        </p:nvSpPr>
        <p:spPr>
          <a:xfrm>
            <a:off x="467360" y="523240"/>
            <a:ext cx="11257280" cy="5811520"/>
          </a:xfrm>
        </p:spPr>
        <p:txBody>
          <a:bodyPr>
            <a:noAutofit/>
          </a:bodyPr>
          <a:lstStyle/>
          <a:p>
            <a:r>
              <a:rPr lang="en-GB" sz="2400" dirty="0">
                <a:solidFill>
                  <a:schemeClr val="tx1"/>
                </a:solidFill>
              </a:rPr>
              <a:t>In Aeschylus’ tragedy </a:t>
            </a:r>
            <a:r>
              <a:rPr lang="en-GB" sz="2400" i="1" dirty="0">
                <a:solidFill>
                  <a:schemeClr val="tx1"/>
                </a:solidFill>
              </a:rPr>
              <a:t>Prometheus Bound</a:t>
            </a:r>
            <a:r>
              <a:rPr lang="tr-TR" sz="2400" i="1" dirty="0">
                <a:solidFill>
                  <a:schemeClr val="tx1"/>
                </a:solidFill>
              </a:rPr>
              <a:t>,</a:t>
            </a:r>
            <a:r>
              <a:rPr lang="en-GB" sz="2400" dirty="0">
                <a:solidFill>
                  <a:schemeClr val="tx1"/>
                </a:solidFill>
              </a:rPr>
              <a:t> he regrets none of his deeds:</a:t>
            </a:r>
          </a:p>
          <a:p>
            <a:pPr marL="594000" lvl="2" indent="0">
              <a:spcBef>
                <a:spcPts val="0"/>
              </a:spcBef>
              <a:spcAft>
                <a:spcPts val="0"/>
              </a:spcAft>
              <a:buNone/>
            </a:pPr>
            <a:r>
              <a:rPr lang="en-GB" sz="2400" dirty="0">
                <a:solidFill>
                  <a:schemeClr val="tx1"/>
                </a:solidFill>
              </a:rPr>
              <a:t>‘Let the twisted fork of lightning fire be flung</a:t>
            </a:r>
          </a:p>
          <a:p>
            <a:pPr marL="594000" lvl="2" indent="0">
              <a:spcBef>
                <a:spcPts val="0"/>
              </a:spcBef>
              <a:spcAft>
                <a:spcPts val="0"/>
              </a:spcAft>
              <a:buNone/>
            </a:pPr>
            <a:r>
              <a:rPr lang="en-GB" sz="2400" dirty="0">
                <a:solidFill>
                  <a:schemeClr val="tx1"/>
                </a:solidFill>
              </a:rPr>
              <a:t>against me: let the high air be stirred</a:t>
            </a:r>
          </a:p>
          <a:p>
            <a:pPr marL="594000" lvl="2" indent="0">
              <a:spcBef>
                <a:spcPts val="0"/>
              </a:spcBef>
              <a:spcAft>
                <a:spcPts val="0"/>
              </a:spcAft>
              <a:buNone/>
            </a:pPr>
            <a:r>
              <a:rPr lang="en-GB" sz="2400" dirty="0">
                <a:solidFill>
                  <a:schemeClr val="tx1"/>
                </a:solidFill>
              </a:rPr>
              <a:t>with thunderclaps and the convulsive fury</a:t>
            </a:r>
          </a:p>
          <a:p>
            <a:pPr marL="594000" lvl="2" indent="0">
              <a:spcBef>
                <a:spcPts val="0"/>
              </a:spcBef>
              <a:spcAft>
                <a:spcPts val="0"/>
              </a:spcAft>
              <a:buNone/>
            </a:pPr>
            <a:r>
              <a:rPr lang="en-GB" sz="2400" dirty="0">
                <a:solidFill>
                  <a:schemeClr val="tx1"/>
                </a:solidFill>
              </a:rPr>
              <a:t>of the winds: let earth to the roots of her foundations</a:t>
            </a:r>
          </a:p>
          <a:p>
            <a:pPr marL="594000" lvl="2" indent="0">
              <a:spcBef>
                <a:spcPts val="0"/>
              </a:spcBef>
              <a:spcAft>
                <a:spcPts val="0"/>
              </a:spcAft>
              <a:buNone/>
            </a:pPr>
            <a:r>
              <a:rPr lang="en-GB" sz="2400" dirty="0">
                <a:solidFill>
                  <a:schemeClr val="tx1"/>
                </a:solidFill>
              </a:rPr>
              <a:t>shake before the blasting storm: let it confound</a:t>
            </a:r>
          </a:p>
          <a:p>
            <a:pPr marL="594000" lvl="2" indent="0">
              <a:spcBef>
                <a:spcPts val="0"/>
              </a:spcBef>
              <a:spcAft>
                <a:spcPts val="0"/>
              </a:spcAft>
              <a:buNone/>
            </a:pPr>
            <a:r>
              <a:rPr lang="en-GB" sz="2400" dirty="0">
                <a:solidFill>
                  <a:schemeClr val="tx1"/>
                </a:solidFill>
              </a:rPr>
              <a:t>the waves of the sea and the paths of the heavenly stars</a:t>
            </a:r>
          </a:p>
          <a:p>
            <a:pPr marL="594000" lvl="2" indent="0">
              <a:spcBef>
                <a:spcPts val="0"/>
              </a:spcBef>
              <a:spcAft>
                <a:spcPts val="0"/>
              </a:spcAft>
              <a:buNone/>
            </a:pPr>
            <a:r>
              <a:rPr lang="en-GB" sz="2400" dirty="0">
                <a:solidFill>
                  <a:schemeClr val="tx1"/>
                </a:solidFill>
              </a:rPr>
              <a:t>in a wild turmoil, and let him raise</a:t>
            </a:r>
          </a:p>
          <a:p>
            <a:pPr marL="594000" lvl="2" indent="0">
              <a:spcBef>
                <a:spcPts val="0"/>
              </a:spcBef>
              <a:spcAft>
                <a:spcPts val="0"/>
              </a:spcAft>
              <a:buNone/>
            </a:pPr>
            <a:r>
              <a:rPr lang="en-GB" sz="2400" dirty="0">
                <a:solidFill>
                  <a:schemeClr val="tx1"/>
                </a:solidFill>
              </a:rPr>
              <a:t>my body high and dash it whirling down</a:t>
            </a:r>
          </a:p>
          <a:p>
            <a:pPr marL="594000" lvl="2" indent="0">
              <a:spcBef>
                <a:spcPts val="0"/>
              </a:spcBef>
              <a:spcAft>
                <a:spcPts val="0"/>
              </a:spcAft>
              <a:buNone/>
            </a:pPr>
            <a:r>
              <a:rPr lang="en-GB" sz="2400" dirty="0">
                <a:solidFill>
                  <a:schemeClr val="tx1"/>
                </a:solidFill>
              </a:rPr>
              <a:t>to murky </a:t>
            </a:r>
            <a:r>
              <a:rPr lang="en-GB" sz="2400" dirty="0" err="1">
                <a:solidFill>
                  <a:schemeClr val="tx1"/>
                </a:solidFill>
              </a:rPr>
              <a:t>Tartaros</a:t>
            </a:r>
            <a:r>
              <a:rPr lang="en-GB" sz="2400" dirty="0">
                <a:solidFill>
                  <a:schemeClr val="tx1"/>
                </a:solidFill>
              </a:rPr>
              <a:t>. He cannot make me die.’</a:t>
            </a:r>
          </a:p>
        </p:txBody>
      </p:sp>
    </p:spTree>
    <p:extLst>
      <p:ext uri="{BB962C8B-B14F-4D97-AF65-F5344CB8AC3E}">
        <p14:creationId xmlns:p14="http://schemas.microsoft.com/office/powerpoint/2010/main" val="102007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1A4F-747C-4784-9B91-EDB47D15929F}"/>
              </a:ext>
            </a:extLst>
          </p:cNvPr>
          <p:cNvSpPr>
            <a:spLocks noGrp="1"/>
          </p:cNvSpPr>
          <p:nvPr>
            <p:ph type="title"/>
          </p:nvPr>
        </p:nvSpPr>
        <p:spPr>
          <a:xfrm>
            <a:off x="581192" y="751840"/>
            <a:ext cx="11029616" cy="834236"/>
          </a:xfrm>
        </p:spPr>
        <p:txBody>
          <a:bodyPr/>
          <a:lstStyle/>
          <a:p>
            <a:r>
              <a:rPr lang="en-GB" b="1" dirty="0">
                <a:solidFill>
                  <a:schemeClr val="tx1"/>
                </a:solidFill>
              </a:rPr>
              <a:t>Bibliography:</a:t>
            </a:r>
            <a:endParaRPr lang="en-GB" dirty="0">
              <a:solidFill>
                <a:schemeClr val="tx1"/>
              </a:solidFill>
            </a:endParaRPr>
          </a:p>
        </p:txBody>
      </p:sp>
      <p:sp>
        <p:nvSpPr>
          <p:cNvPr id="3" name="Content Placeholder 2">
            <a:extLst>
              <a:ext uri="{FF2B5EF4-FFF2-40B4-BE49-F238E27FC236}">
                <a16:creationId xmlns:a16="http://schemas.microsoft.com/office/drawing/2014/main" id="{79EFF593-BD3C-4859-855A-100D06EB8D10}"/>
              </a:ext>
            </a:extLst>
          </p:cNvPr>
          <p:cNvSpPr>
            <a:spLocks noGrp="1"/>
          </p:cNvSpPr>
          <p:nvPr>
            <p:ph idx="1"/>
          </p:nvPr>
        </p:nvSpPr>
        <p:spPr>
          <a:xfrm>
            <a:off x="581192" y="1822704"/>
            <a:ext cx="11366968" cy="4283456"/>
          </a:xfrm>
        </p:spPr>
        <p:txBody>
          <a:bodyPr>
            <a:noAutofit/>
          </a:bodyPr>
          <a:lstStyle/>
          <a:p>
            <a:r>
              <a:rPr lang="en-GB" sz="2800" dirty="0">
                <a:solidFill>
                  <a:schemeClr val="tx1"/>
                </a:solidFill>
              </a:rPr>
              <a:t>Hamilton, Edith. </a:t>
            </a:r>
            <a:r>
              <a:rPr lang="en-GB" sz="2800" i="1" dirty="0">
                <a:solidFill>
                  <a:schemeClr val="tx1"/>
                </a:solidFill>
              </a:rPr>
              <a:t>Mythology: Timeless Tales of Gods and Heroes</a:t>
            </a:r>
            <a:r>
              <a:rPr lang="en-GB" sz="2800" dirty="0">
                <a:solidFill>
                  <a:schemeClr val="tx1"/>
                </a:solidFill>
              </a:rPr>
              <a:t>. Little, Brown and Co., 1942.</a:t>
            </a:r>
          </a:p>
          <a:p>
            <a:r>
              <a:rPr lang="en-GB" sz="2800" dirty="0">
                <a:solidFill>
                  <a:schemeClr val="tx1"/>
                </a:solidFill>
              </a:rPr>
              <a:t>Hansen, William. </a:t>
            </a:r>
            <a:r>
              <a:rPr lang="en-GB" sz="2800" i="1" dirty="0">
                <a:solidFill>
                  <a:schemeClr val="tx1"/>
                </a:solidFill>
              </a:rPr>
              <a:t>Handbook of Classical Mythology</a:t>
            </a:r>
            <a:r>
              <a:rPr lang="en-GB" sz="2800" dirty="0">
                <a:solidFill>
                  <a:schemeClr val="tx1"/>
                </a:solidFill>
              </a:rPr>
              <a:t>. ABC-CLIO, 2004.</a:t>
            </a:r>
          </a:p>
          <a:p>
            <a:r>
              <a:rPr lang="en-GB" sz="2800" dirty="0">
                <a:solidFill>
                  <a:schemeClr val="tx1"/>
                </a:solidFill>
              </a:rPr>
              <a:t>March, Jenny. </a:t>
            </a:r>
            <a:r>
              <a:rPr lang="en-GB" sz="2800" i="1" dirty="0">
                <a:solidFill>
                  <a:schemeClr val="tx1"/>
                </a:solidFill>
              </a:rPr>
              <a:t>The Penguin Books of Classical Myths</a:t>
            </a:r>
            <a:r>
              <a:rPr lang="en-GB" sz="2800" dirty="0">
                <a:solidFill>
                  <a:schemeClr val="tx1"/>
                </a:solidFill>
              </a:rPr>
              <a:t>. Penguin Books, 2009.</a:t>
            </a:r>
          </a:p>
          <a:p>
            <a:r>
              <a:rPr lang="en-GB" sz="2800" dirty="0">
                <a:solidFill>
                  <a:schemeClr val="tx1"/>
                </a:solidFill>
              </a:rPr>
              <a:t>Morford, Mark, P. O. and Robert J. </a:t>
            </a:r>
            <a:r>
              <a:rPr lang="en-GB" sz="2800" dirty="0" err="1">
                <a:solidFill>
                  <a:schemeClr val="tx1"/>
                </a:solidFill>
              </a:rPr>
              <a:t>Lenardon</a:t>
            </a:r>
            <a:r>
              <a:rPr lang="en-GB" sz="2800" dirty="0">
                <a:solidFill>
                  <a:schemeClr val="tx1"/>
                </a:solidFill>
              </a:rPr>
              <a:t>. </a:t>
            </a:r>
            <a:r>
              <a:rPr lang="en-GB" sz="2800" i="1" dirty="0">
                <a:solidFill>
                  <a:schemeClr val="tx1"/>
                </a:solidFill>
              </a:rPr>
              <a:t>Classical Mythology</a:t>
            </a:r>
            <a:r>
              <a:rPr lang="en-GB" sz="2800" dirty="0">
                <a:solidFill>
                  <a:schemeClr val="tx1"/>
                </a:solidFill>
              </a:rPr>
              <a:t>. Longman, 1985.</a:t>
            </a:r>
          </a:p>
        </p:txBody>
      </p:sp>
    </p:spTree>
    <p:extLst>
      <p:ext uri="{BB962C8B-B14F-4D97-AF65-F5344CB8AC3E}">
        <p14:creationId xmlns:p14="http://schemas.microsoft.com/office/powerpoint/2010/main" val="244945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998DED-5186-40F1-B5D9-783174C99E03}"/>
              </a:ext>
            </a:extLst>
          </p:cNvPr>
          <p:cNvSpPr>
            <a:spLocks noGrp="1"/>
          </p:cNvSpPr>
          <p:nvPr>
            <p:ph idx="1"/>
          </p:nvPr>
        </p:nvSpPr>
        <p:spPr>
          <a:xfrm>
            <a:off x="371876" y="857884"/>
            <a:ext cx="11448248" cy="5725795"/>
          </a:xfrm>
        </p:spPr>
        <p:txBody>
          <a:bodyPr>
            <a:noAutofit/>
          </a:bodyPr>
          <a:lstStyle/>
          <a:p>
            <a:r>
              <a:rPr lang="en-GB" sz="2600" dirty="0">
                <a:solidFill>
                  <a:schemeClr val="tx1"/>
                </a:solidFill>
              </a:rPr>
              <a:t>Ovid</a:t>
            </a:r>
            <a:r>
              <a:rPr lang="tr-TR" sz="2600" dirty="0">
                <a:solidFill>
                  <a:schemeClr val="tx1"/>
                </a:solidFill>
              </a:rPr>
              <a:t> </a:t>
            </a:r>
            <a:r>
              <a:rPr lang="en-GB" sz="2600" dirty="0">
                <a:solidFill>
                  <a:schemeClr val="tx1"/>
                </a:solidFill>
              </a:rPr>
              <a:t>tell</a:t>
            </a:r>
            <a:r>
              <a:rPr lang="tr-TR" sz="2600" dirty="0">
                <a:solidFill>
                  <a:schemeClr val="tx1"/>
                </a:solidFill>
              </a:rPr>
              <a:t>s</a:t>
            </a:r>
            <a:r>
              <a:rPr lang="en-GB" sz="2600" dirty="0">
                <a:solidFill>
                  <a:schemeClr val="tx1"/>
                </a:solidFill>
              </a:rPr>
              <a:t> about the birth of man, depicting the superiority and lofty ambition of this highest creature in the order of things (</a:t>
            </a:r>
            <a:r>
              <a:rPr lang="en-GB" sz="2600" i="1" dirty="0">
                <a:solidFill>
                  <a:schemeClr val="tx1"/>
                </a:solidFill>
              </a:rPr>
              <a:t>Metamorphoses</a:t>
            </a:r>
            <a:r>
              <a:rPr lang="en-GB" sz="2600" dirty="0">
                <a:solidFill>
                  <a:schemeClr val="tx1"/>
                </a:solidFill>
              </a:rPr>
              <a:t> 1.76-88):</a:t>
            </a:r>
          </a:p>
          <a:p>
            <a:pPr marL="936000" lvl="3" indent="0">
              <a:buNone/>
            </a:pPr>
            <a:r>
              <a:rPr lang="en-GB" sz="2600" dirty="0">
                <a:solidFill>
                  <a:schemeClr val="tx1"/>
                </a:solidFill>
              </a:rPr>
              <a:t>Until now there was no animal more godlike than these and more capable of high intelligence and able to dominate all the rest. Then man was born; either the creator of the universe, originator of a better world, fashioned him from divine seed or earth, recently formed and separated from the lofty aether, retained seeds from its kindred sky and was mixed with rain water by Prometheus, the son of Iapetus, and fashioned by him into the likeness of the gods who control all.</a:t>
            </a:r>
          </a:p>
        </p:txBody>
      </p:sp>
    </p:spTree>
    <p:extLst>
      <p:ext uri="{BB962C8B-B14F-4D97-AF65-F5344CB8AC3E}">
        <p14:creationId xmlns:p14="http://schemas.microsoft.com/office/powerpoint/2010/main" val="50486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4AFC305-8426-4CFC-A2E6-04ED4EB2023D}"/>
              </a:ext>
            </a:extLst>
          </p:cNvPr>
          <p:cNvSpPr>
            <a:spLocks noGrp="1"/>
          </p:cNvSpPr>
          <p:nvPr>
            <p:ph idx="1"/>
          </p:nvPr>
        </p:nvSpPr>
        <p:spPr>
          <a:xfrm>
            <a:off x="629921" y="1009397"/>
            <a:ext cx="3298378" cy="5016571"/>
          </a:xfrm>
        </p:spPr>
        <p:txBody>
          <a:bodyPr anchor="t">
            <a:noAutofit/>
          </a:bodyPr>
          <a:lstStyle/>
          <a:p>
            <a:r>
              <a:rPr lang="en-GB" sz="2200" b="1" dirty="0">
                <a:solidFill>
                  <a:srgbClr val="FFFFFF"/>
                </a:solidFill>
              </a:rPr>
              <a:t>Ovid</a:t>
            </a:r>
            <a:r>
              <a:rPr lang="en-GB" sz="2200" dirty="0">
                <a:solidFill>
                  <a:srgbClr val="FFFFFF"/>
                </a:solidFill>
              </a:rPr>
              <a:t> goes on to describe the four ages of man:</a:t>
            </a:r>
            <a:endParaRPr lang="tr-TR" sz="2200" dirty="0">
              <a:solidFill>
                <a:srgbClr val="FFFFFF"/>
              </a:solidFill>
            </a:endParaRPr>
          </a:p>
          <a:p>
            <a:pPr marL="1108350" lvl="2" indent="-514350">
              <a:buFont typeface="+mj-lt"/>
              <a:buAutoNum type="arabicParenR"/>
            </a:pPr>
            <a:r>
              <a:rPr lang="tr-TR" sz="2200" b="1" dirty="0">
                <a:solidFill>
                  <a:srgbClr val="FFFFFF"/>
                </a:solidFill>
              </a:rPr>
              <a:t>G</a:t>
            </a:r>
            <a:r>
              <a:rPr lang="en-GB" sz="2200" b="1" dirty="0">
                <a:solidFill>
                  <a:srgbClr val="FFFFFF"/>
                </a:solidFill>
              </a:rPr>
              <a:t>old,</a:t>
            </a:r>
            <a:endParaRPr lang="tr-TR" sz="2200" b="1" dirty="0">
              <a:solidFill>
                <a:srgbClr val="FFFFFF"/>
              </a:solidFill>
            </a:endParaRPr>
          </a:p>
          <a:p>
            <a:pPr marL="1108350" lvl="2" indent="-514350">
              <a:buFont typeface="+mj-lt"/>
              <a:buAutoNum type="arabicParenR"/>
            </a:pPr>
            <a:r>
              <a:rPr lang="en-GB" sz="2200" b="1" dirty="0">
                <a:solidFill>
                  <a:srgbClr val="FFFFFF"/>
                </a:solidFill>
              </a:rPr>
              <a:t>Silver</a:t>
            </a:r>
            <a:endParaRPr lang="tr-TR" sz="2200" b="1" dirty="0">
              <a:solidFill>
                <a:srgbClr val="FFFFFF"/>
              </a:solidFill>
            </a:endParaRPr>
          </a:p>
          <a:p>
            <a:pPr marL="1108350" lvl="2" indent="-514350">
              <a:buFont typeface="+mj-lt"/>
              <a:buAutoNum type="arabicParenR"/>
            </a:pPr>
            <a:r>
              <a:rPr lang="tr-TR" sz="2200" b="1" dirty="0">
                <a:solidFill>
                  <a:srgbClr val="FFFFFF"/>
                </a:solidFill>
              </a:rPr>
              <a:t>B</a:t>
            </a:r>
            <a:r>
              <a:rPr lang="en-GB" sz="2200" b="1" dirty="0" err="1">
                <a:solidFill>
                  <a:srgbClr val="FFFFFF"/>
                </a:solidFill>
              </a:rPr>
              <a:t>ronze</a:t>
            </a:r>
            <a:r>
              <a:rPr lang="en-GB" sz="2200" b="1" dirty="0">
                <a:solidFill>
                  <a:srgbClr val="FFFFFF"/>
                </a:solidFill>
              </a:rPr>
              <a:t>, </a:t>
            </a:r>
            <a:endParaRPr lang="tr-TR" sz="2200" b="1" dirty="0">
              <a:solidFill>
                <a:srgbClr val="FFFFFF"/>
              </a:solidFill>
            </a:endParaRPr>
          </a:p>
          <a:p>
            <a:pPr marL="1108350" lvl="2" indent="-514350">
              <a:buFont typeface="+mj-lt"/>
              <a:buAutoNum type="arabicParenR"/>
            </a:pPr>
            <a:r>
              <a:rPr lang="tr-TR" sz="2200" b="1" dirty="0">
                <a:solidFill>
                  <a:srgbClr val="FFFFFF"/>
                </a:solidFill>
              </a:rPr>
              <a:t>I</a:t>
            </a:r>
            <a:r>
              <a:rPr lang="en-GB" sz="2200" b="1" dirty="0" err="1">
                <a:solidFill>
                  <a:srgbClr val="FFFFFF"/>
                </a:solidFill>
              </a:rPr>
              <a:t>ron</a:t>
            </a:r>
            <a:endParaRPr lang="tr-TR" sz="2200" b="1" dirty="0">
              <a:solidFill>
                <a:srgbClr val="FFFFFF"/>
              </a:solidFill>
            </a:endParaRPr>
          </a:p>
          <a:p>
            <a:pPr marL="306000" lvl="2" indent="-306000"/>
            <a:r>
              <a:rPr lang="en-GB" sz="2200" dirty="0">
                <a:solidFill>
                  <a:srgbClr val="FFFFFF"/>
                </a:solidFill>
              </a:rPr>
              <a:t>Hesiod adds a fifth race, «heroes»</a:t>
            </a:r>
          </a:p>
        </p:txBody>
      </p:sp>
      <p:pic>
        <p:nvPicPr>
          <p:cNvPr id="5" name="Picture 4" descr="A picture containing text, different, several&#10;&#10;Description automatically generated">
            <a:extLst>
              <a:ext uri="{FF2B5EF4-FFF2-40B4-BE49-F238E27FC236}">
                <a16:creationId xmlns:a16="http://schemas.microsoft.com/office/drawing/2014/main" id="{3A4F2EFF-4E00-431A-8949-B082B676E459}"/>
              </a:ext>
            </a:extLst>
          </p:cNvPr>
          <p:cNvPicPr>
            <a:picLocks noChangeAspect="1"/>
          </p:cNvPicPr>
          <p:nvPr/>
        </p:nvPicPr>
        <p:blipFill rotWithShape="1">
          <a:blip r:embed="rId2">
            <a:extLst>
              <a:ext uri="{28A0092B-C50C-407E-A947-70E740481C1C}">
                <a14:useLocalDpi xmlns:a14="http://schemas.microsoft.com/office/drawing/2010/main" val="0"/>
              </a:ext>
            </a:extLst>
          </a:blip>
          <a:srcRect l="15156" r="3836" b="-2"/>
          <a:stretch/>
        </p:blipFill>
        <p:spPr>
          <a:xfrm>
            <a:off x="4374833" y="601200"/>
            <a:ext cx="7370633" cy="5789365"/>
          </a:xfrm>
          <a:prstGeom prst="rect">
            <a:avLst/>
          </a:prstGeom>
        </p:spPr>
      </p:pic>
      <p:sp>
        <p:nvSpPr>
          <p:cNvPr id="6" name="TextBox 5">
            <a:extLst>
              <a:ext uri="{FF2B5EF4-FFF2-40B4-BE49-F238E27FC236}">
                <a16:creationId xmlns:a16="http://schemas.microsoft.com/office/drawing/2014/main" id="{90AE35C1-2081-4147-8CB3-63C9F4E442D6}"/>
              </a:ext>
            </a:extLst>
          </p:cNvPr>
          <p:cNvSpPr txBox="1"/>
          <p:nvPr/>
        </p:nvSpPr>
        <p:spPr>
          <a:xfrm>
            <a:off x="9893807" y="6025968"/>
            <a:ext cx="1929447"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ThoughtCo</a:t>
            </a:r>
            <a:r>
              <a:rPr lang="tr-TR" sz="900" dirty="0"/>
              <a:t> </a:t>
            </a:r>
            <a:endParaRPr lang="en-GB" sz="900" dirty="0"/>
          </a:p>
        </p:txBody>
      </p:sp>
    </p:spTree>
    <p:extLst>
      <p:ext uri="{BB962C8B-B14F-4D97-AF65-F5344CB8AC3E}">
        <p14:creationId xmlns:p14="http://schemas.microsoft.com/office/powerpoint/2010/main" val="30810859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71E008-9C97-4985-90D7-20096DB1EFED}"/>
              </a:ext>
            </a:extLst>
          </p:cNvPr>
          <p:cNvSpPr>
            <a:spLocks noGrp="1"/>
          </p:cNvSpPr>
          <p:nvPr>
            <p:ph type="title"/>
          </p:nvPr>
        </p:nvSpPr>
        <p:spPr>
          <a:xfrm>
            <a:off x="609906" y="702156"/>
            <a:ext cx="3568661" cy="1188720"/>
          </a:xfrm>
        </p:spPr>
        <p:txBody>
          <a:bodyPr>
            <a:normAutofit/>
          </a:bodyPr>
          <a:lstStyle/>
          <a:p>
            <a:r>
              <a:rPr lang="en-GB" b="1" dirty="0"/>
              <a:t>THE FIVE RACES OF MAN:</a:t>
            </a:r>
            <a:endParaRPr lang="en-GB" dirty="0"/>
          </a:p>
        </p:txBody>
      </p:sp>
      <p:sp>
        <p:nvSpPr>
          <p:cNvPr id="25" name="Rectangle 2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651CA44-B1A1-46AE-AD30-2254DA61AB07}"/>
              </a:ext>
            </a:extLst>
          </p:cNvPr>
          <p:cNvSpPr>
            <a:spLocks noGrp="1"/>
          </p:cNvSpPr>
          <p:nvPr>
            <p:ph idx="1"/>
          </p:nvPr>
        </p:nvSpPr>
        <p:spPr>
          <a:xfrm>
            <a:off x="609906" y="2340864"/>
            <a:ext cx="3568661" cy="3634486"/>
          </a:xfrm>
        </p:spPr>
        <p:txBody>
          <a:bodyPr>
            <a:normAutofit/>
          </a:bodyPr>
          <a:lstStyle/>
          <a:p>
            <a:pPr marL="514350" indent="-514350">
              <a:buAutoNum type="arabicParenR"/>
            </a:pPr>
            <a:r>
              <a:rPr lang="en-GB" sz="2600" b="1" dirty="0">
                <a:solidFill>
                  <a:schemeClr val="tx1"/>
                </a:solidFill>
              </a:rPr>
              <a:t>Golden Race</a:t>
            </a:r>
            <a:endParaRPr lang="tr-TR" sz="2600" b="1" dirty="0">
              <a:solidFill>
                <a:schemeClr val="tx1"/>
              </a:solidFill>
            </a:endParaRPr>
          </a:p>
        </p:txBody>
      </p:sp>
      <p:pic>
        <p:nvPicPr>
          <p:cNvPr id="5" name="Picture 4" descr="A picture containing text, book, fabric&#10;&#10;Description automatically generated">
            <a:extLst>
              <a:ext uri="{FF2B5EF4-FFF2-40B4-BE49-F238E27FC236}">
                <a16:creationId xmlns:a16="http://schemas.microsoft.com/office/drawing/2014/main" id="{6CC59ADD-D7AE-49F0-AFD8-A9B92F8E84DC}"/>
              </a:ext>
            </a:extLst>
          </p:cNvPr>
          <p:cNvPicPr>
            <a:picLocks noChangeAspect="1"/>
          </p:cNvPicPr>
          <p:nvPr/>
        </p:nvPicPr>
        <p:blipFill rotWithShape="1">
          <a:blip r:embed="rId3">
            <a:extLst>
              <a:ext uri="{28A0092B-C50C-407E-A947-70E740481C1C}">
                <a14:useLocalDpi xmlns:a14="http://schemas.microsoft.com/office/drawing/2010/main" val="0"/>
              </a:ext>
            </a:extLst>
          </a:blip>
          <a:srcRect t="23982" r="1" b="7782"/>
          <a:stretch/>
        </p:blipFill>
        <p:spPr>
          <a:xfrm>
            <a:off x="4654295" y="10"/>
            <a:ext cx="7537705" cy="6857990"/>
          </a:xfrm>
          <a:prstGeom prst="rect">
            <a:avLst/>
          </a:prstGeom>
        </p:spPr>
      </p:pic>
      <p:sp>
        <p:nvSpPr>
          <p:cNvPr id="21" name="TextBox 20">
            <a:extLst>
              <a:ext uri="{FF2B5EF4-FFF2-40B4-BE49-F238E27FC236}">
                <a16:creationId xmlns:a16="http://schemas.microsoft.com/office/drawing/2014/main" id="{A322F0D9-F91C-47BB-AF0A-60E7BC750219}"/>
              </a:ext>
            </a:extLst>
          </p:cNvPr>
          <p:cNvSpPr txBox="1"/>
          <p:nvPr/>
        </p:nvSpPr>
        <p:spPr>
          <a:xfrm>
            <a:off x="10277076" y="6417821"/>
            <a:ext cx="1542410"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Wikipedia</a:t>
            </a:r>
            <a:endParaRPr lang="en-GB" sz="900" dirty="0">
              <a:solidFill>
                <a:schemeClr val="bg1"/>
              </a:solidFill>
            </a:endParaRPr>
          </a:p>
        </p:txBody>
      </p:sp>
    </p:spTree>
    <p:extLst>
      <p:ext uri="{BB962C8B-B14F-4D97-AF65-F5344CB8AC3E}">
        <p14:creationId xmlns:p14="http://schemas.microsoft.com/office/powerpoint/2010/main" val="147884418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icture containing outdoor, tree, grass, person&#10;&#10;Description automatically generated">
            <a:extLst>
              <a:ext uri="{FF2B5EF4-FFF2-40B4-BE49-F238E27FC236}">
                <a16:creationId xmlns:a16="http://schemas.microsoft.com/office/drawing/2014/main" id="{12889C18-69FB-4533-A938-FD73A7EAC80A}"/>
              </a:ext>
            </a:extLst>
          </p:cNvPr>
          <p:cNvPicPr>
            <a:picLocks noChangeAspect="1"/>
          </p:cNvPicPr>
          <p:nvPr/>
        </p:nvPicPr>
        <p:blipFill rotWithShape="1">
          <a:blip r:embed="rId3">
            <a:extLst>
              <a:ext uri="{28A0092B-C50C-407E-A947-70E740481C1C}">
                <a14:useLocalDpi xmlns:a14="http://schemas.microsoft.com/office/drawing/2010/main" val="0"/>
              </a:ext>
            </a:extLst>
          </a:blip>
          <a:srcRect l="5078" r="3594" b="2"/>
          <a:stretch/>
        </p:blipFill>
        <p:spPr>
          <a:xfrm>
            <a:off x="446534" y="601201"/>
            <a:ext cx="3703320" cy="5774200"/>
          </a:xfrm>
          <a:prstGeom prst="rect">
            <a:avLst/>
          </a:prstGeom>
        </p:spPr>
      </p:pic>
      <p:sp>
        <p:nvSpPr>
          <p:cNvPr id="3" name="Content Placeholder 2">
            <a:extLst>
              <a:ext uri="{FF2B5EF4-FFF2-40B4-BE49-F238E27FC236}">
                <a16:creationId xmlns:a16="http://schemas.microsoft.com/office/drawing/2014/main" id="{ABCC3558-FB66-47A9-86FA-8125C43D60D8}"/>
              </a:ext>
            </a:extLst>
          </p:cNvPr>
          <p:cNvSpPr>
            <a:spLocks noGrp="1"/>
          </p:cNvSpPr>
          <p:nvPr>
            <p:ph idx="1"/>
          </p:nvPr>
        </p:nvSpPr>
        <p:spPr>
          <a:xfrm>
            <a:off x="4382725" y="1896533"/>
            <a:ext cx="7185497" cy="3725964"/>
          </a:xfrm>
        </p:spPr>
        <p:txBody>
          <a:bodyPr>
            <a:normAutofit/>
          </a:bodyPr>
          <a:lstStyle/>
          <a:p>
            <a:pPr marL="0" indent="0">
              <a:buNone/>
            </a:pPr>
            <a:r>
              <a:rPr lang="en-GB" sz="2600" b="1" dirty="0">
                <a:solidFill>
                  <a:schemeClr val="tx1"/>
                </a:solidFill>
              </a:rPr>
              <a:t>2) Silver Race</a:t>
            </a:r>
            <a:endParaRPr lang="tr-TR" sz="2600" dirty="0">
              <a:solidFill>
                <a:schemeClr val="tx1"/>
              </a:solidFill>
            </a:endParaRPr>
          </a:p>
        </p:txBody>
      </p:sp>
      <p:sp>
        <p:nvSpPr>
          <p:cNvPr id="12" name="TextBox 11">
            <a:extLst>
              <a:ext uri="{FF2B5EF4-FFF2-40B4-BE49-F238E27FC236}">
                <a16:creationId xmlns:a16="http://schemas.microsoft.com/office/drawing/2014/main" id="{FF66A00A-7F86-4FE1-8CDD-BE209FC62DE7}"/>
              </a:ext>
            </a:extLst>
          </p:cNvPr>
          <p:cNvSpPr txBox="1"/>
          <p:nvPr/>
        </p:nvSpPr>
        <p:spPr>
          <a:xfrm>
            <a:off x="446534" y="6497150"/>
            <a:ext cx="157286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dirty="0"/>
          </a:p>
        </p:txBody>
      </p:sp>
    </p:spTree>
    <p:extLst>
      <p:ext uri="{BB962C8B-B14F-4D97-AF65-F5344CB8AC3E}">
        <p14:creationId xmlns:p14="http://schemas.microsoft.com/office/powerpoint/2010/main" val="426871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book&#10;&#10;Description automatically generated">
            <a:extLst>
              <a:ext uri="{FF2B5EF4-FFF2-40B4-BE49-F238E27FC236}">
                <a16:creationId xmlns:a16="http://schemas.microsoft.com/office/drawing/2014/main" id="{B434D3FE-FBDD-4488-9A40-4BB7FBBE04F1}"/>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2164" b="7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43778D58-B3BA-49FC-8A6F-FC14681786D3}"/>
              </a:ext>
            </a:extLst>
          </p:cNvPr>
          <p:cNvSpPr>
            <a:spLocks noGrp="1"/>
          </p:cNvSpPr>
          <p:nvPr>
            <p:ph idx="1"/>
          </p:nvPr>
        </p:nvSpPr>
        <p:spPr>
          <a:xfrm>
            <a:off x="965199" y="2180496"/>
            <a:ext cx="10261602" cy="3678303"/>
          </a:xfrm>
        </p:spPr>
        <p:txBody>
          <a:bodyPr>
            <a:normAutofit/>
          </a:bodyPr>
          <a:lstStyle/>
          <a:p>
            <a:pPr marL="0" indent="0">
              <a:buNone/>
            </a:pPr>
            <a:r>
              <a:rPr lang="en-GB" sz="2600" b="1" dirty="0"/>
              <a:t>3) the Race of Bronze:</a:t>
            </a:r>
            <a:r>
              <a:rPr lang="tr-TR" sz="2600" b="1" dirty="0"/>
              <a:t> </a:t>
            </a:r>
            <a:r>
              <a:rPr lang="tr-TR" sz="2600" dirty="0"/>
              <a:t>«</a:t>
            </a:r>
            <a:r>
              <a:rPr lang="en-GB" sz="2600" dirty="0"/>
              <a:t>Father Zeus made another race of mortal men, the third, of bronze and not at all like the one of silver; terrible and mighty because of their spears of ash, they pursued the painful and violent deeds of Ares. They did not eat bread at all but were terrifying and had dauntless hearts of adamant.</a:t>
            </a:r>
            <a:r>
              <a:rPr lang="tr-TR" sz="2600" dirty="0"/>
              <a:t>» </a:t>
            </a:r>
            <a:r>
              <a:rPr lang="en-GB" sz="2600" dirty="0"/>
              <a:t>(Hesiod, </a:t>
            </a:r>
            <a:r>
              <a:rPr lang="en-GB" sz="2600" i="1" dirty="0"/>
              <a:t>Works and Days</a:t>
            </a:r>
            <a:r>
              <a:rPr lang="en-GB" sz="2600" dirty="0"/>
              <a:t>).</a:t>
            </a:r>
          </a:p>
        </p:txBody>
      </p:sp>
      <p:sp>
        <p:nvSpPr>
          <p:cNvPr id="7" name="TextBox 6">
            <a:extLst>
              <a:ext uri="{FF2B5EF4-FFF2-40B4-BE49-F238E27FC236}">
                <a16:creationId xmlns:a16="http://schemas.microsoft.com/office/drawing/2014/main" id="{52264288-23F0-4B45-B970-5CC099A663E9}"/>
              </a:ext>
            </a:extLst>
          </p:cNvPr>
          <p:cNvSpPr txBox="1"/>
          <p:nvPr/>
        </p:nvSpPr>
        <p:spPr>
          <a:xfrm>
            <a:off x="9873039" y="183838"/>
            <a:ext cx="1750800" cy="230832"/>
          </a:xfrm>
          <a:prstGeom prst="rect">
            <a:avLst/>
          </a:prstGeom>
          <a:noFill/>
        </p:spPr>
        <p:txBody>
          <a:bodyPr wrap="none" rtlCol="0">
            <a:spAutoFit/>
          </a:bodyPr>
          <a:lstStyle/>
          <a:p>
            <a:pPr>
              <a:spcAft>
                <a:spcPts val="600"/>
              </a:spcAft>
            </a:pPr>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Greek</a:t>
            </a:r>
            <a:r>
              <a:rPr lang="tr-TR" sz="900" i="1" dirty="0">
                <a:solidFill>
                  <a:schemeClr val="bg1"/>
                </a:solidFill>
              </a:rPr>
              <a:t> Boston</a:t>
            </a:r>
            <a:endParaRPr lang="en-GB" sz="900" dirty="0">
              <a:solidFill>
                <a:schemeClr val="bg1"/>
              </a:solidFill>
            </a:endParaRPr>
          </a:p>
        </p:txBody>
      </p:sp>
    </p:spTree>
    <p:extLst>
      <p:ext uri="{BB962C8B-B14F-4D97-AF65-F5344CB8AC3E}">
        <p14:creationId xmlns:p14="http://schemas.microsoft.com/office/powerpoint/2010/main" val="37990882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icture containing text, kylix&#10;&#10;Description automatically generated">
            <a:extLst>
              <a:ext uri="{FF2B5EF4-FFF2-40B4-BE49-F238E27FC236}">
                <a16:creationId xmlns:a16="http://schemas.microsoft.com/office/drawing/2014/main" id="{B549D7B2-ECC9-48B6-B2F8-99638690D4D7}"/>
              </a:ext>
            </a:extLst>
          </p:cNvPr>
          <p:cNvPicPr>
            <a:picLocks noChangeAspect="1"/>
          </p:cNvPicPr>
          <p:nvPr/>
        </p:nvPicPr>
        <p:blipFill rotWithShape="1">
          <a:blip r:embed="rId3">
            <a:extLst>
              <a:ext uri="{28A0092B-C50C-407E-A947-70E740481C1C}">
                <a14:useLocalDpi xmlns:a14="http://schemas.microsoft.com/office/drawing/2010/main" val="0"/>
              </a:ext>
            </a:extLst>
          </a:blip>
          <a:srcRect l="9349" r="3" b="3"/>
          <a:stretch/>
        </p:blipFill>
        <p:spPr>
          <a:xfrm>
            <a:off x="446534" y="601201"/>
            <a:ext cx="3703320" cy="5774200"/>
          </a:xfrm>
          <a:prstGeom prst="rect">
            <a:avLst/>
          </a:prstGeom>
        </p:spPr>
      </p:pic>
      <p:sp>
        <p:nvSpPr>
          <p:cNvPr id="3" name="Content Placeholder 2">
            <a:extLst>
              <a:ext uri="{FF2B5EF4-FFF2-40B4-BE49-F238E27FC236}">
                <a16:creationId xmlns:a16="http://schemas.microsoft.com/office/drawing/2014/main" id="{468CAFB1-6EF9-45CD-9D6C-BE01405C99E1}"/>
              </a:ext>
            </a:extLst>
          </p:cNvPr>
          <p:cNvSpPr>
            <a:spLocks noGrp="1"/>
          </p:cNvSpPr>
          <p:nvPr>
            <p:ph idx="1"/>
          </p:nvPr>
        </p:nvSpPr>
        <p:spPr>
          <a:xfrm>
            <a:off x="4382725" y="1896533"/>
            <a:ext cx="7185497" cy="4051320"/>
          </a:xfrm>
        </p:spPr>
        <p:txBody>
          <a:bodyPr>
            <a:noAutofit/>
          </a:bodyPr>
          <a:lstStyle/>
          <a:p>
            <a:pPr marL="0" indent="0">
              <a:buNone/>
            </a:pPr>
            <a:r>
              <a:rPr lang="en-GB" sz="2600" b="1" dirty="0">
                <a:solidFill>
                  <a:schemeClr val="tx1"/>
                </a:solidFill>
              </a:rPr>
              <a:t>4) the Race of Heroes:</a:t>
            </a:r>
            <a:r>
              <a:rPr lang="tr-TR" sz="2600" dirty="0">
                <a:solidFill>
                  <a:schemeClr val="tx1"/>
                </a:solidFill>
              </a:rPr>
              <a:t> </a:t>
            </a:r>
            <a:r>
              <a:rPr lang="en-GB" sz="2600" dirty="0">
                <a:solidFill>
                  <a:schemeClr val="tx1"/>
                </a:solidFill>
              </a:rPr>
              <a:t>“Zeus the son of Cronus made still another, the fourth on the nourishing earth, valiant in war and more just, a godlike race of heroic men, who are called demigods, and who preceded our own race on the vast earth… these happy heroes inhabit the Islands of the Blessed with carefree hearts by the deep swirling stream of Ocean.” (Hesiod, </a:t>
            </a:r>
            <a:r>
              <a:rPr lang="en-GB" sz="2600" i="1" dirty="0">
                <a:solidFill>
                  <a:schemeClr val="tx1"/>
                </a:solidFill>
              </a:rPr>
              <a:t>Works and Days</a:t>
            </a:r>
            <a:r>
              <a:rPr lang="en-GB" sz="2600" dirty="0">
                <a:solidFill>
                  <a:schemeClr val="tx1"/>
                </a:solidFill>
              </a:rPr>
              <a:t>).</a:t>
            </a:r>
          </a:p>
        </p:txBody>
      </p:sp>
      <p:sp>
        <p:nvSpPr>
          <p:cNvPr id="10" name="TextBox 9">
            <a:extLst>
              <a:ext uri="{FF2B5EF4-FFF2-40B4-BE49-F238E27FC236}">
                <a16:creationId xmlns:a16="http://schemas.microsoft.com/office/drawing/2014/main" id="{35754238-1E26-447B-8233-133B77C9EE64}"/>
              </a:ext>
            </a:extLst>
          </p:cNvPr>
          <p:cNvSpPr txBox="1"/>
          <p:nvPr/>
        </p:nvSpPr>
        <p:spPr>
          <a:xfrm>
            <a:off x="2607444" y="6452611"/>
            <a:ext cx="1542410"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dirty="0"/>
          </a:p>
        </p:txBody>
      </p:sp>
    </p:spTree>
    <p:extLst>
      <p:ext uri="{BB962C8B-B14F-4D97-AF65-F5344CB8AC3E}">
        <p14:creationId xmlns:p14="http://schemas.microsoft.com/office/powerpoint/2010/main" val="66699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D74F908-5974-43A3-ACB9-639A616E2588}"/>
              </a:ext>
            </a:extLst>
          </p:cNvPr>
          <p:cNvSpPr>
            <a:spLocks noGrp="1"/>
          </p:cNvSpPr>
          <p:nvPr>
            <p:ph idx="1"/>
          </p:nvPr>
        </p:nvSpPr>
        <p:spPr>
          <a:xfrm>
            <a:off x="650248" y="1009397"/>
            <a:ext cx="3411389" cy="4923570"/>
          </a:xfrm>
        </p:spPr>
        <p:txBody>
          <a:bodyPr anchor="t">
            <a:noAutofit/>
          </a:bodyPr>
          <a:lstStyle/>
          <a:p>
            <a:pPr marL="0" indent="0">
              <a:lnSpc>
                <a:spcPct val="110000"/>
              </a:lnSpc>
              <a:buNone/>
            </a:pPr>
            <a:r>
              <a:rPr lang="en-GB" sz="2400" b="1" dirty="0">
                <a:solidFill>
                  <a:srgbClr val="FFFFFF"/>
                </a:solidFill>
              </a:rPr>
              <a:t>5) the Race of Iron:</a:t>
            </a:r>
            <a:r>
              <a:rPr lang="tr-TR" sz="2400" b="1" dirty="0">
                <a:solidFill>
                  <a:srgbClr val="FFFFFF"/>
                </a:solidFill>
              </a:rPr>
              <a:t> </a:t>
            </a:r>
            <a:r>
              <a:rPr lang="en-GB" sz="2400" dirty="0">
                <a:solidFill>
                  <a:srgbClr val="FFFFFF"/>
                </a:solidFill>
              </a:rPr>
              <a:t>“Far-seeing Zeus again made still another race of men who live on the nourishing earth… And men never rest from toil and misery by day, nor from perishing by night; and the gods lay harsh trouble upon them”</a:t>
            </a:r>
            <a:r>
              <a:rPr lang="tr-TR" sz="2400" dirty="0">
                <a:solidFill>
                  <a:srgbClr val="FFFFFF"/>
                </a:solidFill>
              </a:rPr>
              <a:t> </a:t>
            </a:r>
            <a:r>
              <a:rPr lang="en-GB" sz="2400" dirty="0">
                <a:solidFill>
                  <a:srgbClr val="FFFFFF"/>
                </a:solidFill>
              </a:rPr>
              <a:t>(Hesiod, </a:t>
            </a:r>
            <a:r>
              <a:rPr lang="en-GB" sz="2400" i="1" dirty="0">
                <a:solidFill>
                  <a:srgbClr val="FFFFFF"/>
                </a:solidFill>
              </a:rPr>
              <a:t>Works and Days</a:t>
            </a:r>
            <a:r>
              <a:rPr lang="en-GB" sz="2400" dirty="0">
                <a:solidFill>
                  <a:srgbClr val="FFFFFF"/>
                </a:solidFill>
              </a:rPr>
              <a:t>).</a:t>
            </a:r>
            <a:endParaRPr lang="tr-TR" sz="2400" dirty="0">
              <a:solidFill>
                <a:srgbClr val="FFFFFF"/>
              </a:solidFill>
            </a:endParaRPr>
          </a:p>
        </p:txBody>
      </p:sp>
      <p:pic>
        <p:nvPicPr>
          <p:cNvPr id="4" name="Picture 3" descr="A picture containing text&#10;&#10;Description automatically generated">
            <a:extLst>
              <a:ext uri="{FF2B5EF4-FFF2-40B4-BE49-F238E27FC236}">
                <a16:creationId xmlns:a16="http://schemas.microsoft.com/office/drawing/2014/main" id="{FDB84D57-5641-4696-A816-997039DCBA0A}"/>
              </a:ext>
            </a:extLst>
          </p:cNvPr>
          <p:cNvPicPr>
            <a:picLocks noChangeAspect="1"/>
          </p:cNvPicPr>
          <p:nvPr/>
        </p:nvPicPr>
        <p:blipFill rotWithShape="1">
          <a:blip r:embed="rId3">
            <a:extLst>
              <a:ext uri="{28A0092B-C50C-407E-A947-70E740481C1C}">
                <a14:useLocalDpi xmlns:a14="http://schemas.microsoft.com/office/drawing/2010/main" val="0"/>
              </a:ext>
            </a:extLst>
          </a:blip>
          <a:srcRect r="3051" b="-1"/>
          <a:stretch/>
        </p:blipFill>
        <p:spPr>
          <a:xfrm>
            <a:off x="4241830" y="601200"/>
            <a:ext cx="7503636" cy="5789365"/>
          </a:xfrm>
          <a:prstGeom prst="rect">
            <a:avLst/>
          </a:prstGeom>
        </p:spPr>
      </p:pic>
      <p:sp>
        <p:nvSpPr>
          <p:cNvPr id="6" name="TextBox 5">
            <a:extLst>
              <a:ext uri="{FF2B5EF4-FFF2-40B4-BE49-F238E27FC236}">
                <a16:creationId xmlns:a16="http://schemas.microsoft.com/office/drawing/2014/main" id="{829F3549-9F38-4C0F-B24C-492E8114EC7F}"/>
              </a:ext>
            </a:extLst>
          </p:cNvPr>
          <p:cNvSpPr txBox="1"/>
          <p:nvPr/>
        </p:nvSpPr>
        <p:spPr>
          <a:xfrm>
            <a:off x="10203056" y="6404357"/>
            <a:ext cx="1542410"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Wikipedia</a:t>
            </a:r>
            <a:endParaRPr lang="en-GB" sz="900" dirty="0">
              <a:solidFill>
                <a:schemeClr val="bg1"/>
              </a:solidFill>
            </a:endParaRPr>
          </a:p>
        </p:txBody>
      </p:sp>
    </p:spTree>
    <p:extLst>
      <p:ext uri="{BB962C8B-B14F-4D97-AF65-F5344CB8AC3E}">
        <p14:creationId xmlns:p14="http://schemas.microsoft.com/office/powerpoint/2010/main" val="16388999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826</Words>
  <Application>Microsoft Office PowerPoint</Application>
  <PresentationFormat>Geniş ekran</PresentationFormat>
  <Paragraphs>78</Paragraphs>
  <Slides>22</Slides>
  <Notes>20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 Nova Light</vt:lpstr>
      <vt:lpstr>Calibri</vt:lpstr>
      <vt:lpstr>Times New Roman</vt:lpstr>
      <vt:lpstr>Wingdings 2</vt:lpstr>
      <vt:lpstr>DividendVTI</vt:lpstr>
      <vt:lpstr>CREATION OF MAN </vt:lpstr>
      <vt:lpstr>PowerPoint Sunusu</vt:lpstr>
      <vt:lpstr>PowerPoint Sunusu</vt:lpstr>
      <vt:lpstr>PowerPoint Sunusu</vt:lpstr>
      <vt:lpstr>THE FIVE RACES OF MAN:</vt:lpstr>
      <vt:lpstr>PowerPoint Sunusu</vt:lpstr>
      <vt:lpstr>PowerPoint Sunusu</vt:lpstr>
      <vt:lpstr>PowerPoint Sunusu</vt:lpstr>
      <vt:lpstr>PowerPoint Sunusu</vt:lpstr>
      <vt:lpstr>THE CREATOR OF MAN: PROMETHEUS</vt:lpstr>
      <vt:lpstr>PowerPoint Sunusu</vt:lpstr>
      <vt:lpstr>PowerPoint Sunusu</vt:lpstr>
      <vt:lpstr>PROMETHEUS AND PANDORA</vt:lpstr>
      <vt:lpstr>PowerPoint Sunusu</vt:lpstr>
      <vt:lpstr>PANDORA</vt:lpstr>
      <vt:lpstr>PowerPoint Sunusu</vt:lpstr>
      <vt:lpstr>PowerPoint Sunusu</vt:lpstr>
      <vt:lpstr>PowerPoint Sunusu</vt:lpstr>
      <vt:lpstr>PowerPoint Sunusu</vt:lpstr>
      <vt:lpstr>PowerPoint Sunusu</vt:lpstr>
      <vt:lpstr>PowerPoint Sunusu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OF MAN </dc:title>
  <dc:creator>Author</dc:creator>
  <cp:lastModifiedBy>Author</cp:lastModifiedBy>
  <cp:revision>56</cp:revision>
  <dcterms:created xsi:type="dcterms:W3CDTF">2021-03-24T19:21:14Z</dcterms:created>
  <dcterms:modified xsi:type="dcterms:W3CDTF">2023-02-26T14:35:53Z</dcterms:modified>
</cp:coreProperties>
</file>