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D5ED33-BD63-4A62-83B2-4FC863D688EA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468B07-6B7F-4E1F-A615-745835539205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Periodontal</a:t>
            </a:r>
            <a:r>
              <a:rPr lang="tr-TR" dirty="0" smtClean="0"/>
              <a:t> Kayıtların Tutulması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Periodontal</a:t>
            </a:r>
            <a:r>
              <a:rPr lang="tr-TR" dirty="0" smtClean="0">
                <a:solidFill>
                  <a:srgbClr val="FF0000"/>
                </a:solidFill>
              </a:rPr>
              <a:t> Tedavi Sürecinde Kullanılan İndeksler</a:t>
            </a:r>
          </a:p>
          <a:p>
            <a:pPr lvl="1"/>
            <a:r>
              <a:rPr lang="tr-TR" dirty="0" smtClean="0"/>
              <a:t>Plak İndeksi (PI)</a:t>
            </a:r>
          </a:p>
          <a:p>
            <a:pPr lvl="1"/>
            <a:r>
              <a:rPr lang="tr-TR" dirty="0" err="1" smtClean="0"/>
              <a:t>Gingival</a:t>
            </a:r>
            <a:r>
              <a:rPr lang="tr-TR" dirty="0" smtClean="0"/>
              <a:t> </a:t>
            </a:r>
            <a:r>
              <a:rPr lang="tr-TR" dirty="0" err="1" smtClean="0"/>
              <a:t>İndekx</a:t>
            </a:r>
            <a:r>
              <a:rPr lang="tr-TR" dirty="0" smtClean="0"/>
              <a:t> (GI)</a:t>
            </a:r>
          </a:p>
          <a:p>
            <a:pPr lvl="1"/>
            <a:r>
              <a:rPr lang="tr-TR" dirty="0" smtClean="0"/>
              <a:t>Cep Derinliği (CD)</a:t>
            </a:r>
          </a:p>
          <a:p>
            <a:pPr lvl="1"/>
            <a:r>
              <a:rPr lang="tr-TR" dirty="0" smtClean="0"/>
              <a:t>Sondalamada Kana İndeksi (SKİ=BOP)</a:t>
            </a:r>
          </a:p>
          <a:p>
            <a:pPr lvl="1">
              <a:buNone/>
            </a:pPr>
            <a:endParaRPr lang="tr-TR" dirty="0" smtClean="0"/>
          </a:p>
          <a:p>
            <a:pPr lvl="1">
              <a:buFont typeface="Wingdings" pitchFamily="2" charset="2"/>
              <a:buChar char="v"/>
            </a:pPr>
            <a:r>
              <a:rPr lang="tr-TR" dirty="0" smtClean="0">
                <a:solidFill>
                  <a:srgbClr val="00B0F0"/>
                </a:solidFill>
              </a:rPr>
              <a:t>Dişeti çekilmesi miktarı</a:t>
            </a:r>
          </a:p>
          <a:p>
            <a:pPr lvl="1">
              <a:buFont typeface="Wingdings" pitchFamily="2" charset="2"/>
              <a:buChar char="v"/>
            </a:pPr>
            <a:r>
              <a:rPr lang="tr-TR" dirty="0" err="1" smtClean="0">
                <a:solidFill>
                  <a:srgbClr val="00B0F0"/>
                </a:solidFill>
              </a:rPr>
              <a:t>Furkasyon</a:t>
            </a:r>
            <a:r>
              <a:rPr lang="tr-TR" dirty="0" smtClean="0">
                <a:solidFill>
                  <a:srgbClr val="00B0F0"/>
                </a:solidFill>
              </a:rPr>
              <a:t> problemi varlığı</a:t>
            </a:r>
          </a:p>
          <a:p>
            <a:pPr lvl="1">
              <a:buFont typeface="Wingdings" pitchFamily="2" charset="2"/>
              <a:buChar char="v"/>
            </a:pPr>
            <a:r>
              <a:rPr lang="tr-TR" dirty="0" err="1" smtClean="0">
                <a:solidFill>
                  <a:srgbClr val="00B0F0"/>
                </a:solidFill>
              </a:rPr>
              <a:t>Mobilite</a:t>
            </a:r>
            <a:endParaRPr lang="tr-TR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57158" y="733246"/>
            <a:ext cx="850112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Periodontal</a:t>
            </a:r>
            <a:r>
              <a:rPr lang="tr-T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cerrahi sonrası hastaya yapılacak öneriler</a:t>
            </a:r>
          </a:p>
          <a:p>
            <a:pPr>
              <a:buClr>
                <a:srgbClr val="FF0000"/>
              </a:buClr>
            </a:pPr>
            <a:endParaRPr lang="tr-T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Cerrahi işlem sonrası 2 saat hiçbir şey yiyip içmeyiniz.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Ameliyat sonrası ilk 24 saat içerisinde sıcak yiyecek ve içeceklerden uzak durmanız gerekmektedir. 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Çiğneme operasyona dahil edilmeyen bölge ile yapılmalıdır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Ameliyatı takip eden günlerde sigara içilmemelidir. 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Ameliyatı takiben 2 hafta süresince, eğer varsa, protezlerin mümkün olduğunca az kullanılması gerekmektedir. 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Ameliyat yapılan bölgede pat yoksa veya düştüğünde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süturlara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 bakmak için dudak ve yanağın kaldırılmaması gerekmektedir.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Hafif şişlikler olabilir. Operasyon bölgesinin üzerine ilk gün buz uygulayabilirsiniz.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Operasyon sonrası ilk 4-5 saat içerisinde cerrahi bölgesinden bir miktar sızıntı olabilir. Daha uzun süreli kanamalar doktorunuza bildiriniz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Operasyon sonrası günlük aktivitelerinize devam edebilirsiniz, ancak aşırı çaba gerektiren sporlar yapılmamalıdır. 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Ameliyat sonrası iyileşme için doktorunuzun yazdığı reçeteyi uygulayınız. 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Ameliyat edilmeyen bölgelere normal fırçalama işlemlerini uygulayabilirsiniz.Ameliyat bölgesindeki dişlerin ise çiğneme yüzeylerini fırçalayınız. 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1600" dirty="0" smtClean="0">
                <a:latin typeface="Arial" pitchFamily="34" charset="0"/>
                <a:cs typeface="Arial" pitchFamily="34" charset="0"/>
              </a:rPr>
              <a:t>Doktorunuzun önerdiği süre (1 hafta veya 10 gün) sonunda dikişlerinizi aldırmak ve kontrol için doktorunuzu arayınız.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ü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FF00"/>
              </a:buClr>
              <a:buFont typeface="Wingdings" pitchFamily="2" charset="2"/>
              <a:buChar char="ü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FF00"/>
              </a:buClr>
              <a:buFont typeface="Wingdings" pitchFamily="2" charset="2"/>
              <a:buChar char="ü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PLAK İNDEKSİ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b="1" dirty="0" smtClean="0">
                <a:solidFill>
                  <a:srgbClr val="FF0000"/>
                </a:solidFill>
                <a:cs typeface="Times New Roman" pitchFamily="18" charset="0"/>
              </a:rPr>
              <a:t>0=</a:t>
            </a:r>
            <a:r>
              <a:rPr lang="tr-TR" dirty="0" smtClean="0">
                <a:cs typeface="Times New Roman" pitchFamily="18" charset="0"/>
              </a:rPr>
              <a:t> Cep ağzında plak yok. Sonda yüzeyi tamamen temiz.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b="1" dirty="0" smtClean="0">
                <a:solidFill>
                  <a:srgbClr val="FF0000"/>
                </a:solidFill>
                <a:cs typeface="Times New Roman" pitchFamily="18" charset="0"/>
              </a:rPr>
              <a:t>1=</a:t>
            </a:r>
            <a:r>
              <a:rPr lang="tr-TR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tr-TR" dirty="0" smtClean="0">
                <a:cs typeface="Times New Roman" pitchFamily="18" charset="0"/>
              </a:rPr>
              <a:t>Diş yüzeyinde gözle izlenebilen plak yok; ancak sonda diş yüzeyinde gezdirildikten sonra sonda yüzeyinde sanki boyaya batırılmış gibi ince film tabakası şeklinde plak birikmesi.</a:t>
            </a: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cs typeface="Times New Roman" pitchFamily="18" charset="0"/>
              </a:rPr>
              <a:t>2=</a:t>
            </a:r>
            <a:r>
              <a:rPr lang="tr-TR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tr-TR" dirty="0" smtClean="0">
                <a:cs typeface="Times New Roman" pitchFamily="18" charset="0"/>
              </a:rPr>
              <a:t>Diş yüz</a:t>
            </a:r>
            <a:r>
              <a:rPr lang="tr-TR" dirty="0" smtClean="0"/>
              <a:t>e</a:t>
            </a:r>
            <a:r>
              <a:rPr lang="tr-TR" dirty="0" smtClean="0">
                <a:cs typeface="Times New Roman" pitchFamily="18" charset="0"/>
              </a:rPr>
              <a:t>yinde ince bir plak tabakası gözle izlenebilir. Yada sonda yüzeyinde p</a:t>
            </a:r>
            <a:r>
              <a:rPr lang="tr-TR" dirty="0" smtClean="0"/>
              <a:t>la</a:t>
            </a:r>
            <a:r>
              <a:rPr lang="tr-TR" dirty="0" smtClean="0">
                <a:cs typeface="Times New Roman" pitchFamily="18" charset="0"/>
              </a:rPr>
              <a:t>k kitlesi varsa bu skor verilir.</a:t>
            </a: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cs typeface="Times New Roman" pitchFamily="18" charset="0"/>
              </a:rPr>
              <a:t>3=</a:t>
            </a:r>
            <a:r>
              <a:rPr lang="tr-TR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tr-TR" dirty="0" smtClean="0">
                <a:cs typeface="Times New Roman" pitchFamily="18" charset="0"/>
              </a:rPr>
              <a:t>Diş yüzeyinde gözle izlenebilen yığınlar halinde plak birikimi yada </a:t>
            </a:r>
            <a:r>
              <a:rPr lang="tr-TR" dirty="0" err="1" smtClean="0">
                <a:cs typeface="Times New Roman" pitchFamily="18" charset="0"/>
              </a:rPr>
              <a:t>kalkulus</a:t>
            </a:r>
            <a:r>
              <a:rPr lang="tr-TR" dirty="0" smtClean="0">
                <a:cs typeface="Times New Roman" pitchFamily="18" charset="0"/>
              </a:rPr>
              <a:t> varlığı.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571472" y="1000108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GİNGİVAL İNDEKS</a:t>
            </a:r>
          </a:p>
          <a:p>
            <a:r>
              <a:rPr lang="tr-TR" sz="2400" b="1" dirty="0" smtClean="0">
                <a:solidFill>
                  <a:srgbClr val="FF0000"/>
                </a:solidFill>
                <a:cs typeface="Times New Roman" pitchFamily="18" charset="0"/>
              </a:rPr>
              <a:t>0= </a:t>
            </a:r>
            <a:r>
              <a:rPr lang="tr-TR" sz="2400" b="1" dirty="0" smtClean="0">
                <a:cs typeface="Times New Roman" pitchFamily="18" charset="0"/>
              </a:rPr>
              <a:t>Normal dişeti </a:t>
            </a:r>
            <a:endParaRPr lang="en-US" sz="2400" dirty="0" smtClean="0">
              <a:cs typeface="Times New Roman" pitchFamily="18" charset="0"/>
            </a:endParaRPr>
          </a:p>
          <a:p>
            <a:r>
              <a:rPr lang="tr-TR" sz="2400" b="1" dirty="0" smtClean="0">
                <a:solidFill>
                  <a:srgbClr val="FF0000"/>
                </a:solidFill>
                <a:cs typeface="Times New Roman" pitchFamily="18" charset="0"/>
              </a:rPr>
              <a:t>1= </a:t>
            </a:r>
            <a:r>
              <a:rPr lang="tr-TR" sz="2400" b="1" dirty="0" smtClean="0">
                <a:cs typeface="Times New Roman" pitchFamily="18" charset="0"/>
              </a:rPr>
              <a:t>Hafif </a:t>
            </a:r>
            <a:r>
              <a:rPr lang="tr-TR" sz="2400" b="1" dirty="0" err="1" smtClean="0">
                <a:cs typeface="Times New Roman" pitchFamily="18" charset="0"/>
              </a:rPr>
              <a:t>enflamasyon</a:t>
            </a:r>
            <a:r>
              <a:rPr lang="tr-TR" sz="2400" b="1" dirty="0" smtClean="0">
                <a:cs typeface="Times New Roman" pitchFamily="18" charset="0"/>
              </a:rPr>
              <a:t> – hafif renk değişimi, hafif ödem. Sondalama sonrası kanama yok.</a:t>
            </a:r>
            <a:endParaRPr lang="en-US" sz="2400" dirty="0" smtClean="0">
              <a:cs typeface="Times New Roman" pitchFamily="18" charset="0"/>
            </a:endParaRPr>
          </a:p>
          <a:p>
            <a:r>
              <a:rPr lang="tr-TR" sz="2400" b="1" dirty="0" smtClean="0">
                <a:solidFill>
                  <a:srgbClr val="FF0000"/>
                </a:solidFill>
                <a:cs typeface="Times New Roman" pitchFamily="18" charset="0"/>
              </a:rPr>
              <a:t>2= </a:t>
            </a:r>
            <a:r>
              <a:rPr lang="tr-TR" sz="2400" b="1" dirty="0" smtClean="0">
                <a:cs typeface="Times New Roman" pitchFamily="18" charset="0"/>
              </a:rPr>
              <a:t>Orta derecede </a:t>
            </a:r>
            <a:r>
              <a:rPr lang="tr-TR" sz="2400" b="1" dirty="0" err="1" smtClean="0">
                <a:cs typeface="Times New Roman" pitchFamily="18" charset="0"/>
              </a:rPr>
              <a:t>iltahap</a:t>
            </a:r>
            <a:r>
              <a:rPr lang="tr-TR" sz="2400" b="1" dirty="0" smtClean="0">
                <a:cs typeface="Times New Roman" pitchFamily="18" charset="0"/>
              </a:rPr>
              <a:t> – kırmızılık, ödem ve parlaklık. Sondalama sonrası kanama.</a:t>
            </a:r>
            <a:endParaRPr lang="en-US" sz="2400" dirty="0" smtClean="0">
              <a:cs typeface="Times New Roman" pitchFamily="18" charset="0"/>
            </a:endParaRPr>
          </a:p>
          <a:p>
            <a:r>
              <a:rPr lang="tr-TR" sz="2400" b="1" dirty="0" smtClean="0">
                <a:solidFill>
                  <a:srgbClr val="FF0000"/>
                </a:solidFill>
                <a:cs typeface="Times New Roman" pitchFamily="18" charset="0"/>
              </a:rPr>
              <a:t>3=  </a:t>
            </a:r>
            <a:r>
              <a:rPr lang="tr-TR" sz="2400" b="1" dirty="0" smtClean="0">
                <a:cs typeface="Times New Roman" pitchFamily="18" charset="0"/>
              </a:rPr>
              <a:t>Şiddetli </a:t>
            </a:r>
            <a:r>
              <a:rPr lang="tr-TR" sz="2400" b="1" dirty="0" err="1" smtClean="0">
                <a:cs typeface="Times New Roman" pitchFamily="18" charset="0"/>
              </a:rPr>
              <a:t>iltahap</a:t>
            </a:r>
            <a:r>
              <a:rPr lang="tr-TR" sz="2400" b="1" dirty="0" smtClean="0">
                <a:cs typeface="Times New Roman" pitchFamily="18" charset="0"/>
              </a:rPr>
              <a:t> – belirgin kırmızılık ve ödem. </a:t>
            </a:r>
            <a:r>
              <a:rPr lang="tr-TR" sz="2400" b="1" dirty="0" err="1" smtClean="0">
                <a:cs typeface="Times New Roman" pitchFamily="18" charset="0"/>
              </a:rPr>
              <a:t>Ülserasyon</a:t>
            </a:r>
            <a:r>
              <a:rPr lang="tr-TR" sz="2400" b="1" dirty="0" smtClean="0">
                <a:cs typeface="Times New Roman" pitchFamily="18" charset="0"/>
              </a:rPr>
              <a:t>. </a:t>
            </a:r>
            <a:r>
              <a:rPr lang="tr-TR" sz="2400" b="1" dirty="0" err="1" smtClean="0">
                <a:cs typeface="Times New Roman" pitchFamily="18" charset="0"/>
              </a:rPr>
              <a:t>Spontan</a:t>
            </a:r>
            <a:r>
              <a:rPr lang="tr-TR" sz="2400" b="1" dirty="0" smtClean="0">
                <a:cs typeface="Times New Roman" pitchFamily="18" charset="0"/>
              </a:rPr>
              <a:t> kanama eğilimi.</a:t>
            </a:r>
            <a:endParaRPr lang="en-US" sz="2400" dirty="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1785926"/>
            <a:ext cx="7772400" cy="3060700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800" dirty="0" err="1" smtClean="0">
                <a:cs typeface="Times New Roman" pitchFamily="18" charset="0"/>
              </a:rPr>
              <a:t>Periodontal</a:t>
            </a:r>
            <a:r>
              <a:rPr lang="tr-TR" sz="2800" dirty="0" smtClean="0">
                <a:cs typeface="Times New Roman" pitchFamily="18" charset="0"/>
              </a:rPr>
              <a:t> sonda cep içersinde gezdirildikten yaklaşık 20 saniye sonra kanamanı olup olmadığı değerlendirilir. Kanama varsa o bölgenin skoru (</a:t>
            </a:r>
            <a:r>
              <a:rPr lang="tr-TR" sz="2800" b="1" dirty="0" smtClean="0">
                <a:cs typeface="Times New Roman" pitchFamily="18" charset="0"/>
              </a:rPr>
              <a:t>+)</a:t>
            </a:r>
            <a:r>
              <a:rPr lang="tr-TR" sz="2800" dirty="0" smtClean="0">
                <a:cs typeface="Times New Roman" pitchFamily="18" charset="0"/>
              </a:rPr>
              <a:t>, yok ise (</a:t>
            </a:r>
            <a:r>
              <a:rPr lang="tr-TR" sz="2800" b="1" dirty="0" smtClean="0">
                <a:cs typeface="Times New Roman" pitchFamily="18" charset="0"/>
              </a:rPr>
              <a:t>–)</a:t>
            </a:r>
            <a:r>
              <a:rPr lang="tr-TR" sz="2800" dirty="0" smtClean="0">
                <a:cs typeface="Times New Roman" pitchFamily="18" charset="0"/>
              </a:rPr>
              <a:t> olarak kayıt edilir. </a:t>
            </a:r>
            <a:endParaRPr lang="en-US" sz="2800" dirty="0" smtClean="0">
              <a:cs typeface="Times New Roman" pitchFamily="18" charset="0"/>
            </a:endParaRPr>
          </a:p>
        </p:txBody>
      </p:sp>
      <p:pic>
        <p:nvPicPr>
          <p:cNvPr id="5" name="Picture 4" descr="C:\Users\lafinda\Desktop\Yeni klasör\images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357694"/>
            <a:ext cx="3134132" cy="20733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" name="Picture 5" descr="C:\Users\lafinda\Desktop\Yeni klasör\images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4357694"/>
            <a:ext cx="3056510" cy="200191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6 Dikdörtgen"/>
          <p:cNvSpPr/>
          <p:nvPr/>
        </p:nvSpPr>
        <p:spPr>
          <a:xfrm>
            <a:off x="642910" y="857232"/>
            <a:ext cx="6168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tr-TR" sz="2800" dirty="0" smtClean="0">
                <a:solidFill>
                  <a:srgbClr val="FF0000"/>
                </a:solidFill>
              </a:rPr>
              <a:t>SONDALAMADA KANAMA İNDEKSİ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714356"/>
            <a:ext cx="8229600" cy="2214578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CEP DERİNLİĞİ</a:t>
            </a:r>
            <a:br>
              <a:rPr lang="tr-TR" sz="2800" dirty="0" smtClean="0">
                <a:solidFill>
                  <a:srgbClr val="FF0000"/>
                </a:solidFill>
              </a:rPr>
            </a:br>
            <a:r>
              <a:rPr lang="tr-TR" sz="2800" dirty="0" smtClean="0">
                <a:solidFill>
                  <a:srgbClr val="FF0000"/>
                </a:solidFill>
              </a:rPr>
              <a:t/>
            </a:r>
            <a:br>
              <a:rPr lang="tr-TR" sz="2800" dirty="0" smtClean="0">
                <a:solidFill>
                  <a:srgbClr val="FF0000"/>
                </a:solidFill>
              </a:rPr>
            </a:br>
            <a:r>
              <a:rPr lang="tr-TR" sz="2800" dirty="0" smtClean="0">
                <a:solidFill>
                  <a:schemeClr val="tx1"/>
                </a:solidFill>
              </a:rPr>
              <a:t>Dişeti kenarından cep tabanına olan mesafedir.</a:t>
            </a:r>
            <a:br>
              <a:rPr lang="tr-TR" sz="2800" dirty="0" smtClean="0">
                <a:solidFill>
                  <a:schemeClr val="tx1"/>
                </a:solidFill>
              </a:rPr>
            </a:br>
            <a:r>
              <a:rPr lang="tr-TR" sz="2800" dirty="0" smtClean="0">
                <a:solidFill>
                  <a:schemeClr val="tx1"/>
                </a:solidFill>
              </a:rPr>
              <a:t> </a:t>
            </a:r>
            <a:br>
              <a:rPr lang="tr-TR" sz="2800" dirty="0" smtClean="0">
                <a:solidFill>
                  <a:schemeClr val="tx1"/>
                </a:solidFill>
              </a:rPr>
            </a:br>
            <a:r>
              <a:rPr lang="tr-TR" sz="2800" dirty="0" smtClean="0">
                <a:solidFill>
                  <a:schemeClr val="tx1"/>
                </a:solidFill>
              </a:rPr>
              <a:t>mm olarak kaydedilir</a:t>
            </a:r>
            <a:endParaRPr lang="tr-TR" sz="2800" dirty="0">
              <a:solidFill>
                <a:schemeClr val="tx1"/>
              </a:solidFill>
            </a:endParaRPr>
          </a:p>
        </p:txBody>
      </p:sp>
      <p:pic>
        <p:nvPicPr>
          <p:cNvPr id="4" name="Picture 6" descr="http://dentiskenderun.com/main/images/isimiz/diseti/image0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3071810"/>
            <a:ext cx="2019300" cy="29432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2">
                <a:lumMod val="5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 cstate="print">
            <a:lum bright="30000" contrast="20000"/>
          </a:blip>
          <a:srcRect/>
          <a:stretch>
            <a:fillRect/>
          </a:stretch>
        </p:blipFill>
        <p:spPr bwMode="auto">
          <a:xfrm>
            <a:off x="5143504" y="3071810"/>
            <a:ext cx="2214578" cy="297386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2">
                <a:lumMod val="75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357298"/>
            <a:ext cx="8229600" cy="4389120"/>
          </a:xfrm>
        </p:spPr>
        <p:txBody>
          <a:bodyPr/>
          <a:lstStyle/>
          <a:p>
            <a:pPr eaLnBrk="1" hangingPunct="1"/>
            <a:r>
              <a:rPr lang="tr-TR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cs typeface="Times New Roman" pitchFamily="18" charset="0"/>
              </a:rPr>
              <a:t>Dişin dört bölgesinden ayrı ayrı ölçüm yapılır. Eğer herhangi bir bölgede “0” dışında bir skor elde edilirse, sonda </a:t>
            </a:r>
            <a:r>
              <a:rPr lang="tr-TR" dirty="0" err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cs typeface="Times New Roman" pitchFamily="18" charset="0"/>
              </a:rPr>
              <a:t>spanç</a:t>
            </a:r>
            <a:r>
              <a:rPr lang="tr-TR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cs typeface="Times New Roman" pitchFamily="18" charset="0"/>
              </a:rPr>
              <a:t> ile silindikten sonra işleme devam edilir.</a:t>
            </a:r>
            <a:endParaRPr lang="en-US" dirty="0" smtClean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cs typeface="Times New Roman" pitchFamily="18" charset="0"/>
            </a:endParaRPr>
          </a:p>
          <a:p>
            <a:pPr eaLnBrk="1" hangingPunct="1"/>
            <a:endParaRPr lang="en-US" dirty="0" smtClean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cxnSp>
        <p:nvCxnSpPr>
          <p:cNvPr id="6" name="5 Düz Bağlayıcı"/>
          <p:cNvCxnSpPr/>
          <p:nvPr/>
        </p:nvCxnSpPr>
        <p:spPr>
          <a:xfrm flipH="1">
            <a:off x="2987675" y="4221163"/>
            <a:ext cx="2232025" cy="1944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6 Düz Bağlayıcı"/>
          <p:cNvCxnSpPr/>
          <p:nvPr/>
        </p:nvCxnSpPr>
        <p:spPr>
          <a:xfrm>
            <a:off x="2987675" y="4221163"/>
            <a:ext cx="2232025" cy="2016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7 Dikdörtgen"/>
          <p:cNvSpPr/>
          <p:nvPr/>
        </p:nvSpPr>
        <p:spPr>
          <a:xfrm>
            <a:off x="2987675" y="4221163"/>
            <a:ext cx="2232025" cy="2016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4140200" y="5013325"/>
            <a:ext cx="1152525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dirty="0" err="1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mesial</a:t>
            </a:r>
            <a:endParaRPr lang="en-US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3500430" y="4286256"/>
            <a:ext cx="1150938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dirty="0" err="1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lingual</a:t>
            </a:r>
            <a:endParaRPr lang="en-US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2987675" y="5013325"/>
            <a:ext cx="1152525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dirty="0" err="1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distal</a:t>
            </a:r>
            <a:endParaRPr lang="en-US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3635375" y="5732463"/>
            <a:ext cx="1152525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dirty="0" err="1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bukkal</a:t>
            </a:r>
            <a:endParaRPr lang="en-US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b="1" dirty="0" err="1" smtClean="0"/>
              <a:t>Periodontal</a:t>
            </a:r>
            <a:r>
              <a:rPr lang="tr-TR" sz="4000" b="1" dirty="0" smtClean="0"/>
              <a:t> İşlemler Sırasında Yardımcı Personelin Yapması Gerekenler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468880"/>
            <a:ext cx="8229600" cy="4389120"/>
          </a:xfrm>
        </p:spPr>
        <p:txBody>
          <a:bodyPr/>
          <a:lstStyle/>
          <a:p>
            <a:pPr lvl="1"/>
            <a:r>
              <a:rPr lang="tr-TR" dirty="0" smtClean="0"/>
              <a:t>Tabla örtüsünün serilmesi</a:t>
            </a:r>
          </a:p>
          <a:p>
            <a:pPr lvl="1"/>
            <a:r>
              <a:rPr lang="tr-TR" dirty="0" smtClean="0"/>
              <a:t>Gerekli malzemelerin yerleştirilmesi</a:t>
            </a:r>
          </a:p>
          <a:p>
            <a:pPr lvl="1"/>
            <a:r>
              <a:rPr lang="tr-TR" dirty="0" smtClean="0"/>
              <a:t>Hastanın </a:t>
            </a:r>
            <a:r>
              <a:rPr lang="tr-TR" dirty="0" err="1" smtClean="0"/>
              <a:t>pozisyonlandırılıp</a:t>
            </a:r>
            <a:r>
              <a:rPr lang="tr-TR" dirty="0" smtClean="0"/>
              <a:t> önlüğünün takılması</a:t>
            </a:r>
          </a:p>
          <a:p>
            <a:pPr lvl="1"/>
            <a:r>
              <a:rPr lang="tr-TR" dirty="0" smtClean="0"/>
              <a:t>Hasta kayıtlarının tutulması</a:t>
            </a:r>
          </a:p>
          <a:p>
            <a:pPr lvl="1"/>
            <a:r>
              <a:rPr lang="tr-TR" dirty="0" smtClean="0"/>
              <a:t>Tükürük ve ağız içinde biriken sıvıların </a:t>
            </a:r>
            <a:r>
              <a:rPr lang="tr-TR" dirty="0" err="1" smtClean="0"/>
              <a:t>aspirasyonu</a:t>
            </a:r>
            <a:endParaRPr lang="tr-TR" dirty="0" smtClean="0"/>
          </a:p>
          <a:p>
            <a:pPr lvl="1"/>
            <a:r>
              <a:rPr lang="tr-TR" dirty="0" smtClean="0"/>
              <a:t>Görüş alanının aydınlatılması ve  dokuların </a:t>
            </a:r>
            <a:r>
              <a:rPr lang="tr-TR" dirty="0" err="1" smtClean="0"/>
              <a:t>ekartasyonu</a:t>
            </a:r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Cerrahi olmayan </a:t>
            </a:r>
            <a:r>
              <a:rPr lang="tr-TR" sz="3200" b="1" dirty="0" err="1" smtClean="0"/>
              <a:t>periodontal</a:t>
            </a:r>
            <a:r>
              <a:rPr lang="tr-TR" sz="3200" b="1" dirty="0" smtClean="0"/>
              <a:t> tedavide gerekli malzemeler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 smtClean="0">
                <a:latin typeface="Arial" pitchFamily="34" charset="0"/>
                <a:ea typeface="Arial" pitchFamily="34" charset="0"/>
                <a:cs typeface="Arial" pitchFamily="34" charset="0"/>
              </a:rPr>
              <a:t>Kretuar</a:t>
            </a:r>
            <a:endParaRPr lang="tr-TR" sz="2400" dirty="0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Periodontal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küretler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Kavitron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cihazı</a:t>
            </a:r>
          </a:p>
          <a:p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Spanç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Serum</a:t>
            </a:r>
          </a:p>
          <a:p>
            <a:endParaRPr lang="tr-TR" dirty="0"/>
          </a:p>
        </p:txBody>
      </p:sp>
      <p:pic>
        <p:nvPicPr>
          <p:cNvPr id="4" name="Picture 4" descr="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143380"/>
            <a:ext cx="1484838" cy="2143116"/>
          </a:xfrm>
          <a:prstGeom prst="rect">
            <a:avLst/>
          </a:prstGeom>
          <a:noFill/>
        </p:spPr>
      </p:pic>
      <p:pic>
        <p:nvPicPr>
          <p:cNvPr id="5" name="Picture 6" descr="İlgili resim"/>
          <p:cNvPicPr>
            <a:picLocks noChangeAspect="1" noChangeArrowheads="1"/>
          </p:cNvPicPr>
          <p:nvPr/>
        </p:nvPicPr>
        <p:blipFill>
          <a:blip r:embed="rId3" cstate="print"/>
          <a:srcRect l="9483" t="7829" r="11290"/>
          <a:stretch>
            <a:fillRect/>
          </a:stretch>
        </p:blipFill>
        <p:spPr bwMode="auto">
          <a:xfrm>
            <a:off x="2643174" y="4143380"/>
            <a:ext cx="2509664" cy="2192058"/>
          </a:xfrm>
          <a:prstGeom prst="rect">
            <a:avLst/>
          </a:prstGeom>
          <a:noFill/>
        </p:spPr>
      </p:pic>
      <p:sp>
        <p:nvSpPr>
          <p:cNvPr id="6" name="5 Dikdörtgen"/>
          <p:cNvSpPr/>
          <p:nvPr/>
        </p:nvSpPr>
        <p:spPr>
          <a:xfrm>
            <a:off x="5072066" y="2000240"/>
            <a:ext cx="35719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Politür</a:t>
            </a:r>
            <a:r>
              <a:rPr lang="tr-TR" b="1" u="sng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İşleminde kullanılan malzemeler</a:t>
            </a:r>
          </a:p>
          <a:p>
            <a:endParaRPr lang="tr-TR" b="1" u="sng" dirty="0" smtClean="0">
              <a:solidFill>
                <a:srgbClr val="00FF00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ü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Angldruva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ü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Politür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lastiği veya fırçası</a:t>
            </a:r>
          </a:p>
          <a:p>
            <a:pPr>
              <a:buClr>
                <a:schemeClr val="accent1"/>
              </a:buClr>
              <a:buFont typeface="Wingdings" pitchFamily="2" charset="2"/>
              <a:buChar char="ü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Politür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patı veya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pomza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ü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Airflow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cihazı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  <a:tabLst>
                <a:tab pos="228600" algn="l"/>
              </a:tabLst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PERİODONTAL CERRAHİ PRENSİPLERİ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 GÖRE KULLANILAN ALETLER:</a:t>
            </a:r>
          </a:p>
          <a:p>
            <a:pPr algn="ctr">
              <a:tabLst>
                <a:tab pos="228600" algn="l"/>
              </a:tabLst>
            </a:pPr>
            <a:endParaRPr lang="tr-TR" sz="1600" dirty="0" smtClean="0">
              <a:solidFill>
                <a:srgbClr val="FFFF00"/>
              </a:solidFill>
              <a:latin typeface="Tahoma" pitchFamily="34" charset="0"/>
            </a:endParaRPr>
          </a:p>
          <a:p>
            <a:pPr algn="ctr">
              <a:tabLst>
                <a:tab pos="228600" algn="l"/>
              </a:tabLst>
            </a:pPr>
            <a:endParaRPr lang="en-US" sz="1600" dirty="0" smtClean="0">
              <a:solidFill>
                <a:srgbClr val="FFFF00"/>
              </a:solidFill>
              <a:latin typeface="Tahoma" pitchFamily="34" charset="0"/>
            </a:endParaRPr>
          </a:p>
          <a:p>
            <a:pPr>
              <a:tabLst>
                <a:tab pos="228600" algn="l"/>
              </a:tabLst>
            </a:pP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İnsizyon-eksizyon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Bisturi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uçları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gingivektomi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bıçaklar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ı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endParaRPr lang="tr-TR" sz="1600" dirty="0" smtClean="0">
              <a:solidFill>
                <a:srgbClr val="00FF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Mukozal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flep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elevasyonu</a:t>
            </a: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er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ost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elevatörleri</a:t>
            </a: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endParaRPr lang="tr-TR" sz="1600" dirty="0" smtClean="0">
              <a:solidFill>
                <a:srgbClr val="00FF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Gra</a:t>
            </a: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ülasyon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dokusunun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uzaklaştırılması</a:t>
            </a: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Periodontal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küret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ler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endParaRPr lang="tr-TR" sz="1600" b="1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4.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Kök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yüzeyi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işlemleri</a:t>
            </a: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Kretu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ar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ve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küretler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endParaRPr lang="tr-TR" sz="1600" b="1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5.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Kemik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dokusunun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uzaklaştırılması</a:t>
            </a:r>
            <a:r>
              <a:rPr lang="tr-TR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emik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eğeleri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frezler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endParaRPr lang="tr-TR" sz="1600" b="1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6.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Kök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morfolojisi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düzeltilmesi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veya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kökün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uzaklaştırılması</a:t>
            </a: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rezler</a:t>
            </a:r>
            <a:endParaRPr lang="tr-TR" sz="1600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endParaRPr lang="tr-TR" sz="1600" b="1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228600" algn="l"/>
              </a:tabLst>
            </a:pPr>
            <a:r>
              <a:rPr lang="tr-TR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7.</a:t>
            </a:r>
            <a:r>
              <a:rPr lang="tr-TR" sz="16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Süturlama</a:t>
            </a:r>
            <a:r>
              <a:rPr lang="tr-TR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Sütur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portegü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 ve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preseller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535</Words>
  <Application>Microsoft Office PowerPoint</Application>
  <PresentationFormat>Ekran Gösterisi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Akış</vt:lpstr>
      <vt:lpstr>Periodontal Kayıtların Tutulması</vt:lpstr>
      <vt:lpstr>Slayt 2</vt:lpstr>
      <vt:lpstr>Slayt 3</vt:lpstr>
      <vt:lpstr>Slayt 4</vt:lpstr>
      <vt:lpstr>CEP DERİNLİĞİ  Dişeti kenarından cep tabanına olan mesafedir.   mm olarak kaydedilir</vt:lpstr>
      <vt:lpstr>Slayt 6</vt:lpstr>
      <vt:lpstr>Periodontal İşlemler Sırasında Yardımcı Personelin Yapması Gerekenler</vt:lpstr>
      <vt:lpstr>Cerrahi olmayan periodontal tedavide gerekli malzemeler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Periodontal Kayıtların Tutulması</dc:title>
  <dc:creator>Asus</dc:creator>
  <cp:lastModifiedBy>Asus</cp:lastModifiedBy>
  <cp:revision>1</cp:revision>
  <dcterms:created xsi:type="dcterms:W3CDTF">2018-03-13T14:27:37Z</dcterms:created>
  <dcterms:modified xsi:type="dcterms:W3CDTF">2018-03-13T14:29:03Z</dcterms:modified>
</cp:coreProperties>
</file>