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58" r:id="rId5"/>
    <p:sldId id="259" r:id="rId6"/>
    <p:sldId id="260" r:id="rId7"/>
    <p:sldId id="261" r:id="rId8"/>
    <p:sldId id="262" r:id="rId9"/>
    <p:sldId id="263" r:id="rId10"/>
    <p:sldId id="264" r:id="rId11"/>
    <p:sldId id="265" r:id="rId12"/>
    <p:sldId id="273" r:id="rId13"/>
    <p:sldId id="274" r:id="rId14"/>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18.03.2019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18.03.2019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18.03.2019</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18.03.2019</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18.03.2019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18.03.2019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18.03.2019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18.03.2019</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18.03.2019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18.03.2019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18.03.2019</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8"/>
            <a:ext cx="8689976" cy="3582506"/>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sz="28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Sosyal Fonksiyonları</a:t>
            </a:r>
            <a:endParaRPr lang="tr-TR" sz="2800" dirty="0"/>
          </a:p>
        </p:txBody>
      </p:sp>
      <p:sp>
        <p:nvSpPr>
          <p:cNvPr id="3" name="İçerik Yer Tutucusu 2"/>
          <p:cNvSpPr>
            <a:spLocks noGrp="1"/>
          </p:cNvSpPr>
          <p:nvPr>
            <p:ph idx="1"/>
          </p:nvPr>
        </p:nvSpPr>
        <p:spPr>
          <a:xfrm>
            <a:off x="527540" y="2286000"/>
            <a:ext cx="11139854" cy="4572000"/>
          </a:xfrm>
        </p:spPr>
        <p:txBody>
          <a:bodyPr>
            <a:noAutofit/>
          </a:bodyPr>
          <a:lstStyle/>
          <a:p>
            <a:pPr marL="342900" lvl="4" indent="-342900" algn="just"/>
            <a:r>
              <a:rPr lang="en-US" sz="1400" b="1" dirty="0" err="1" smtClean="0">
                <a:solidFill>
                  <a:schemeClr val="tx1"/>
                </a:solidFill>
                <a:latin typeface="Arial" pitchFamily="34" charset="0"/>
                <a:ea typeface="Times New Roman" pitchFamily="18" charset="0"/>
                <a:cs typeface="Arial" pitchFamily="34" charset="0"/>
              </a:rPr>
              <a:t>Kervansaray</a:t>
            </a:r>
            <a:r>
              <a:rPr lang="en-US" sz="1400" b="1"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Tekkeler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bulunmuş</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odukları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beldelerde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aynı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tarikat</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mensubları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için</a:t>
            </a:r>
            <a:r>
              <a:rPr lang="en-US" sz="1400"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misafirhane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vazife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görmüştür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Aynı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zamanda</a:t>
            </a:r>
            <a:r>
              <a:rPr lang="en-US" sz="1400" dirty="0">
                <a:solidFill>
                  <a:schemeClr val="tx1"/>
                </a:solidFill>
                <a:latin typeface="Arial" pitchFamily="34" charset="0"/>
                <a:ea typeface="Times New Roman" pitchFamily="18" charset="0"/>
                <a:cs typeface="Arial" pitchFamily="34" charset="0"/>
              </a:rPr>
              <a:t> da </a:t>
            </a:r>
            <a:r>
              <a:rPr lang="en-US" sz="1400" dirty="0" err="1">
                <a:solidFill>
                  <a:schemeClr val="tx1"/>
                </a:solidFill>
                <a:latin typeface="Arial" pitchFamily="34" charset="0"/>
                <a:ea typeface="Times New Roman" pitchFamily="18" charset="0"/>
                <a:cs typeface="Arial" pitchFamily="34" charset="0"/>
              </a:rPr>
              <a:t>seyyah</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ziyaretçi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hac</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yolcusu</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gibi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muhtelif</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kimselerin</a:t>
            </a:r>
            <a:r>
              <a:rPr lang="en-US" sz="1400" dirty="0">
                <a:solidFill>
                  <a:schemeClr val="tx1"/>
                </a:solidFill>
                <a:latin typeface="Arial" pitchFamily="34" charset="0"/>
                <a:ea typeface="Times New Roman" pitchFamily="18" charset="0"/>
                <a:cs typeface="Arial" pitchFamily="34" charset="0"/>
              </a:rPr>
              <a:t> de </a:t>
            </a:r>
            <a:r>
              <a:rPr lang="en-US" sz="1400" dirty="0" err="1">
                <a:solidFill>
                  <a:schemeClr val="tx1"/>
                </a:solidFill>
                <a:latin typeface="Arial" pitchFamily="34" charset="0"/>
                <a:ea typeface="Times New Roman" pitchFamily="18" charset="0"/>
                <a:cs typeface="Arial" pitchFamily="34" charset="0"/>
              </a:rPr>
              <a:t>konaladığı</a:t>
            </a:r>
            <a:r>
              <a:rPr lang="en-US" sz="1400"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kenvansaray</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vazifesini</a:t>
            </a:r>
            <a:r>
              <a:rPr lang="en-US" sz="1400" dirty="0">
                <a:solidFill>
                  <a:schemeClr val="tx1"/>
                </a:solidFill>
                <a:latin typeface="Arial" pitchFamily="34" charset="0"/>
                <a:ea typeface="Times New Roman" pitchFamily="18" charset="0"/>
                <a:cs typeface="Arial" pitchFamily="34" charset="0"/>
              </a:rPr>
              <a:t> de </a:t>
            </a:r>
            <a:r>
              <a:rPr lang="en-US" sz="1400" dirty="0" err="1">
                <a:solidFill>
                  <a:schemeClr val="tx1"/>
                </a:solidFill>
                <a:latin typeface="Arial" pitchFamily="34" charset="0"/>
                <a:ea typeface="Times New Roman" pitchFamily="18" charset="0"/>
                <a:cs typeface="Arial" pitchFamily="34" charset="0"/>
              </a:rPr>
              <a:t>icra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etmiştir</a:t>
            </a:r>
            <a:r>
              <a:rPr lang="en-US" sz="1400" dirty="0">
                <a:solidFill>
                  <a:schemeClr val="tx1"/>
                </a:solidFill>
                <a:latin typeface="Arial" pitchFamily="34" charset="0"/>
                <a:ea typeface="Times New Roman" pitchFamily="18" charset="0"/>
                <a:cs typeface="Arial" pitchFamily="34" charset="0"/>
              </a:rPr>
              <a:t>. </a:t>
            </a:r>
            <a:endParaRPr lang="tr-TR" sz="1400" dirty="0" smtClean="0">
              <a:solidFill>
                <a:schemeClr val="tx1"/>
              </a:solidFill>
              <a:latin typeface="Arial" pitchFamily="34" charset="0"/>
              <a:ea typeface="Times New Roman" pitchFamily="18" charset="0"/>
              <a:cs typeface="Arial" pitchFamily="34" charset="0"/>
            </a:endParaRPr>
          </a:p>
          <a:p>
            <a:pPr marL="342900" lvl="4" indent="-342900" algn="just"/>
            <a:r>
              <a:rPr lang="en-US" sz="1400" b="1" dirty="0" err="1">
                <a:solidFill>
                  <a:schemeClr val="tx1"/>
                </a:solidFill>
                <a:latin typeface="Arial" pitchFamily="34" charset="0"/>
                <a:ea typeface="Times New Roman" pitchFamily="18" charset="0"/>
                <a:cs typeface="Arial" pitchFamily="34" charset="0"/>
              </a:rPr>
              <a:t>Darü’l-aceze</a:t>
            </a:r>
            <a:r>
              <a:rPr lang="en-US" sz="1400" b="1"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Tekkeler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hastaların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sakat</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düşün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çaresizlerin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başvurduğu</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bakımlarının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yapıldığı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merkezler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olarak</a:t>
            </a:r>
            <a:r>
              <a:rPr lang="en-US" sz="1400" dirty="0">
                <a:solidFill>
                  <a:schemeClr val="tx1"/>
                </a:solidFill>
                <a:latin typeface="Arial" pitchFamily="34" charset="0"/>
                <a:ea typeface="Times New Roman" pitchFamily="18" charset="0"/>
                <a:cs typeface="Arial" pitchFamily="34" charset="0"/>
              </a:rPr>
              <a:t> ta </a:t>
            </a:r>
            <a:r>
              <a:rPr lang="en-US" sz="1400" dirty="0" err="1">
                <a:solidFill>
                  <a:schemeClr val="tx1"/>
                </a:solidFill>
                <a:latin typeface="Arial" pitchFamily="34" charset="0"/>
                <a:ea typeface="Times New Roman" pitchFamily="18" charset="0"/>
                <a:cs typeface="Arial" pitchFamily="34" charset="0"/>
              </a:rPr>
              <a:t>vazife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yapmışlardır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Tekke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zaviyelerin</a:t>
            </a:r>
            <a:r>
              <a:rPr lang="en-US" sz="1400" dirty="0">
                <a:solidFill>
                  <a:schemeClr val="tx1"/>
                </a:solidFill>
                <a:latin typeface="Arial" pitchFamily="34" charset="0"/>
                <a:ea typeface="Times New Roman" pitchFamily="18" charset="0"/>
                <a:cs typeface="Arial" pitchFamily="34" charset="0"/>
              </a:rPr>
              <a:t> zaman </a:t>
            </a:r>
            <a:r>
              <a:rPr lang="en-US" sz="1400" dirty="0" err="1">
                <a:solidFill>
                  <a:schemeClr val="tx1"/>
                </a:solidFill>
                <a:latin typeface="Arial" pitchFamily="34" charset="0"/>
                <a:ea typeface="Times New Roman" pitchFamily="18" charset="0"/>
                <a:cs typeface="Arial" pitchFamily="34" charset="0"/>
              </a:rPr>
              <a:t>zaman</a:t>
            </a:r>
            <a:r>
              <a:rPr lang="en-US" sz="1400"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ruh</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ve</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sinir</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hastalıkları</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için</a:t>
            </a:r>
            <a:r>
              <a:rPr lang="en-US" sz="1400" b="1"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bir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tedavi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merkezi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olarak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kullanıldığı</a:t>
            </a:r>
            <a:r>
              <a:rPr lang="en-US" sz="1400" dirty="0">
                <a:solidFill>
                  <a:schemeClr val="tx1"/>
                </a:solidFill>
                <a:latin typeface="Arial" pitchFamily="34" charset="0"/>
                <a:ea typeface="Times New Roman" pitchFamily="18" charset="0"/>
                <a:cs typeface="Arial" pitchFamily="34" charset="0"/>
              </a:rPr>
              <a:t> da </a:t>
            </a:r>
            <a:r>
              <a:rPr lang="en-US" sz="1400" dirty="0" err="1">
                <a:solidFill>
                  <a:schemeClr val="tx1"/>
                </a:solidFill>
                <a:latin typeface="Arial" pitchFamily="34" charset="0"/>
                <a:ea typeface="Times New Roman" pitchFamily="18" charset="0"/>
                <a:cs typeface="Arial" pitchFamily="34" charset="0"/>
              </a:rPr>
              <a:t>olmuştur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Daha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çok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telkin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irşad</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metoduyla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bu</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vazifeyi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yerine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getiren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bu</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mekanlar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daha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çok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şeyhin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rehberliğinde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toplumun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bu</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yöndeki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ihtiyaçlarına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cevap</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vermişlerdir</a:t>
            </a:r>
            <a:r>
              <a:rPr lang="en-US" sz="1400" dirty="0">
                <a:solidFill>
                  <a:schemeClr val="tx1"/>
                </a:solidFill>
                <a:latin typeface="Arial" pitchFamily="34" charset="0"/>
                <a:ea typeface="Times New Roman" pitchFamily="18" charset="0"/>
                <a:cs typeface="Arial" pitchFamily="34" charset="0"/>
              </a:rPr>
              <a:t>. </a:t>
            </a:r>
            <a:endParaRPr lang="en-US" sz="1400" b="1" dirty="0">
              <a:solidFill>
                <a:schemeClr val="tx1"/>
              </a:solidFill>
              <a:latin typeface="Arial" pitchFamily="34" charset="0"/>
              <a:ea typeface="Times New Roman" pitchFamily="18" charset="0"/>
              <a:cs typeface="Arial" pitchFamily="34" charset="0"/>
            </a:endParaRPr>
          </a:p>
          <a:p>
            <a:pPr marL="342900" lvl="4" indent="-342900" algn="just"/>
            <a:r>
              <a:rPr lang="en-US" sz="1400" b="1" dirty="0" err="1">
                <a:solidFill>
                  <a:schemeClr val="tx1"/>
                </a:solidFill>
                <a:latin typeface="Arial" pitchFamily="34" charset="0"/>
                <a:ea typeface="Times New Roman" pitchFamily="18" charset="0"/>
                <a:cs typeface="Arial" pitchFamily="34" charset="0"/>
              </a:rPr>
              <a:t>Meşveret</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Mekanı</a:t>
            </a:r>
            <a:r>
              <a:rPr lang="en-US" sz="1400" b="1"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Alimlerin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şeyhlerin</a:t>
            </a:r>
            <a:r>
              <a:rPr lang="en-US" sz="1400" dirty="0">
                <a:solidFill>
                  <a:schemeClr val="tx1"/>
                </a:solidFill>
                <a:latin typeface="Arial" pitchFamily="34" charset="0"/>
                <a:ea typeface="Times New Roman" pitchFamily="18" charset="0"/>
                <a:cs typeface="Arial" pitchFamily="34" charset="0"/>
              </a:rPr>
              <a:t> zaman </a:t>
            </a:r>
            <a:r>
              <a:rPr lang="en-US" sz="1400" dirty="0" err="1">
                <a:solidFill>
                  <a:schemeClr val="tx1"/>
                </a:solidFill>
                <a:latin typeface="Arial" pitchFamily="34" charset="0"/>
                <a:ea typeface="Times New Roman" pitchFamily="18" charset="0"/>
                <a:cs typeface="Arial" pitchFamily="34" charset="0"/>
              </a:rPr>
              <a:t>zaman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toplanarak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dini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ilmi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konularda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istişare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ettikleri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meşveret</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meclisleri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olmuşlardır</a:t>
            </a:r>
            <a:r>
              <a:rPr lang="en-US" sz="1400" dirty="0">
                <a:solidFill>
                  <a:schemeClr val="tx1"/>
                </a:solidFill>
                <a:latin typeface="Arial" pitchFamily="34" charset="0"/>
                <a:ea typeface="Times New Roman" pitchFamily="18" charset="0"/>
                <a:cs typeface="Arial" pitchFamily="34" charset="0"/>
              </a:rPr>
              <a:t>.</a:t>
            </a:r>
            <a:endParaRPr lang="en-US" sz="1400" b="1" dirty="0">
              <a:solidFill>
                <a:schemeClr val="tx1"/>
              </a:solidFill>
              <a:latin typeface="Arial" pitchFamily="34" charset="0"/>
              <a:ea typeface="Times New Roman" pitchFamily="18" charset="0"/>
              <a:cs typeface="Arial" pitchFamily="34" charset="0"/>
            </a:endParaRPr>
          </a:p>
          <a:p>
            <a:pPr marL="342900" lvl="4" indent="-342900" algn="just"/>
            <a:r>
              <a:rPr lang="en-US" sz="1400" b="1" dirty="0">
                <a:solidFill>
                  <a:schemeClr val="tx1"/>
                </a:solidFill>
                <a:latin typeface="Arial" pitchFamily="34" charset="0"/>
                <a:ea typeface="Times New Roman" pitchFamily="18" charset="0"/>
                <a:cs typeface="Arial" pitchFamily="34" charset="0"/>
              </a:rPr>
              <a:t>İmaret: </a:t>
            </a:r>
            <a:r>
              <a:rPr lang="en-US" sz="1400" dirty="0" err="1">
                <a:solidFill>
                  <a:schemeClr val="tx1"/>
                </a:solidFill>
                <a:latin typeface="Arial" pitchFamily="34" charset="0"/>
                <a:ea typeface="Times New Roman" pitchFamily="18" charset="0"/>
                <a:cs typeface="Arial" pitchFamily="34" charset="0"/>
              </a:rPr>
              <a:t>Tekkelerin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en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önemli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özelliklerinden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biri</a:t>
            </a:r>
            <a:r>
              <a:rPr lang="en-US" sz="1400" dirty="0">
                <a:solidFill>
                  <a:schemeClr val="tx1"/>
                </a:solidFill>
                <a:latin typeface="Arial" pitchFamily="34" charset="0"/>
                <a:ea typeface="Times New Roman" pitchFamily="18" charset="0"/>
                <a:cs typeface="Arial" pitchFamily="34" charset="0"/>
              </a:rPr>
              <a:t> de </a:t>
            </a:r>
            <a:r>
              <a:rPr lang="en-US" sz="1400" b="1" dirty="0" err="1">
                <a:solidFill>
                  <a:schemeClr val="tx1"/>
                </a:solidFill>
                <a:latin typeface="Arial" pitchFamily="34" charset="0"/>
                <a:ea typeface="Times New Roman" pitchFamily="18" charset="0"/>
                <a:cs typeface="Arial" pitchFamily="34" charset="0"/>
              </a:rPr>
              <a:t>aç</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açık</a:t>
            </a:r>
            <a:r>
              <a:rPr lang="en-US" sz="1400" b="1"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kapıya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gelen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herkesin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kabul</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edildiği</a:t>
            </a:r>
            <a:r>
              <a:rPr lang="en-US" sz="1400"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açların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karınlarının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doyurulduğu</a:t>
            </a:r>
            <a:r>
              <a:rPr lang="en-US" sz="1400"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açıkların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giydirildiği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birer</a:t>
            </a:r>
            <a:r>
              <a:rPr lang="en-US" sz="1400" dirty="0">
                <a:solidFill>
                  <a:schemeClr val="tx1"/>
                </a:solidFill>
                <a:latin typeface="Arial" pitchFamily="34" charset="0"/>
                <a:ea typeface="Times New Roman" pitchFamily="18" charset="0"/>
                <a:cs typeface="Arial" pitchFamily="34" charset="0"/>
              </a:rPr>
              <a:t> </a:t>
            </a:r>
            <a:r>
              <a:rPr lang="en-US" sz="1400" b="1" dirty="0">
                <a:solidFill>
                  <a:schemeClr val="tx1"/>
                </a:solidFill>
                <a:latin typeface="Arial" pitchFamily="34" charset="0"/>
                <a:ea typeface="Times New Roman" pitchFamily="18" charset="0"/>
                <a:cs typeface="Arial" pitchFamily="34" charset="0"/>
              </a:rPr>
              <a:t>imaret </a:t>
            </a:r>
            <a:r>
              <a:rPr lang="en-US" sz="1400" b="1" dirty="0" err="1">
                <a:solidFill>
                  <a:schemeClr val="tx1"/>
                </a:solidFill>
                <a:latin typeface="Arial" pitchFamily="34" charset="0"/>
                <a:ea typeface="Times New Roman" pitchFamily="18" charset="0"/>
                <a:cs typeface="Arial" pitchFamily="34" charset="0"/>
              </a:rPr>
              <a:t>vazifesi</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yapmalarıdır</a:t>
            </a:r>
            <a:r>
              <a:rPr lang="en-US" sz="1400" b="1" dirty="0">
                <a:solidFill>
                  <a:schemeClr val="tx1"/>
                </a:solidFill>
                <a:latin typeface="Arial" pitchFamily="34" charset="0"/>
                <a:ea typeface="Times New Roman" pitchFamily="18" charset="0"/>
                <a:cs typeface="Arial" pitchFamily="34" charset="0"/>
              </a:rPr>
              <a:t>. </a:t>
            </a:r>
            <a:r>
              <a:rPr lang="en-US" sz="1400" dirty="0">
                <a:solidFill>
                  <a:schemeClr val="tx1"/>
                </a:solidFill>
                <a:latin typeface="Arial" pitchFamily="34" charset="0"/>
                <a:ea typeface="Times New Roman" pitchFamily="18" charset="0"/>
                <a:cs typeface="Arial" pitchFamily="34" charset="0"/>
              </a:rPr>
              <a:t>Bu </a:t>
            </a:r>
            <a:r>
              <a:rPr lang="en-US" sz="1400" dirty="0" err="1">
                <a:solidFill>
                  <a:schemeClr val="tx1"/>
                </a:solidFill>
                <a:latin typeface="Arial" pitchFamily="34" charset="0"/>
                <a:ea typeface="Times New Roman" pitchFamily="18" charset="0"/>
                <a:cs typeface="Arial" pitchFamily="34" charset="0"/>
              </a:rPr>
              <a:t>vazifesi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bilindiği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için</a:t>
            </a:r>
            <a:r>
              <a:rPr lang="en-US" sz="1400" dirty="0">
                <a:solidFill>
                  <a:schemeClr val="tx1"/>
                </a:solidFill>
                <a:latin typeface="Arial" pitchFamily="34" charset="0"/>
                <a:ea typeface="Times New Roman" pitchFamily="18" charset="0"/>
                <a:cs typeface="Arial" pitchFamily="34" charset="0"/>
              </a:rPr>
              <a:t> de </a:t>
            </a:r>
            <a:r>
              <a:rPr lang="en-US" sz="1400" dirty="0" err="1">
                <a:solidFill>
                  <a:schemeClr val="tx1"/>
                </a:solidFill>
                <a:latin typeface="Arial" pitchFamily="34" charset="0"/>
                <a:ea typeface="Times New Roman" pitchFamily="18" charset="0"/>
                <a:cs typeface="Arial" pitchFamily="34" charset="0"/>
              </a:rPr>
              <a:t>tekkelere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değişik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yerlerden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kişilerden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daima</a:t>
            </a:r>
            <a:r>
              <a:rPr lang="en-US" sz="1400"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iaşe</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giyecek</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yardımları</a:t>
            </a:r>
            <a:r>
              <a:rPr lang="en-US" sz="1400" b="1"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yapılmıştır</a:t>
            </a:r>
            <a:r>
              <a:rPr lang="en-US" sz="1400" dirty="0">
                <a:solidFill>
                  <a:schemeClr val="tx1"/>
                </a:solidFill>
                <a:latin typeface="Arial" pitchFamily="34" charset="0"/>
                <a:ea typeface="Times New Roman" pitchFamily="18" charset="0"/>
                <a:cs typeface="Arial" pitchFamily="34" charset="0"/>
              </a:rPr>
              <a:t>. Bu </a:t>
            </a:r>
            <a:r>
              <a:rPr lang="en-US" sz="1400" dirty="0" err="1">
                <a:solidFill>
                  <a:schemeClr val="tx1"/>
                </a:solidFill>
                <a:latin typeface="Arial" pitchFamily="34" charset="0"/>
                <a:ea typeface="Times New Roman" pitchFamily="18" charset="0"/>
                <a:cs typeface="Arial" pitchFamily="34" charset="0"/>
              </a:rPr>
              <a:t>yardımlar</a:t>
            </a:r>
            <a:r>
              <a:rPr lang="en-US" sz="1400" dirty="0">
                <a:solidFill>
                  <a:schemeClr val="tx1"/>
                </a:solidFill>
                <a:latin typeface="Arial" pitchFamily="34" charset="0"/>
                <a:ea typeface="Times New Roman" pitchFamily="18" charset="0"/>
                <a:cs typeface="Arial" pitchFamily="34" charset="0"/>
              </a:rPr>
              <a:t> da </a:t>
            </a:r>
            <a:r>
              <a:rPr lang="en-US" sz="1400" dirty="0" err="1">
                <a:solidFill>
                  <a:schemeClr val="tx1"/>
                </a:solidFill>
                <a:latin typeface="Arial" pitchFamily="34" charset="0"/>
                <a:ea typeface="Times New Roman" pitchFamily="18" charset="0"/>
                <a:cs typeface="Arial" pitchFamily="34" charset="0"/>
              </a:rPr>
              <a:t>tekkeler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tarafından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ihtiyaç</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sahiplerine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tevzi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edilmiştir</a:t>
            </a:r>
            <a:r>
              <a:rPr lang="en-US" sz="1400" dirty="0">
                <a:solidFill>
                  <a:schemeClr val="tx1"/>
                </a:solidFill>
                <a:latin typeface="Arial" pitchFamily="34" charset="0"/>
                <a:ea typeface="Times New Roman" pitchFamily="18" charset="0"/>
                <a:cs typeface="Arial" pitchFamily="34" charset="0"/>
              </a:rPr>
              <a:t>. </a:t>
            </a:r>
            <a:endParaRPr lang="tr-TR" sz="1400" dirty="0" smtClean="0">
              <a:solidFill>
                <a:schemeClr val="tx1"/>
              </a:solidFill>
              <a:latin typeface="Arial" pitchFamily="34" charset="0"/>
              <a:ea typeface="Times New Roman" pitchFamily="18" charset="0"/>
              <a:cs typeface="Arial" pitchFamily="34" charset="0"/>
            </a:endParaRPr>
          </a:p>
          <a:p>
            <a:pPr marL="342900" lvl="4" indent="-342900" algn="just"/>
            <a:r>
              <a:rPr lang="en-US" sz="1400" dirty="0">
                <a:solidFill>
                  <a:schemeClr val="tx1"/>
                </a:solidFill>
                <a:latin typeface="Arial" pitchFamily="34" charset="0"/>
                <a:cs typeface="Arial" pitchFamily="34" charset="0"/>
              </a:rPr>
              <a:t>Her </a:t>
            </a:r>
            <a:r>
              <a:rPr lang="en-US" sz="1400" dirty="0" err="1">
                <a:solidFill>
                  <a:schemeClr val="tx1"/>
                </a:solidFill>
                <a:latin typeface="Arial" pitchFamily="34" charset="0"/>
                <a:cs typeface="Arial" pitchFamily="34" charset="0"/>
              </a:rPr>
              <a:t>tekke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bulunduğu</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semt</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için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ictimai</a:t>
            </a:r>
            <a:r>
              <a:rPr lang="en-US" sz="1400"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yardım</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yeri</a:t>
            </a:r>
            <a:r>
              <a:rPr lang="en-US" sz="1400" b="1"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rolü</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oynamıştır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Herkes</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bilhassa</a:t>
            </a:r>
            <a:r>
              <a:rPr lang="en-US" sz="1400" dirty="0">
                <a:solidFill>
                  <a:schemeClr val="tx1"/>
                </a:solidFill>
                <a:latin typeface="Arial" pitchFamily="34" charset="0"/>
                <a:cs typeface="Arial" pitchFamily="34" charset="0"/>
              </a:rPr>
              <a:t> fakir </a:t>
            </a:r>
            <a:r>
              <a:rPr lang="en-US" sz="1400" dirty="0" err="1">
                <a:solidFill>
                  <a:schemeClr val="tx1"/>
                </a:solidFill>
                <a:latin typeface="Arial" pitchFamily="34" charset="0"/>
                <a:cs typeface="Arial" pitchFamily="34" charset="0"/>
              </a:rPr>
              <a:t>ve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muhtaç</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halk</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tabakası</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tekkeleri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kendileri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için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sığınak</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bilmiştir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Tekkelerde</a:t>
            </a:r>
            <a:r>
              <a:rPr lang="en-US" sz="1400" dirty="0">
                <a:solidFill>
                  <a:schemeClr val="tx1"/>
                </a:solidFill>
                <a:latin typeface="Arial" pitchFamily="34" charset="0"/>
                <a:cs typeface="Arial" pitchFamily="34" charset="0"/>
              </a:rPr>
              <a:t> her </a:t>
            </a:r>
            <a:r>
              <a:rPr lang="en-US" sz="1400" dirty="0" err="1">
                <a:solidFill>
                  <a:schemeClr val="tx1"/>
                </a:solidFill>
                <a:latin typeface="Arial" pitchFamily="34" charset="0"/>
                <a:cs typeface="Arial" pitchFamily="34" charset="0"/>
              </a:rPr>
              <a:t>gün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yemekler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ve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muayyen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zamanlarda</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lokmalar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ve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aşureler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pişirilmiş</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ve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halka</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dağıtılmıştır</a:t>
            </a:r>
            <a:r>
              <a:rPr lang="en-US" sz="1400"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Tanzimata</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kadar</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düzenli</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olan</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bu</a:t>
            </a:r>
            <a:r>
              <a:rPr lang="en-US" sz="1400" b="1" dirty="0">
                <a:solidFill>
                  <a:schemeClr val="tx1"/>
                </a:solidFill>
                <a:latin typeface="Arial" pitchFamily="34" charset="0"/>
                <a:cs typeface="Arial" pitchFamily="34" charset="0"/>
              </a:rPr>
              <a:t> durum </a:t>
            </a:r>
            <a:r>
              <a:rPr lang="en-US" sz="1400" b="1" dirty="0" err="1">
                <a:solidFill>
                  <a:schemeClr val="tx1"/>
                </a:solidFill>
                <a:latin typeface="Arial" pitchFamily="34" charset="0"/>
                <a:cs typeface="Arial" pitchFamily="34" charset="0"/>
              </a:rPr>
              <a:t>tanzimattan</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sonra</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bozulmuştur</a:t>
            </a:r>
            <a:r>
              <a:rPr lang="en-US" sz="1400" b="1" dirty="0">
                <a:solidFill>
                  <a:schemeClr val="tx1"/>
                </a:solidFill>
                <a:latin typeface="Arial" pitchFamily="34" charset="0"/>
                <a:cs typeface="Arial" pitchFamily="34" charset="0"/>
              </a:rPr>
              <a:t>. </a:t>
            </a:r>
          </a:p>
          <a:p>
            <a:pPr marL="342900" lvl="4" indent="-342900" algn="just"/>
            <a:r>
              <a:rPr lang="en-US" sz="1400" b="1" dirty="0" err="1">
                <a:solidFill>
                  <a:schemeClr val="tx1"/>
                </a:solidFill>
                <a:latin typeface="Arial" pitchFamily="34" charset="0"/>
                <a:ea typeface="Times New Roman" pitchFamily="18" charset="0"/>
                <a:cs typeface="Arial" pitchFamily="34" charset="0"/>
              </a:rPr>
              <a:t>İstihbarat</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Merkezi</a:t>
            </a:r>
            <a:r>
              <a:rPr lang="en-US" sz="1400" b="1"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Özellikle</a:t>
            </a:r>
            <a:r>
              <a:rPr lang="en-US" sz="1400" dirty="0">
                <a:solidFill>
                  <a:schemeClr val="tx1"/>
                </a:solidFill>
                <a:latin typeface="Arial" pitchFamily="34" charset="0"/>
                <a:ea typeface="Times New Roman" pitchFamily="18" charset="0"/>
                <a:cs typeface="Arial" pitchFamily="34" charset="0"/>
              </a:rPr>
              <a:t> </a:t>
            </a:r>
            <a:r>
              <a:rPr lang="tr-TR" sz="1400" dirty="0" err="1">
                <a:solidFill>
                  <a:schemeClr val="tx1"/>
                </a:solidFill>
                <a:latin typeface="Arial" pitchFamily="34" charset="0"/>
                <a:ea typeface="Times New Roman" pitchFamily="18" charset="0"/>
                <a:cs typeface="Arial" pitchFamily="34" charset="0"/>
              </a:rPr>
              <a:t>O</a:t>
            </a:r>
            <a:r>
              <a:rPr lang="en-US" sz="1400" dirty="0" err="1" smtClean="0">
                <a:solidFill>
                  <a:schemeClr val="tx1"/>
                </a:solidFill>
                <a:latin typeface="Arial" pitchFamily="34" charset="0"/>
                <a:ea typeface="Times New Roman" pitchFamily="18" charset="0"/>
                <a:cs typeface="Arial" pitchFamily="34" charset="0"/>
              </a:rPr>
              <a:t>smanlı</a:t>
            </a:r>
            <a:r>
              <a:rPr lang="en-US" sz="1400" dirty="0" smtClean="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devleti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zamanında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sınır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boylarında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bulunan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tekkeler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devletler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arası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bu</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görevi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yapmışlardır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Aynı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zamanda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bulundukları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yerlerdeki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halkın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ihtiyaç</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durumlarını</a:t>
            </a:r>
            <a:r>
              <a:rPr lang="en-US" sz="1400" dirty="0">
                <a:solidFill>
                  <a:schemeClr val="tx1"/>
                </a:solidFill>
                <a:latin typeface="Arial" pitchFamily="34" charset="0"/>
                <a:ea typeface="Times New Roman" pitchFamily="18" charset="0"/>
                <a:cs typeface="Arial" pitchFamily="34" charset="0"/>
              </a:rPr>
              <a:t> da </a:t>
            </a:r>
            <a:r>
              <a:rPr lang="en-US" sz="1400" dirty="0" err="1">
                <a:solidFill>
                  <a:schemeClr val="tx1"/>
                </a:solidFill>
                <a:latin typeface="Arial" pitchFamily="34" charset="0"/>
                <a:ea typeface="Times New Roman" pitchFamily="18" charset="0"/>
                <a:cs typeface="Arial" pitchFamily="34" charset="0"/>
              </a:rPr>
              <a:t>yöneticilere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ileterek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zamanında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yöneticilerin</a:t>
            </a:r>
            <a:r>
              <a:rPr lang="en-US" sz="1400" dirty="0">
                <a:solidFill>
                  <a:schemeClr val="tx1"/>
                </a:solidFill>
                <a:latin typeface="Arial" pitchFamily="34" charset="0"/>
                <a:ea typeface="Times New Roman" pitchFamily="18" charset="0"/>
                <a:cs typeface="Arial" pitchFamily="34" charset="0"/>
              </a:rPr>
              <a:t> </a:t>
            </a:r>
            <a:r>
              <a:rPr lang="en-US" sz="1400" dirty="0" err="1" smtClean="0">
                <a:solidFill>
                  <a:schemeClr val="tx1"/>
                </a:solidFill>
                <a:latin typeface="Arial" pitchFamily="34" charset="0"/>
                <a:ea typeface="Times New Roman" pitchFamily="18" charset="0"/>
                <a:cs typeface="Arial" pitchFamily="34" charset="0"/>
              </a:rPr>
              <a:t>hal</a:t>
            </a:r>
            <a:r>
              <a:rPr lang="tr-TR" sz="1400" dirty="0" smtClean="0">
                <a:solidFill>
                  <a:schemeClr val="tx1"/>
                </a:solidFill>
                <a:latin typeface="Arial" pitchFamily="34" charset="0"/>
                <a:ea typeface="Times New Roman" pitchFamily="18" charset="0"/>
                <a:cs typeface="Arial" pitchFamily="34" charset="0"/>
              </a:rPr>
              <a:t>k</a:t>
            </a:r>
            <a:r>
              <a:rPr lang="en-US" sz="1400" dirty="0" smtClean="0">
                <a:solidFill>
                  <a:schemeClr val="tx1"/>
                </a:solidFill>
                <a:latin typeface="Arial" pitchFamily="34" charset="0"/>
                <a:ea typeface="Times New Roman" pitchFamily="18" charset="0"/>
                <a:cs typeface="Arial" pitchFamily="34" charset="0"/>
              </a:rPr>
              <a:t>ın </a:t>
            </a:r>
            <a:r>
              <a:rPr lang="en-US" sz="1400" dirty="0" err="1">
                <a:solidFill>
                  <a:schemeClr val="tx1"/>
                </a:solidFill>
                <a:latin typeface="Arial" pitchFamily="34" charset="0"/>
                <a:ea typeface="Times New Roman" pitchFamily="18" charset="0"/>
                <a:cs typeface="Arial" pitchFamily="34" charset="0"/>
              </a:rPr>
              <a:t>ihtiyaçlarını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temin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etmeleri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sağlanmıştır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Halkın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ihtiyaçları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yanında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şikayetleri</a:t>
            </a:r>
            <a:r>
              <a:rPr lang="en-US" sz="1400" dirty="0">
                <a:solidFill>
                  <a:schemeClr val="tx1"/>
                </a:solidFill>
                <a:latin typeface="Arial" pitchFamily="34" charset="0"/>
                <a:ea typeface="Times New Roman" pitchFamily="18" charset="0"/>
                <a:cs typeface="Arial" pitchFamily="34" charset="0"/>
              </a:rPr>
              <a:t> de </a:t>
            </a:r>
            <a:r>
              <a:rPr lang="en-US" sz="1400" dirty="0" err="1">
                <a:solidFill>
                  <a:schemeClr val="tx1"/>
                </a:solidFill>
                <a:latin typeface="Arial" pitchFamily="34" charset="0"/>
                <a:ea typeface="Times New Roman" pitchFamily="18" charset="0"/>
                <a:cs typeface="Arial" pitchFamily="34" charset="0"/>
              </a:rPr>
              <a:t>idari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makamlara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bildirilmek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suretiyle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halkın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dilek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isteklerinin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çözümüne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yardımcı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olmuşlar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aynı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şekilde</a:t>
            </a:r>
            <a:r>
              <a:rPr lang="en-US" sz="1400" dirty="0">
                <a:solidFill>
                  <a:schemeClr val="tx1"/>
                </a:solidFill>
                <a:latin typeface="Arial" pitchFamily="34" charset="0"/>
                <a:ea typeface="Times New Roman" pitchFamily="18" charset="0"/>
                <a:cs typeface="Arial" pitchFamily="34" charset="0"/>
              </a:rPr>
              <a:t> de </a:t>
            </a:r>
            <a:r>
              <a:rPr lang="en-US" sz="1400" dirty="0" err="1">
                <a:solidFill>
                  <a:schemeClr val="tx1"/>
                </a:solidFill>
                <a:latin typeface="Arial" pitchFamily="34" charset="0"/>
                <a:ea typeface="Times New Roman" pitchFamily="18" charset="0"/>
                <a:cs typeface="Arial" pitchFamily="34" charset="0"/>
              </a:rPr>
              <a:t>yönetici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idarecilerin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halktan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taleplerini</a:t>
            </a:r>
            <a:r>
              <a:rPr lang="en-US" sz="1400" dirty="0">
                <a:solidFill>
                  <a:schemeClr val="tx1"/>
                </a:solidFill>
                <a:latin typeface="Arial" pitchFamily="34" charset="0"/>
                <a:ea typeface="Times New Roman" pitchFamily="18" charset="0"/>
                <a:cs typeface="Arial" pitchFamily="34" charset="0"/>
              </a:rPr>
              <a:t> de </a:t>
            </a:r>
            <a:r>
              <a:rPr lang="en-US" sz="1400" dirty="0" err="1">
                <a:solidFill>
                  <a:schemeClr val="tx1"/>
                </a:solidFill>
                <a:latin typeface="Arial" pitchFamily="34" charset="0"/>
                <a:ea typeface="Times New Roman" pitchFamily="18" charset="0"/>
                <a:cs typeface="Arial" pitchFamily="34" charset="0"/>
              </a:rPr>
              <a:t>halka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iletmişler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aracılık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yapmışlardır</a:t>
            </a:r>
            <a:r>
              <a:rPr lang="en-US" sz="1400" dirty="0">
                <a:solidFill>
                  <a:schemeClr val="tx1"/>
                </a:solidFill>
                <a:latin typeface="Arial" pitchFamily="34" charset="0"/>
                <a:ea typeface="Times New Roman" pitchFamily="18" charset="0"/>
                <a:cs typeface="Arial" pitchFamily="34" charset="0"/>
              </a:rPr>
              <a:t>.</a:t>
            </a:r>
            <a:endParaRPr lang="en-US" sz="1400" b="1" dirty="0">
              <a:solidFill>
                <a:schemeClr val="tx1"/>
              </a:solidFill>
              <a:latin typeface="Arial" pitchFamily="34" charset="0"/>
              <a:ea typeface="Times New Roman" pitchFamily="18" charset="0"/>
              <a:cs typeface="Arial" pitchFamily="34" charset="0"/>
            </a:endParaRPr>
          </a:p>
          <a:p>
            <a:pPr marL="342900" lvl="4" indent="-342900" algn="just"/>
            <a:endParaRPr lang="en-US" sz="1400" b="1" dirty="0">
              <a:solidFill>
                <a:schemeClr val="tx1"/>
              </a:solidFill>
              <a:latin typeface="Arial" pitchFamily="34" charset="0"/>
              <a:ea typeface="Times New Roman" pitchFamily="18" charset="0"/>
              <a:cs typeface="Arial" pitchFamily="34" charset="0"/>
            </a:endParaRPr>
          </a:p>
          <a:p>
            <a:pPr marL="342900" lvl="4" indent="-342900" algn="just"/>
            <a:endParaRPr lang="en-US" sz="1400" dirty="0">
              <a:solidFill>
                <a:schemeClr val="tx1"/>
              </a:solidFill>
              <a:latin typeface="Arial" pitchFamily="34" charset="0"/>
              <a:ea typeface="Times New Roman" pitchFamily="18" charset="0"/>
              <a:cs typeface="Arial" pitchFamily="34" charset="0"/>
            </a:endParaRPr>
          </a:p>
          <a:p>
            <a:pPr algn="just"/>
            <a:endParaRPr lang="tr-TR" sz="1400" dirty="0"/>
          </a:p>
        </p:txBody>
      </p:sp>
    </p:spTree>
    <p:extLst>
      <p:ext uri="{BB962C8B-B14F-4D97-AF65-F5344CB8AC3E}">
        <p14:creationId xmlns:p14="http://schemas.microsoft.com/office/powerpoint/2010/main" val="3019858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sz="28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Sosyal Fonksiyonları</a:t>
            </a:r>
            <a:endParaRPr lang="tr-TR" sz="2800" dirty="0"/>
          </a:p>
        </p:txBody>
      </p:sp>
      <p:sp>
        <p:nvSpPr>
          <p:cNvPr id="3" name="İçerik Yer Tutucusu 2"/>
          <p:cNvSpPr>
            <a:spLocks noGrp="1"/>
          </p:cNvSpPr>
          <p:nvPr>
            <p:ph idx="1"/>
          </p:nvPr>
        </p:nvSpPr>
        <p:spPr>
          <a:xfrm>
            <a:off x="509954" y="2286000"/>
            <a:ext cx="11104684" cy="4448908"/>
          </a:xfrm>
        </p:spPr>
        <p:txBody>
          <a:bodyPr>
            <a:noAutofit/>
          </a:bodyPr>
          <a:lstStyle/>
          <a:p>
            <a:pPr marL="30163" lvl="4" indent="-30163" algn="just" eaLnBrk="0" fontAlgn="base" hangingPunct="0">
              <a:spcBef>
                <a:spcPct val="0"/>
              </a:spcBef>
              <a:spcAft>
                <a:spcPct val="0"/>
              </a:spcAft>
            </a:pPr>
            <a:r>
              <a:rPr lang="en-US" sz="1600" b="1" dirty="0" err="1" smtClean="0">
                <a:solidFill>
                  <a:schemeClr val="tx1"/>
                </a:solidFill>
                <a:latin typeface="Arial" pitchFamily="34" charset="0"/>
                <a:ea typeface="Times New Roman" pitchFamily="18" charset="0"/>
                <a:cs typeface="Arial" pitchFamily="34" charset="0"/>
              </a:rPr>
              <a:t>İltica</a:t>
            </a:r>
            <a:r>
              <a:rPr lang="en-US" sz="1600" b="1" dirty="0" smtClean="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Yeri</a:t>
            </a:r>
            <a:r>
              <a:rPr lang="en-US" sz="1600" b="1"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Tekkeler</a:t>
            </a:r>
            <a:r>
              <a:rPr lang="en-US" sz="1600" dirty="0">
                <a:solidFill>
                  <a:schemeClr val="tx1"/>
                </a:solidFill>
                <a:latin typeface="Arial" pitchFamily="34" charset="0"/>
                <a:ea typeface="Times New Roman" pitchFamily="18" charset="0"/>
                <a:cs typeface="Arial" pitchFamily="34" charset="0"/>
              </a:rPr>
              <a:t> zaman </a:t>
            </a:r>
            <a:r>
              <a:rPr lang="en-US" sz="1600" dirty="0" err="1">
                <a:solidFill>
                  <a:schemeClr val="tx1"/>
                </a:solidFill>
                <a:latin typeface="Arial" pitchFamily="34" charset="0"/>
                <a:ea typeface="Times New Roman" pitchFamily="18" charset="0"/>
                <a:cs typeface="Arial" pitchFamily="34" charset="0"/>
              </a:rPr>
              <a:t>zaman</a:t>
            </a:r>
            <a:r>
              <a:rPr lang="en-US" sz="1600"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eman</a:t>
            </a:r>
            <a:r>
              <a:rPr lang="en-US" sz="1600" b="1"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dileyenlere</a:t>
            </a:r>
            <a:r>
              <a:rPr lang="en-US" sz="1600" b="1"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iltica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mekanı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olmuştur</a:t>
            </a:r>
            <a:r>
              <a:rPr lang="en-US" sz="1600" dirty="0">
                <a:solidFill>
                  <a:schemeClr val="tx1"/>
                </a:solidFill>
                <a:latin typeface="Arial" pitchFamily="34" charset="0"/>
                <a:ea typeface="Times New Roman" pitchFamily="18" charset="0"/>
                <a:cs typeface="Arial" pitchFamily="34" charset="0"/>
              </a:rPr>
              <a:t>. Bu </a:t>
            </a:r>
            <a:r>
              <a:rPr lang="en-US" sz="1600" dirty="0" err="1">
                <a:solidFill>
                  <a:schemeClr val="tx1"/>
                </a:solidFill>
                <a:latin typeface="Arial" pitchFamily="34" charset="0"/>
                <a:ea typeface="Times New Roman" pitchFamily="18" charset="0"/>
                <a:cs typeface="Arial" pitchFamily="34" charset="0"/>
              </a:rPr>
              <a:t>bazen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siyasi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suçlulara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bazen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düşmandan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kaçan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ve</a:t>
            </a:r>
            <a:r>
              <a:rPr lang="en-US" sz="1600" dirty="0">
                <a:solidFill>
                  <a:schemeClr val="tx1"/>
                </a:solidFill>
                <a:latin typeface="Arial" pitchFamily="34" charset="0"/>
                <a:ea typeface="Times New Roman" pitchFamily="18" charset="0"/>
                <a:cs typeface="Arial" pitchFamily="34" charset="0"/>
              </a:rPr>
              <a:t> can </a:t>
            </a:r>
            <a:r>
              <a:rPr lang="en-US" sz="1600" dirty="0" err="1">
                <a:solidFill>
                  <a:schemeClr val="tx1"/>
                </a:solidFill>
                <a:latin typeface="Arial" pitchFamily="34" charset="0"/>
                <a:ea typeface="Times New Roman" pitchFamily="18" charset="0"/>
                <a:cs typeface="Arial" pitchFamily="34" charset="0"/>
              </a:rPr>
              <a:t>emniyeti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olmayanlara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bazen</a:t>
            </a:r>
            <a:r>
              <a:rPr lang="en-US" sz="1600" dirty="0">
                <a:solidFill>
                  <a:schemeClr val="tx1"/>
                </a:solidFill>
                <a:latin typeface="Arial" pitchFamily="34" charset="0"/>
                <a:ea typeface="Times New Roman" pitchFamily="18" charset="0"/>
                <a:cs typeface="Arial" pitchFamily="34" charset="0"/>
              </a:rPr>
              <a:t> de </a:t>
            </a:r>
            <a:r>
              <a:rPr lang="en-US" sz="1600" dirty="0" err="1">
                <a:solidFill>
                  <a:schemeClr val="tx1"/>
                </a:solidFill>
                <a:latin typeface="Arial" pitchFamily="34" charset="0"/>
                <a:ea typeface="Times New Roman" pitchFamily="18" charset="0"/>
                <a:cs typeface="Arial" pitchFamily="34" charset="0"/>
              </a:rPr>
              <a:t>görevlerinden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uzalaştırılan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devlet</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erkanına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iltica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yeri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vazifesi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yapmak</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suretiyle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olmuştur</a:t>
            </a:r>
            <a:r>
              <a:rPr lang="en-US" sz="1600" dirty="0">
                <a:solidFill>
                  <a:schemeClr val="tx1"/>
                </a:solidFill>
                <a:latin typeface="Arial" pitchFamily="34" charset="0"/>
                <a:ea typeface="Times New Roman" pitchFamily="18" charset="0"/>
                <a:cs typeface="Arial" pitchFamily="34" charset="0"/>
              </a:rPr>
              <a:t>.</a:t>
            </a:r>
            <a:r>
              <a:rPr lang="en-US" sz="1600" b="1" dirty="0">
                <a:solidFill>
                  <a:schemeClr val="tx1"/>
                </a:solidFill>
                <a:latin typeface="Arial" pitchFamily="34" charset="0"/>
                <a:ea typeface="Times New Roman" pitchFamily="18" charset="0"/>
                <a:cs typeface="Arial" pitchFamily="34" charset="0"/>
              </a:rPr>
              <a:t> </a:t>
            </a:r>
            <a:endParaRPr lang="tr-TR" sz="1600" b="1" dirty="0" smtClean="0">
              <a:solidFill>
                <a:schemeClr val="tx1"/>
              </a:solidFill>
              <a:latin typeface="Arial" pitchFamily="34" charset="0"/>
              <a:ea typeface="Times New Roman" pitchFamily="18" charset="0"/>
              <a:cs typeface="Arial" pitchFamily="34" charset="0"/>
            </a:endParaRPr>
          </a:p>
          <a:p>
            <a:pPr marL="30163" lvl="4" indent="-30163" algn="just" eaLnBrk="0" fontAlgn="base" hangingPunct="0">
              <a:spcBef>
                <a:spcPct val="0"/>
              </a:spcBef>
              <a:spcAft>
                <a:spcPct val="0"/>
              </a:spcAft>
            </a:pPr>
            <a:r>
              <a:rPr lang="en-US" sz="1600" b="1" dirty="0" err="1">
                <a:solidFill>
                  <a:schemeClr val="tx1"/>
                </a:solidFill>
                <a:latin typeface="Arial" pitchFamily="34" charset="0"/>
                <a:ea typeface="Times New Roman" pitchFamily="18" charset="0"/>
                <a:cs typeface="Arial" pitchFamily="34" charset="0"/>
              </a:rPr>
              <a:t>Vakıflar</a:t>
            </a:r>
            <a:r>
              <a:rPr lang="en-US" sz="1600" b="1"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Tekkeler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vakıflarla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yönetilmişlerdir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Daha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ço</a:t>
            </a:r>
            <a:r>
              <a:rPr lang="tr-TR" sz="1600" dirty="0">
                <a:solidFill>
                  <a:schemeClr val="tx1"/>
                </a:solidFill>
                <a:latin typeface="Arial" pitchFamily="34" charset="0"/>
                <a:ea typeface="Times New Roman" pitchFamily="18" charset="0"/>
                <a:cs typeface="Arial" pitchFamily="34" charset="0"/>
              </a:rPr>
              <a:t>k</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zengin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varlıklı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üst</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düzey</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yöneticiler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vasıtasıyla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tekkelere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vakıflar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temin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edilmiştir</a:t>
            </a:r>
            <a:r>
              <a:rPr lang="en-US" sz="1600" dirty="0">
                <a:solidFill>
                  <a:schemeClr val="tx1"/>
                </a:solidFill>
                <a:latin typeface="Arial" pitchFamily="34" charset="0"/>
                <a:ea typeface="Times New Roman" pitchFamily="18" charset="0"/>
                <a:cs typeface="Arial" pitchFamily="34" charset="0"/>
              </a:rPr>
              <a:t>. Bu </a:t>
            </a:r>
            <a:r>
              <a:rPr lang="en-US" sz="1600" dirty="0" err="1">
                <a:solidFill>
                  <a:schemeClr val="tx1"/>
                </a:solidFill>
                <a:latin typeface="Arial" pitchFamily="34" charset="0"/>
                <a:ea typeface="Times New Roman" pitchFamily="18" charset="0"/>
                <a:cs typeface="Arial" pitchFamily="34" charset="0"/>
              </a:rPr>
              <a:t>vakıfların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ki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bazıları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zengin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vakıflardır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gelirleriyle</a:t>
            </a:r>
            <a:r>
              <a:rPr lang="en-US" sz="1600" dirty="0">
                <a:solidFill>
                  <a:schemeClr val="tx1"/>
                </a:solidFill>
                <a:latin typeface="Arial" pitchFamily="34" charset="0"/>
                <a:ea typeface="Times New Roman" pitchFamily="18" charset="0"/>
                <a:cs typeface="Arial" pitchFamily="34" charset="0"/>
              </a:rPr>
              <a:t> hem </a:t>
            </a:r>
            <a:r>
              <a:rPr lang="en-US" sz="1600" dirty="0" err="1">
                <a:solidFill>
                  <a:schemeClr val="tx1"/>
                </a:solidFill>
                <a:latin typeface="Arial" pitchFamily="34" charset="0"/>
                <a:ea typeface="Times New Roman" pitchFamily="18" charset="0"/>
                <a:cs typeface="Arial" pitchFamily="34" charset="0"/>
              </a:rPr>
              <a:t>tekkenin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ihtiyaçları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tekkede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yaşayanların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maişetleri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temin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edilmiş</a:t>
            </a:r>
            <a:r>
              <a:rPr lang="en-US" sz="1600" dirty="0">
                <a:solidFill>
                  <a:schemeClr val="tx1"/>
                </a:solidFill>
                <a:latin typeface="Arial" pitchFamily="34" charset="0"/>
                <a:ea typeface="Times New Roman" pitchFamily="18" charset="0"/>
                <a:cs typeface="Arial" pitchFamily="34" charset="0"/>
              </a:rPr>
              <a:t>, hem de </a:t>
            </a:r>
            <a:r>
              <a:rPr lang="en-US" sz="1600" dirty="0" err="1">
                <a:solidFill>
                  <a:schemeClr val="tx1"/>
                </a:solidFill>
                <a:latin typeface="Arial" pitchFamily="34" charset="0"/>
                <a:ea typeface="Times New Roman" pitchFamily="18" charset="0"/>
                <a:cs typeface="Arial" pitchFamily="34" charset="0"/>
              </a:rPr>
              <a:t>yardıma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muhtaçlara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gerekli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maddi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destekler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sağlanmıştır</a:t>
            </a:r>
            <a:r>
              <a:rPr lang="en-US" sz="1600" dirty="0">
                <a:solidFill>
                  <a:schemeClr val="tx1"/>
                </a:solidFill>
                <a:latin typeface="Arial" pitchFamily="34" charset="0"/>
                <a:ea typeface="Times New Roman" pitchFamily="18" charset="0"/>
                <a:cs typeface="Arial" pitchFamily="34" charset="0"/>
              </a:rPr>
              <a:t>.</a:t>
            </a:r>
            <a:r>
              <a:rPr lang="en-US" sz="1600" b="1" dirty="0">
                <a:solidFill>
                  <a:schemeClr val="tx1"/>
                </a:solidFill>
                <a:latin typeface="Arial" pitchFamily="34" charset="0"/>
                <a:ea typeface="Times New Roman" pitchFamily="18" charset="0"/>
                <a:cs typeface="Arial" pitchFamily="34" charset="0"/>
              </a:rPr>
              <a:t> </a:t>
            </a:r>
          </a:p>
          <a:p>
            <a:pPr marL="30163" lvl="4" indent="-30163" algn="just" eaLnBrk="0" fontAlgn="base" hangingPunct="0">
              <a:spcBef>
                <a:spcPct val="0"/>
              </a:spcBef>
              <a:spcAft>
                <a:spcPct val="0"/>
              </a:spcAft>
            </a:pPr>
            <a:r>
              <a:rPr lang="en-US" sz="1600" b="1" dirty="0" err="1">
                <a:solidFill>
                  <a:schemeClr val="tx1"/>
                </a:solidFill>
                <a:latin typeface="Arial" pitchFamily="34" charset="0"/>
                <a:ea typeface="Times New Roman" pitchFamily="18" charset="0"/>
                <a:cs typeface="Arial" pitchFamily="34" charset="0"/>
              </a:rPr>
              <a:t>Musiki</a:t>
            </a:r>
            <a:r>
              <a:rPr lang="en-US" sz="1600" b="1"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Konservatuarı</a:t>
            </a:r>
            <a:r>
              <a:rPr lang="en-US" sz="1600" b="1"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Dînî</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mûsikî</a:t>
            </a:r>
            <a:r>
              <a:rPr lang="en-US" sz="1600"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câmi</a:t>
            </a:r>
            <a:r>
              <a:rPr lang="en-US" sz="1600" b="1"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mûsikîsi</a:t>
            </a:r>
            <a:r>
              <a:rPr lang="en-US" sz="1600" b="1"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ve</a:t>
            </a:r>
            <a:r>
              <a:rPr lang="en-US" sz="1600"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tasavvuf</a:t>
            </a:r>
            <a:r>
              <a:rPr lang="en-US" sz="1600" b="1"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mûsikîsi</a:t>
            </a:r>
            <a:r>
              <a:rPr lang="en-US" sz="1600" b="1"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diye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ikiye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ayrılır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Tasavvuf</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mûsikîsi</a:t>
            </a:r>
            <a:r>
              <a:rPr lang="en-US" sz="1600" dirty="0">
                <a:solidFill>
                  <a:schemeClr val="tx1"/>
                </a:solidFill>
                <a:latin typeface="Arial" pitchFamily="34" charset="0"/>
                <a:ea typeface="Times New Roman" pitchFamily="18" charset="0"/>
                <a:cs typeface="Arial" pitchFamily="34" charset="0"/>
              </a:rPr>
              <a:t> de; </a:t>
            </a:r>
            <a:r>
              <a:rPr lang="en-US" sz="1600" b="1" dirty="0" err="1">
                <a:solidFill>
                  <a:schemeClr val="tx1"/>
                </a:solidFill>
                <a:latin typeface="Arial" pitchFamily="34" charset="0"/>
                <a:ea typeface="Times New Roman" pitchFamily="18" charset="0"/>
                <a:cs typeface="Arial" pitchFamily="34" charset="0"/>
              </a:rPr>
              <a:t>Mevlevî</a:t>
            </a:r>
            <a:r>
              <a:rPr lang="en-US" sz="1600" b="1"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mûsikîsi</a:t>
            </a:r>
            <a:r>
              <a:rPr lang="en-US" sz="1600" b="1"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Bektaşî</a:t>
            </a:r>
            <a:r>
              <a:rPr lang="en-US" sz="1600" b="1"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mûsikî</a:t>
            </a:r>
            <a:r>
              <a:rPr lang="en-US" sz="1600" b="1"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ve</a:t>
            </a:r>
            <a:r>
              <a:rPr lang="en-US" sz="1600" b="1"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diğer</a:t>
            </a:r>
            <a:r>
              <a:rPr lang="en-US" sz="1600" b="1"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tarîkatlardaki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mûsikî</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diye</a:t>
            </a:r>
            <a:r>
              <a:rPr lang="en-US" sz="1600"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üç</a:t>
            </a:r>
            <a:r>
              <a:rPr lang="en-US" sz="1600" b="1"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grupta</a:t>
            </a:r>
            <a:r>
              <a:rPr lang="en-US" sz="1600" b="1"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mütalâa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edilmiştir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Tekkeler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özellikle</a:t>
            </a:r>
            <a:r>
              <a:rPr lang="en-US" sz="1600" dirty="0">
                <a:solidFill>
                  <a:schemeClr val="tx1"/>
                </a:solidFill>
                <a:latin typeface="Arial" pitchFamily="34" charset="0"/>
                <a:ea typeface="Times New Roman" pitchFamily="18" charset="0"/>
                <a:cs typeface="Arial" pitchFamily="34" charset="0"/>
              </a:rPr>
              <a:t> Mevlevi </a:t>
            </a:r>
            <a:r>
              <a:rPr lang="en-US" sz="1600" dirty="0" err="1">
                <a:solidFill>
                  <a:schemeClr val="tx1"/>
                </a:solidFill>
                <a:latin typeface="Arial" pitchFamily="34" charset="0"/>
                <a:ea typeface="Times New Roman" pitchFamily="18" charset="0"/>
                <a:cs typeface="Arial" pitchFamily="34" charset="0"/>
              </a:rPr>
              <a:t>tekkeleri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tarihimizin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en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önemli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simalarının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yetiştirildiği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mekanlar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olmuşlardır</a:t>
            </a:r>
            <a:r>
              <a:rPr lang="en-US" sz="1600" dirty="0">
                <a:solidFill>
                  <a:schemeClr val="tx1"/>
                </a:solidFill>
                <a:latin typeface="Arial" pitchFamily="34" charset="0"/>
                <a:ea typeface="Times New Roman" pitchFamily="18" charset="0"/>
                <a:cs typeface="Arial" pitchFamily="34" charset="0"/>
              </a:rPr>
              <a:t>. Mevlevi </a:t>
            </a:r>
            <a:r>
              <a:rPr lang="en-US" sz="1600" dirty="0" err="1">
                <a:solidFill>
                  <a:schemeClr val="tx1"/>
                </a:solidFill>
                <a:latin typeface="Arial" pitchFamily="34" charset="0"/>
                <a:ea typeface="Times New Roman" pitchFamily="18" charset="0"/>
                <a:cs typeface="Arial" pitchFamily="34" charset="0"/>
              </a:rPr>
              <a:t>tekeleri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gerek</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Türk</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kültür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muhitlerinde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gerekse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Osmanlı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toprakları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dahilindeki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diğer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kültür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çevrelerinde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Türk</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kültür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sanat</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musikisinin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tasavvufî</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zeminde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temsilciliğini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yapan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merkezler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olmuşlardır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Itrî’ler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Şeyh</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Galib’ler</a:t>
            </a:r>
            <a:r>
              <a:rPr lang="en-US" sz="1600" dirty="0">
                <a:solidFill>
                  <a:schemeClr val="tx1"/>
                </a:solidFill>
                <a:latin typeface="Arial" pitchFamily="34" charset="0"/>
                <a:ea typeface="Times New Roman" pitchFamily="18" charset="0"/>
                <a:cs typeface="Arial" pitchFamily="34" charset="0"/>
              </a:rPr>
              <a:t>, İsmail </a:t>
            </a:r>
            <a:r>
              <a:rPr lang="en-US" sz="1600" dirty="0" err="1">
                <a:solidFill>
                  <a:schemeClr val="tx1"/>
                </a:solidFill>
                <a:latin typeface="Arial" pitchFamily="34" charset="0"/>
                <a:ea typeface="Times New Roman" pitchFamily="18" charset="0"/>
                <a:cs typeface="Arial" pitchFamily="34" charset="0"/>
              </a:rPr>
              <a:t>Dede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Efendi’ler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devirlerinin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en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meşhur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şairleri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hattatları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musikişinasları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özellikle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mürşid-i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kâmilleri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bu</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mekanlarda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yetişmişlerlerdir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Diğer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tekelerdede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icra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edilmiş</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hatta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zikir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ayinleri</a:t>
            </a:r>
            <a:r>
              <a:rPr lang="en-US" sz="1600" dirty="0">
                <a:solidFill>
                  <a:schemeClr val="tx1"/>
                </a:solidFill>
                <a:latin typeface="Arial" pitchFamily="34" charset="0"/>
                <a:ea typeface="Times New Roman" pitchFamily="18" charset="0"/>
                <a:cs typeface="Arial" pitchFamily="34" charset="0"/>
              </a:rPr>
              <a:t> de </a:t>
            </a:r>
            <a:r>
              <a:rPr lang="en-US" sz="1600" dirty="0" err="1">
                <a:solidFill>
                  <a:schemeClr val="tx1"/>
                </a:solidFill>
                <a:latin typeface="Arial" pitchFamily="34" charset="0"/>
                <a:ea typeface="Times New Roman" pitchFamily="18" charset="0"/>
                <a:cs typeface="Arial" pitchFamily="34" charset="0"/>
              </a:rPr>
              <a:t>musiki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eşliğinde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yapılmıştır</a:t>
            </a:r>
            <a:r>
              <a:rPr lang="en-US" sz="1600" dirty="0">
                <a:solidFill>
                  <a:schemeClr val="tx1"/>
                </a:solidFill>
                <a:latin typeface="Arial" pitchFamily="34" charset="0"/>
                <a:ea typeface="Times New Roman" pitchFamily="18" charset="0"/>
                <a:cs typeface="Arial" pitchFamily="34" charset="0"/>
              </a:rPr>
              <a:t>. Bu </a:t>
            </a:r>
            <a:r>
              <a:rPr lang="en-US" sz="1600" dirty="0" err="1">
                <a:solidFill>
                  <a:schemeClr val="tx1"/>
                </a:solidFill>
                <a:latin typeface="Arial" pitchFamily="34" charset="0"/>
                <a:ea typeface="Times New Roman" pitchFamily="18" charset="0"/>
                <a:cs typeface="Arial" pitchFamily="34" charset="0"/>
              </a:rPr>
              <a:t>manada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mevlevilerin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ile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yaptıkları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zikir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merasimine</a:t>
            </a:r>
            <a:r>
              <a:rPr lang="en-US" sz="1600"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Sema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rufailerin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benzeri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diveran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faslına</a:t>
            </a:r>
            <a:r>
              <a:rPr lang="en-US" sz="1600"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Nevbe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Bektaşilerin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sazlı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sözlü</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ayinine</a:t>
            </a:r>
            <a:r>
              <a:rPr lang="en-US" sz="1600"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Semah</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denilmiştir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Yine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bu</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çevrelerde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aletlerinden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nekkareye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kudum</a:t>
            </a:r>
            <a:r>
              <a:rPr lang="en-US" sz="1600" dirty="0">
                <a:solidFill>
                  <a:schemeClr val="tx1"/>
                </a:solidFill>
                <a:latin typeface="Arial" pitchFamily="34" charset="0"/>
                <a:ea typeface="Times New Roman" pitchFamily="18" charset="0"/>
                <a:cs typeface="Arial" pitchFamily="34" charset="0"/>
              </a:rPr>
              <a:t>-u </a:t>
            </a:r>
            <a:r>
              <a:rPr lang="en-US" sz="1600" dirty="0" err="1">
                <a:solidFill>
                  <a:schemeClr val="tx1"/>
                </a:solidFill>
                <a:latin typeface="Arial" pitchFamily="34" charset="0"/>
                <a:ea typeface="Times New Roman" pitchFamily="18" charset="0"/>
                <a:cs typeface="Arial" pitchFamily="34" charset="0"/>
              </a:rPr>
              <a:t>şerif</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zile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çalpare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tefe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halile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mazhar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isimleri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kullanılmıştır</a:t>
            </a:r>
            <a:r>
              <a:rPr lang="en-US" sz="1600" dirty="0">
                <a:solidFill>
                  <a:schemeClr val="tx1"/>
                </a:solidFill>
                <a:latin typeface="Arial" pitchFamily="34" charset="0"/>
                <a:ea typeface="Times New Roman" pitchFamily="18" charset="0"/>
                <a:cs typeface="Arial" pitchFamily="34" charset="0"/>
              </a:rPr>
              <a:t>. </a:t>
            </a:r>
            <a:endParaRPr lang="en-US" sz="1600" b="1" dirty="0">
              <a:solidFill>
                <a:schemeClr val="tx1"/>
              </a:solidFill>
              <a:latin typeface="Arial" pitchFamily="34" charset="0"/>
              <a:ea typeface="Times New Roman" pitchFamily="18" charset="0"/>
              <a:cs typeface="Arial" pitchFamily="34" charset="0"/>
            </a:endParaRPr>
          </a:p>
          <a:p>
            <a:pPr marL="30163" lvl="4" indent="-30163" algn="just" eaLnBrk="0" fontAlgn="base" hangingPunct="0">
              <a:spcBef>
                <a:spcPct val="0"/>
              </a:spcBef>
              <a:spcAft>
                <a:spcPct val="0"/>
              </a:spcAft>
            </a:pPr>
            <a:r>
              <a:rPr lang="en-US" sz="1600" dirty="0" err="1">
                <a:solidFill>
                  <a:schemeClr val="tx1"/>
                </a:solidFill>
                <a:latin typeface="Arial" pitchFamily="34" charset="0"/>
                <a:ea typeface="Times New Roman" pitchFamily="18" charset="0"/>
                <a:cs typeface="Arial" pitchFamily="34" charset="0"/>
              </a:rPr>
              <a:t>Tekkeler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bilhassa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mevlevihaneler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klasik</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musikimiz</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olan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şark</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musikisini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asırlarca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bu</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yönleriyle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yani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konservatuarı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olmaları</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yönüyle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sinelerinde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barındırmışlar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musikiyi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ilerletmişler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zamanlarına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göre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birer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musiki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mektebi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rolü</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oynamışlardır</a:t>
            </a:r>
            <a:r>
              <a:rPr lang="en-US" sz="1600" dirty="0">
                <a:solidFill>
                  <a:schemeClr val="tx1"/>
                </a:solidFill>
                <a:latin typeface="Arial" pitchFamily="34" charset="0"/>
                <a:ea typeface="Times New Roman" pitchFamily="18" charset="0"/>
                <a:cs typeface="Arial" pitchFamily="34" charset="0"/>
              </a:rPr>
              <a:t>. </a:t>
            </a:r>
            <a:endParaRPr lang="en-US" sz="1600" dirty="0">
              <a:latin typeface="Arial" pitchFamily="34" charset="0"/>
              <a:cs typeface="Arial" pitchFamily="34" charset="0"/>
            </a:endParaRPr>
          </a:p>
          <a:p>
            <a:pPr marL="30163" lvl="4" indent="-30163" algn="just" eaLnBrk="0" fontAlgn="base" hangingPunct="0">
              <a:spcBef>
                <a:spcPct val="0"/>
              </a:spcBef>
              <a:spcAft>
                <a:spcPct val="0"/>
              </a:spcAft>
            </a:pPr>
            <a:endParaRPr lang="en-US" sz="1600" b="1" dirty="0">
              <a:solidFill>
                <a:schemeClr val="tx1"/>
              </a:solidFill>
              <a:latin typeface="Arial" pitchFamily="34" charset="0"/>
              <a:ea typeface="Times New Roman" pitchFamily="18" charset="0"/>
              <a:cs typeface="Arial" pitchFamily="34" charset="0"/>
            </a:endParaRPr>
          </a:p>
          <a:p>
            <a:pPr algn="just"/>
            <a:endParaRPr lang="tr-TR" sz="1600" dirty="0"/>
          </a:p>
        </p:txBody>
      </p:sp>
    </p:spTree>
    <p:extLst>
      <p:ext uri="{BB962C8B-B14F-4D97-AF65-F5344CB8AC3E}">
        <p14:creationId xmlns:p14="http://schemas.microsoft.com/office/powerpoint/2010/main" val="2053130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Sosyal Fonksiyonları</a:t>
            </a:r>
            <a:endParaRPr lang="en-US" dirty="0"/>
          </a:p>
        </p:txBody>
      </p:sp>
      <p:sp>
        <p:nvSpPr>
          <p:cNvPr id="3" name="İçerik Yer Tutucusu 2"/>
          <p:cNvSpPr>
            <a:spLocks noGrp="1"/>
          </p:cNvSpPr>
          <p:nvPr>
            <p:ph idx="1"/>
          </p:nvPr>
        </p:nvSpPr>
        <p:spPr>
          <a:xfrm>
            <a:off x="457200" y="2312377"/>
            <a:ext cx="11262946" cy="4317023"/>
          </a:xfrm>
        </p:spPr>
        <p:txBody>
          <a:bodyPr>
            <a:noAutofit/>
          </a:bodyPr>
          <a:lstStyle/>
          <a:p>
            <a:pPr marL="342900" lvl="4" indent="-342900" algn="just"/>
            <a:r>
              <a:rPr lang="en-US" sz="1600" b="1" dirty="0" err="1">
                <a:solidFill>
                  <a:schemeClr val="tx1"/>
                </a:solidFill>
                <a:latin typeface="Arial" pitchFamily="34" charset="0"/>
                <a:ea typeface="Times New Roman" pitchFamily="18" charset="0"/>
                <a:cs typeface="Arial" pitchFamily="34" charset="0"/>
              </a:rPr>
              <a:t>Edebiyat</a:t>
            </a:r>
            <a:r>
              <a:rPr lang="en-US" sz="1600" b="1" dirty="0">
                <a:solidFill>
                  <a:schemeClr val="tx1"/>
                </a:solidFill>
                <a:latin typeface="Arial" pitchFamily="34" charset="0"/>
                <a:ea typeface="Times New Roman" pitchFamily="18" charset="0"/>
                <a:cs typeface="Arial" pitchFamily="34" charset="0"/>
              </a:rPr>
              <a:t> </a:t>
            </a:r>
            <a:r>
              <a:rPr lang="en-US" sz="1600" b="1" dirty="0" err="1">
                <a:solidFill>
                  <a:schemeClr val="tx1"/>
                </a:solidFill>
                <a:latin typeface="Arial" pitchFamily="34" charset="0"/>
                <a:ea typeface="Times New Roman" pitchFamily="18" charset="0"/>
                <a:cs typeface="Arial" pitchFamily="34" charset="0"/>
              </a:rPr>
              <a:t>Fakültesi</a:t>
            </a:r>
            <a:r>
              <a:rPr lang="en-US" sz="1600" b="1"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Tekkeler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şiirde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ve</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edebiyatta</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en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mühim</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simaların</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yetiştiği</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mekânlar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Arial" pitchFamily="34" charset="0"/>
                <a:ea typeface="Times New Roman" pitchFamily="18" charset="0"/>
                <a:cs typeface="Arial" pitchFamily="34" charset="0"/>
              </a:rPr>
              <a:t>olmuşlardır</a:t>
            </a:r>
            <a:r>
              <a:rPr lang="en-US" sz="1600" dirty="0">
                <a:solidFill>
                  <a:schemeClr val="tx1"/>
                </a:solidFill>
                <a:latin typeface="Arial" pitchFamily="34" charset="0"/>
                <a:ea typeface="Times New Roman" pitchFamily="18" charset="0"/>
                <a:cs typeface="Arial" pitchFamily="34" charset="0"/>
              </a:rPr>
              <a:t>. </a:t>
            </a:r>
            <a:r>
              <a:rPr lang="en-US" sz="1600" dirty="0" err="1">
                <a:solidFill>
                  <a:schemeClr val="tx1"/>
                </a:solidFill>
                <a:latin typeface="Palatino Linotype" pitchFamily="18" charset="0"/>
                <a:ea typeface="Times New Roman" pitchFamily="18" charset="0"/>
                <a:cs typeface="Palatino Linotype" pitchFamily="18" charset="0"/>
              </a:rPr>
              <a:t>Tekke</a:t>
            </a:r>
            <a:r>
              <a:rPr lang="en-US" sz="1600" dirty="0">
                <a:solidFill>
                  <a:schemeClr val="tx1"/>
                </a:solidFill>
                <a:latin typeface="Palatino Linotype" pitchFamily="18" charset="0"/>
                <a:ea typeface="Times New Roman" pitchFamily="18" charset="0"/>
                <a:cs typeface="Palatino Linotype" pitchFamily="18" charset="0"/>
              </a:rPr>
              <a:t> </a:t>
            </a:r>
            <a:r>
              <a:rPr lang="en-US" sz="1600" dirty="0" err="1">
                <a:solidFill>
                  <a:schemeClr val="tx1"/>
                </a:solidFill>
                <a:latin typeface="Palatino Linotype" pitchFamily="18" charset="0"/>
                <a:ea typeface="Times New Roman" pitchFamily="18" charset="0"/>
                <a:cs typeface="Palatino Linotype" pitchFamily="18" charset="0"/>
              </a:rPr>
              <a:t>edebiyatı</a:t>
            </a:r>
            <a:r>
              <a:rPr lang="en-US" sz="1600" dirty="0">
                <a:solidFill>
                  <a:schemeClr val="tx1"/>
                </a:solidFill>
                <a:latin typeface="Palatino Linotype" pitchFamily="18" charset="0"/>
                <a:ea typeface="Times New Roman" pitchFamily="18" charset="0"/>
                <a:cs typeface="Palatino Linotype" pitchFamily="18" charset="0"/>
              </a:rPr>
              <a:t>; </a:t>
            </a:r>
            <a:r>
              <a:rPr lang="en-US" sz="1600" b="1" dirty="0" err="1">
                <a:solidFill>
                  <a:schemeClr val="tx1"/>
                </a:solidFill>
                <a:latin typeface="Palatino Linotype" pitchFamily="18" charset="0"/>
                <a:ea typeface="Times New Roman" pitchFamily="18" charset="0"/>
                <a:cs typeface="Palatino Linotype" pitchFamily="18" charset="0"/>
              </a:rPr>
              <a:t>Tekke</a:t>
            </a:r>
            <a:r>
              <a:rPr lang="en-US" sz="1600" b="1" dirty="0">
                <a:solidFill>
                  <a:schemeClr val="tx1"/>
                </a:solidFill>
                <a:latin typeface="Palatino Linotype" pitchFamily="18" charset="0"/>
                <a:ea typeface="Times New Roman" pitchFamily="18" charset="0"/>
                <a:cs typeface="Palatino Linotype" pitchFamily="18" charset="0"/>
              </a:rPr>
              <a:t> </a:t>
            </a:r>
            <a:r>
              <a:rPr lang="en-US" sz="1600" b="1" dirty="0" err="1">
                <a:solidFill>
                  <a:schemeClr val="tx1"/>
                </a:solidFill>
                <a:latin typeface="Palatino Linotype" pitchFamily="18" charset="0"/>
                <a:ea typeface="Times New Roman" pitchFamily="18" charset="0"/>
                <a:cs typeface="Palatino Linotype" pitchFamily="18" charset="0"/>
              </a:rPr>
              <a:t>Edebiyatı</a:t>
            </a:r>
            <a:r>
              <a:rPr lang="en-US" sz="1600" b="1" dirty="0">
                <a:solidFill>
                  <a:schemeClr val="tx1"/>
                </a:solidFill>
                <a:latin typeface="Palatino Linotype" pitchFamily="18" charset="0"/>
                <a:ea typeface="Times New Roman" pitchFamily="18" charset="0"/>
                <a:cs typeface="Palatino Linotype" pitchFamily="18" charset="0"/>
              </a:rPr>
              <a:t> </a:t>
            </a:r>
            <a:r>
              <a:rPr lang="en-US" sz="1600" b="1" dirty="0" err="1">
                <a:solidFill>
                  <a:schemeClr val="tx1"/>
                </a:solidFill>
                <a:latin typeface="Palatino Linotype" pitchFamily="18" charset="0"/>
                <a:ea typeface="Times New Roman" pitchFamily="18" charset="0"/>
                <a:cs typeface="Palatino Linotype" pitchFamily="18" charset="0"/>
              </a:rPr>
              <a:t>ve</a:t>
            </a:r>
            <a:r>
              <a:rPr lang="en-US" sz="1600" b="1" dirty="0">
                <a:solidFill>
                  <a:schemeClr val="tx1"/>
                </a:solidFill>
                <a:latin typeface="Palatino Linotype" pitchFamily="18" charset="0"/>
                <a:ea typeface="Times New Roman" pitchFamily="18" charset="0"/>
                <a:cs typeface="Palatino Linotype" pitchFamily="18" charset="0"/>
              </a:rPr>
              <a:t> Divan </a:t>
            </a:r>
            <a:r>
              <a:rPr lang="en-US" sz="1600" b="1" dirty="0" err="1">
                <a:solidFill>
                  <a:schemeClr val="tx1"/>
                </a:solidFill>
                <a:latin typeface="Palatino Linotype" pitchFamily="18" charset="0"/>
                <a:ea typeface="Times New Roman" pitchFamily="18" charset="0"/>
                <a:cs typeface="Palatino Linotype" pitchFamily="18" charset="0"/>
              </a:rPr>
              <a:t>Edebiyatı</a:t>
            </a:r>
            <a:r>
              <a:rPr lang="en-US" sz="1600" b="1" dirty="0">
                <a:solidFill>
                  <a:schemeClr val="tx1"/>
                </a:solidFill>
                <a:latin typeface="Palatino Linotype" pitchFamily="18" charset="0"/>
                <a:ea typeface="Times New Roman" pitchFamily="18" charset="0"/>
                <a:cs typeface="Palatino Linotype" pitchFamily="18" charset="0"/>
              </a:rPr>
              <a:t> </a:t>
            </a:r>
            <a:r>
              <a:rPr lang="en-US" sz="1600" dirty="0" err="1">
                <a:solidFill>
                  <a:schemeClr val="tx1"/>
                </a:solidFill>
                <a:latin typeface="Palatino Linotype" pitchFamily="18" charset="0"/>
                <a:ea typeface="Times New Roman" pitchFamily="18" charset="0"/>
                <a:cs typeface="Palatino Linotype" pitchFamily="18" charset="0"/>
              </a:rPr>
              <a:t>diye</a:t>
            </a:r>
            <a:r>
              <a:rPr lang="en-US" sz="1600" dirty="0">
                <a:solidFill>
                  <a:schemeClr val="tx1"/>
                </a:solidFill>
                <a:latin typeface="Palatino Linotype" pitchFamily="18" charset="0"/>
                <a:ea typeface="Times New Roman" pitchFamily="18" charset="0"/>
                <a:cs typeface="Palatino Linotype" pitchFamily="18" charset="0"/>
              </a:rPr>
              <a:t> </a:t>
            </a:r>
            <a:r>
              <a:rPr lang="en-US" sz="1600" dirty="0" err="1">
                <a:solidFill>
                  <a:schemeClr val="tx1"/>
                </a:solidFill>
                <a:latin typeface="Palatino Linotype" pitchFamily="18" charset="0"/>
                <a:ea typeface="Times New Roman" pitchFamily="18" charset="0"/>
                <a:cs typeface="Palatino Linotype" pitchFamily="18" charset="0"/>
              </a:rPr>
              <a:t>iki</a:t>
            </a:r>
            <a:r>
              <a:rPr lang="en-US" sz="1600" dirty="0">
                <a:solidFill>
                  <a:schemeClr val="tx1"/>
                </a:solidFill>
                <a:latin typeface="Palatino Linotype" pitchFamily="18" charset="0"/>
                <a:ea typeface="Times New Roman" pitchFamily="18" charset="0"/>
                <a:cs typeface="Palatino Linotype" pitchFamily="18" charset="0"/>
              </a:rPr>
              <a:t> </a:t>
            </a:r>
            <a:r>
              <a:rPr lang="en-US" sz="1600" dirty="0" err="1">
                <a:solidFill>
                  <a:schemeClr val="tx1"/>
                </a:solidFill>
                <a:latin typeface="Palatino Linotype" pitchFamily="18" charset="0"/>
                <a:ea typeface="Times New Roman" pitchFamily="18" charset="0"/>
                <a:cs typeface="Palatino Linotype" pitchFamily="18" charset="0"/>
              </a:rPr>
              <a:t>kısımda</a:t>
            </a:r>
            <a:r>
              <a:rPr lang="en-US" sz="1600" dirty="0">
                <a:solidFill>
                  <a:schemeClr val="tx1"/>
                </a:solidFill>
                <a:latin typeface="Palatino Linotype" pitchFamily="18" charset="0"/>
                <a:ea typeface="Times New Roman" pitchFamily="18" charset="0"/>
                <a:cs typeface="Palatino Linotype" pitchFamily="18" charset="0"/>
              </a:rPr>
              <a:t> </a:t>
            </a:r>
            <a:r>
              <a:rPr lang="en-US" sz="1600" dirty="0" err="1">
                <a:solidFill>
                  <a:schemeClr val="tx1"/>
                </a:solidFill>
                <a:latin typeface="Palatino Linotype" pitchFamily="18" charset="0"/>
                <a:ea typeface="Times New Roman" pitchFamily="18" charset="0"/>
                <a:cs typeface="Palatino Linotype" pitchFamily="18" charset="0"/>
              </a:rPr>
              <a:t>ele</a:t>
            </a:r>
            <a:r>
              <a:rPr lang="en-US" sz="1600" dirty="0">
                <a:solidFill>
                  <a:schemeClr val="tx1"/>
                </a:solidFill>
                <a:latin typeface="Palatino Linotype" pitchFamily="18" charset="0"/>
                <a:ea typeface="Times New Roman" pitchFamily="18" charset="0"/>
                <a:cs typeface="Palatino Linotype" pitchFamily="18" charset="0"/>
              </a:rPr>
              <a:t> </a:t>
            </a:r>
            <a:r>
              <a:rPr lang="en-US" sz="1600" dirty="0" err="1">
                <a:solidFill>
                  <a:schemeClr val="tx1"/>
                </a:solidFill>
                <a:latin typeface="Palatino Linotype" pitchFamily="18" charset="0"/>
                <a:ea typeface="Times New Roman" pitchFamily="18" charset="0"/>
                <a:cs typeface="Palatino Linotype" pitchFamily="18" charset="0"/>
              </a:rPr>
              <a:t>alınmıştır</a:t>
            </a:r>
            <a:r>
              <a:rPr lang="en-US" sz="1600" dirty="0">
                <a:solidFill>
                  <a:schemeClr val="tx1"/>
                </a:solidFill>
                <a:latin typeface="Palatino Linotype" pitchFamily="18" charset="0"/>
                <a:ea typeface="Times New Roman" pitchFamily="18" charset="0"/>
                <a:cs typeface="Palatino Linotype" pitchFamily="18" charset="0"/>
              </a:rPr>
              <a:t>. </a:t>
            </a:r>
            <a:endParaRPr lang="en-US" sz="1600" b="1" dirty="0">
              <a:solidFill>
                <a:schemeClr val="tx1"/>
              </a:solidFill>
              <a:latin typeface="Arial" pitchFamily="34" charset="0"/>
              <a:ea typeface="Times New Roman" pitchFamily="18" charset="0"/>
              <a:cs typeface="Arial" pitchFamily="34" charset="0"/>
            </a:endParaRPr>
          </a:p>
          <a:p>
            <a:pPr lvl="0" algn="just"/>
            <a:r>
              <a:rPr lang="tr-TR" sz="1600" b="1" dirty="0">
                <a:solidFill>
                  <a:schemeClr val="tx1"/>
                </a:solidFill>
                <a:latin typeface="Palatino Linotype" pitchFamily="18" charset="0"/>
                <a:ea typeface="Times New Roman" pitchFamily="18" charset="0"/>
                <a:cs typeface="Palatino Linotype" pitchFamily="18" charset="0"/>
              </a:rPr>
              <a:t>Tekke Edebiyatı</a:t>
            </a:r>
            <a:r>
              <a:rPr lang="tr-TR" sz="1600" dirty="0">
                <a:solidFill>
                  <a:schemeClr val="tx1"/>
                </a:solidFill>
                <a:latin typeface="Palatino Linotype" pitchFamily="18" charset="0"/>
                <a:ea typeface="Times New Roman" pitchFamily="18" charset="0"/>
                <a:cs typeface="Palatino Linotype" pitchFamily="18" charset="0"/>
              </a:rPr>
              <a:t>, genellikle hece veznini kullanan mutasavvıflarca temsil edilmiştir ki, bunlara örnek olarak; </a:t>
            </a:r>
            <a:r>
              <a:rPr lang="tr-TR" sz="1600" dirty="0" err="1">
                <a:solidFill>
                  <a:schemeClr val="tx1"/>
                </a:solidFill>
                <a:latin typeface="Palatino Linotype" pitchFamily="18" charset="0"/>
                <a:ea typeface="Times New Roman" pitchFamily="18" charset="0"/>
                <a:cs typeface="Palatino Linotype" pitchFamily="18" charset="0"/>
              </a:rPr>
              <a:t>Ahmed</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Yesevî</a:t>
            </a:r>
            <a:r>
              <a:rPr lang="tr-TR" sz="1600" dirty="0">
                <a:solidFill>
                  <a:schemeClr val="tx1"/>
                </a:solidFill>
                <a:latin typeface="Palatino Linotype" pitchFamily="18" charset="0"/>
                <a:ea typeface="Times New Roman" pitchFamily="18" charset="0"/>
                <a:cs typeface="Palatino Linotype" pitchFamily="18" charset="0"/>
              </a:rPr>
              <a:t>, Yunus Emre, Eşrefoğlu Rûmî, Hacı Bayram Velî, </a:t>
            </a:r>
            <a:r>
              <a:rPr lang="tr-TR" sz="1600" dirty="0" err="1">
                <a:solidFill>
                  <a:schemeClr val="tx1"/>
                </a:solidFill>
                <a:latin typeface="Palatino Linotype" pitchFamily="18" charset="0"/>
                <a:ea typeface="Times New Roman" pitchFamily="18" charset="0"/>
                <a:cs typeface="Palatino Linotype" pitchFamily="18" charset="0"/>
              </a:rPr>
              <a:t>Üftâde</a:t>
            </a:r>
            <a:r>
              <a:rPr lang="tr-TR" sz="1600" dirty="0">
                <a:solidFill>
                  <a:schemeClr val="tx1"/>
                </a:solidFill>
                <a:latin typeface="Palatino Linotype" pitchFamily="18" charset="0"/>
                <a:ea typeface="Times New Roman" pitchFamily="18" charset="0"/>
                <a:cs typeface="Palatino Linotype" pitchFamily="18" charset="0"/>
              </a:rPr>
              <a:t>, Aziz </a:t>
            </a:r>
            <a:r>
              <a:rPr lang="tr-TR" sz="1600" dirty="0" err="1">
                <a:solidFill>
                  <a:schemeClr val="tx1"/>
                </a:solidFill>
                <a:latin typeface="Palatino Linotype" pitchFamily="18" charset="0"/>
                <a:ea typeface="Times New Roman" pitchFamily="18" charset="0"/>
                <a:cs typeface="Palatino Linotype" pitchFamily="18" charset="0"/>
              </a:rPr>
              <a:t>Mahmud</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Hüdâyî</a:t>
            </a:r>
            <a:r>
              <a:rPr lang="tr-TR" sz="1600" dirty="0">
                <a:solidFill>
                  <a:schemeClr val="tx1"/>
                </a:solidFill>
                <a:latin typeface="Palatino Linotype" pitchFamily="18" charset="0"/>
                <a:ea typeface="Times New Roman" pitchFamily="18" charset="0"/>
                <a:cs typeface="Palatino Linotype" pitchFamily="18" charset="0"/>
              </a:rPr>
              <a:t> ve Erzurumlu İbrahim Hakkı’yı verebiliriz. </a:t>
            </a:r>
            <a:endParaRPr lang="tr-TR" sz="1600" dirty="0">
              <a:solidFill>
                <a:schemeClr val="tx1"/>
              </a:solidFill>
              <a:latin typeface="Arial" pitchFamily="34" charset="0"/>
              <a:cs typeface="Arial" pitchFamily="34" charset="0"/>
            </a:endParaRPr>
          </a:p>
          <a:p>
            <a:pPr lvl="0" algn="just"/>
            <a:r>
              <a:rPr lang="tr-TR" sz="1600" dirty="0">
                <a:solidFill>
                  <a:schemeClr val="tx1"/>
                </a:solidFill>
                <a:latin typeface="Palatino Linotype" pitchFamily="18" charset="0"/>
                <a:ea typeface="Times New Roman" pitchFamily="18" charset="0"/>
                <a:cs typeface="Palatino Linotype" pitchFamily="18" charset="0"/>
              </a:rPr>
              <a:t>Tekke edebiyatında konu olarak genellikle, </a:t>
            </a:r>
            <a:r>
              <a:rPr lang="tr-TR" sz="1600" dirty="0" err="1">
                <a:solidFill>
                  <a:schemeClr val="tx1"/>
                </a:solidFill>
                <a:latin typeface="Palatino Linotype" pitchFamily="18" charset="0"/>
                <a:ea typeface="Times New Roman" pitchFamily="18" charset="0"/>
                <a:cs typeface="Palatino Linotype" pitchFamily="18" charset="0"/>
              </a:rPr>
              <a:t>Allahın</a:t>
            </a:r>
            <a:r>
              <a:rPr lang="tr-TR" sz="1600" dirty="0">
                <a:solidFill>
                  <a:schemeClr val="tx1"/>
                </a:solidFill>
                <a:latin typeface="Palatino Linotype" pitchFamily="18" charset="0"/>
                <a:ea typeface="Times New Roman" pitchFamily="18" charset="0"/>
                <a:cs typeface="Palatino Linotype" pitchFamily="18" charset="0"/>
              </a:rPr>
              <a:t> birliği yani </a:t>
            </a:r>
            <a:r>
              <a:rPr lang="tr-TR" sz="1600" dirty="0" err="1">
                <a:solidFill>
                  <a:schemeClr val="tx1"/>
                </a:solidFill>
                <a:latin typeface="Palatino Linotype" pitchFamily="18" charset="0"/>
                <a:ea typeface="Times New Roman" pitchFamily="18" charset="0"/>
                <a:cs typeface="Palatino Linotype" pitchFamily="18" charset="0"/>
              </a:rPr>
              <a:t>Tevhid</a:t>
            </a:r>
            <a:r>
              <a:rPr lang="tr-TR" sz="1600" dirty="0">
                <a:solidFill>
                  <a:schemeClr val="tx1"/>
                </a:solidFill>
                <a:latin typeface="Palatino Linotype" pitchFamily="18" charset="0"/>
                <a:ea typeface="Times New Roman" pitchFamily="18" charset="0"/>
                <a:cs typeface="Palatino Linotype" pitchFamily="18" charset="0"/>
              </a:rPr>
              <a:t>, Hz. Peygamber sevgisi, </a:t>
            </a:r>
            <a:r>
              <a:rPr lang="tr-TR" sz="1600" dirty="0" err="1">
                <a:solidFill>
                  <a:schemeClr val="tx1"/>
                </a:solidFill>
                <a:latin typeface="Palatino Linotype" pitchFamily="18" charset="0"/>
                <a:ea typeface="Times New Roman" pitchFamily="18" charset="0"/>
                <a:cs typeface="Palatino Linotype" pitchFamily="18" charset="0"/>
              </a:rPr>
              <a:t>seyr</a:t>
            </a:r>
            <a:r>
              <a:rPr lang="tr-TR" sz="1600" dirty="0">
                <a:solidFill>
                  <a:schemeClr val="tx1"/>
                </a:solidFill>
                <a:latin typeface="Palatino Linotype" pitchFamily="18" charset="0"/>
                <a:ea typeface="Times New Roman" pitchFamily="18" charset="0"/>
                <a:cs typeface="Palatino Linotype" pitchFamily="18" charset="0"/>
              </a:rPr>
              <a:t> u </a:t>
            </a:r>
            <a:r>
              <a:rPr lang="tr-TR" sz="1600" dirty="0" err="1">
                <a:solidFill>
                  <a:schemeClr val="tx1"/>
                </a:solidFill>
                <a:latin typeface="Palatino Linotype" pitchFamily="18" charset="0"/>
                <a:ea typeface="Times New Roman" pitchFamily="18" charset="0"/>
                <a:cs typeface="Palatino Linotype" pitchFamily="18" charset="0"/>
              </a:rPr>
              <a:t>sülûk</a:t>
            </a:r>
            <a:r>
              <a:rPr lang="tr-TR" sz="1600" dirty="0">
                <a:solidFill>
                  <a:schemeClr val="tx1"/>
                </a:solidFill>
                <a:latin typeface="Palatino Linotype" pitchFamily="18" charset="0"/>
                <a:ea typeface="Times New Roman" pitchFamily="18" charset="0"/>
                <a:cs typeface="Palatino Linotype" pitchFamily="18" charset="0"/>
              </a:rPr>
              <a:t> esasları, ahlaki umdeler ve aşk gibi konular en çok ele alınan mevzular olmuştur. Bu başlıklara dair örnekleri yukarıda ismi geçen </a:t>
            </a:r>
            <a:r>
              <a:rPr lang="tr-TR" sz="1600" dirty="0" err="1">
                <a:solidFill>
                  <a:schemeClr val="tx1"/>
                </a:solidFill>
                <a:latin typeface="Palatino Linotype" pitchFamily="18" charset="0"/>
                <a:ea typeface="Times New Roman" pitchFamily="18" charset="0"/>
                <a:cs typeface="Palatino Linotype" pitchFamily="18" charset="0"/>
              </a:rPr>
              <a:t>sufilerin</a:t>
            </a:r>
            <a:r>
              <a:rPr lang="tr-TR" sz="1600" dirty="0">
                <a:solidFill>
                  <a:schemeClr val="tx1"/>
                </a:solidFill>
                <a:latin typeface="Palatino Linotype" pitchFamily="18" charset="0"/>
                <a:ea typeface="Times New Roman" pitchFamily="18" charset="0"/>
                <a:cs typeface="Palatino Linotype" pitchFamily="18" charset="0"/>
              </a:rPr>
              <a:t> şiirlerinde görmek mümkündür.</a:t>
            </a:r>
            <a:endParaRPr lang="tr-TR" sz="1600" dirty="0">
              <a:solidFill>
                <a:schemeClr val="tx1"/>
              </a:solidFill>
              <a:latin typeface="Arial" pitchFamily="34" charset="0"/>
              <a:cs typeface="Arial" pitchFamily="34" charset="0"/>
            </a:endParaRPr>
          </a:p>
          <a:p>
            <a:pPr lvl="0" algn="just"/>
            <a:r>
              <a:rPr lang="tr-TR" sz="1600" b="1" dirty="0">
                <a:solidFill>
                  <a:schemeClr val="tx1"/>
                </a:solidFill>
                <a:latin typeface="Palatino Linotype" pitchFamily="18" charset="0"/>
                <a:ea typeface="Times New Roman" pitchFamily="18" charset="0"/>
                <a:cs typeface="Palatino Linotype" pitchFamily="18" charset="0"/>
              </a:rPr>
              <a:t>Divan Edebiyatı </a:t>
            </a:r>
            <a:r>
              <a:rPr lang="tr-TR" sz="1600" dirty="0">
                <a:solidFill>
                  <a:schemeClr val="tx1"/>
                </a:solidFill>
                <a:latin typeface="Palatino Linotype" pitchFamily="18" charset="0"/>
                <a:ea typeface="Times New Roman" pitchFamily="18" charset="0"/>
                <a:cs typeface="Palatino Linotype" pitchFamily="18" charset="0"/>
              </a:rPr>
              <a:t>da daha çok aruz vezniyle yazılan ve </a:t>
            </a:r>
            <a:r>
              <a:rPr lang="tr-TR" sz="1600" dirty="0" err="1">
                <a:solidFill>
                  <a:schemeClr val="tx1"/>
                </a:solidFill>
                <a:latin typeface="Palatino Linotype" pitchFamily="18" charset="0"/>
                <a:ea typeface="Times New Roman" pitchFamily="18" charset="0"/>
                <a:cs typeface="Palatino Linotype" pitchFamily="18" charset="0"/>
              </a:rPr>
              <a:t>sanatkârâne</a:t>
            </a:r>
            <a:r>
              <a:rPr lang="tr-TR" sz="1600" dirty="0">
                <a:solidFill>
                  <a:schemeClr val="tx1"/>
                </a:solidFill>
                <a:latin typeface="Palatino Linotype" pitchFamily="18" charset="0"/>
                <a:ea typeface="Times New Roman" pitchFamily="18" charset="0"/>
                <a:cs typeface="Palatino Linotype" pitchFamily="18" charset="0"/>
              </a:rPr>
              <a:t> üslûbu bulunan divan şairlerinin eserlerinden oluşmuştur. Bunlara da örnek olarak; </a:t>
            </a:r>
            <a:r>
              <a:rPr lang="tr-TR" sz="1600" dirty="0" err="1">
                <a:solidFill>
                  <a:schemeClr val="tx1"/>
                </a:solidFill>
                <a:latin typeface="Palatino Linotype" pitchFamily="18" charset="0"/>
                <a:ea typeface="Times New Roman" pitchFamily="18" charset="0"/>
                <a:cs typeface="Palatino Linotype" pitchFamily="18" charset="0"/>
              </a:rPr>
              <a:t>Şeyhî</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Nev'î</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Atâyî</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Nef'î</a:t>
            </a:r>
            <a:r>
              <a:rPr lang="tr-TR" sz="1600" dirty="0">
                <a:solidFill>
                  <a:schemeClr val="tx1"/>
                </a:solidFill>
                <a:latin typeface="Palatino Linotype" pitchFamily="18" charset="0"/>
                <a:ea typeface="Times New Roman" pitchFamily="18" charset="0"/>
                <a:cs typeface="Palatino Linotype" pitchFamily="18" charset="0"/>
              </a:rPr>
              <a:t>, Nizamî, </a:t>
            </a:r>
            <a:r>
              <a:rPr lang="tr-TR" sz="1600" dirty="0" err="1">
                <a:solidFill>
                  <a:schemeClr val="tx1"/>
                </a:solidFill>
                <a:latin typeface="Palatino Linotype" pitchFamily="18" charset="0"/>
                <a:ea typeface="Times New Roman" pitchFamily="18" charset="0"/>
                <a:cs typeface="Palatino Linotype" pitchFamily="18" charset="0"/>
              </a:rPr>
              <a:t>Nailî</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Nâbî</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Fuzûlî</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Bakî</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Nahîfî</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Neşâtî</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Fasîh</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Hayretî</a:t>
            </a:r>
            <a:r>
              <a:rPr lang="tr-TR" sz="1600" dirty="0">
                <a:solidFill>
                  <a:schemeClr val="tx1"/>
                </a:solidFill>
                <a:latin typeface="Palatino Linotype" pitchFamily="18" charset="0"/>
                <a:ea typeface="Times New Roman" pitchFamily="18" charset="0"/>
                <a:cs typeface="Palatino Linotype" pitchFamily="18" charset="0"/>
              </a:rPr>
              <a:t>, Yenişehirli </a:t>
            </a:r>
            <a:r>
              <a:rPr lang="tr-TR" sz="1600" dirty="0" err="1">
                <a:solidFill>
                  <a:schemeClr val="tx1"/>
                </a:solidFill>
                <a:latin typeface="Palatino Linotype" pitchFamily="18" charset="0"/>
                <a:ea typeface="Times New Roman" pitchFamily="18" charset="0"/>
                <a:cs typeface="Palatino Linotype" pitchFamily="18" charset="0"/>
              </a:rPr>
              <a:t>Avnî</a:t>
            </a:r>
            <a:r>
              <a:rPr lang="tr-TR" sz="1600" dirty="0">
                <a:solidFill>
                  <a:schemeClr val="tx1"/>
                </a:solidFill>
                <a:latin typeface="Palatino Linotype" pitchFamily="18" charset="0"/>
                <a:ea typeface="Times New Roman" pitchFamily="18" charset="0"/>
                <a:cs typeface="Palatino Linotype" pitchFamily="18" charset="0"/>
              </a:rPr>
              <a:t> ve Şeyh Galip Dede gibi meşhur divan şairlerini örnek olarak verebiliriz.</a:t>
            </a:r>
            <a:endParaRPr lang="tr-TR" sz="1600" dirty="0">
              <a:solidFill>
                <a:schemeClr val="tx1"/>
              </a:solidFill>
              <a:latin typeface="Arial" pitchFamily="34" charset="0"/>
              <a:cs typeface="Arial" pitchFamily="34" charset="0"/>
            </a:endParaRPr>
          </a:p>
          <a:p>
            <a:pPr lvl="0" algn="just"/>
            <a:r>
              <a:rPr lang="tr-TR" sz="1600" dirty="0">
                <a:solidFill>
                  <a:schemeClr val="tx1"/>
                </a:solidFill>
                <a:latin typeface="Palatino Linotype" pitchFamily="18" charset="0"/>
                <a:ea typeface="Times New Roman" pitchFamily="18" charset="0"/>
                <a:cs typeface="Palatino Linotype" pitchFamily="18" charset="0"/>
              </a:rPr>
              <a:t>Divan edebiyatında da </a:t>
            </a:r>
            <a:r>
              <a:rPr lang="tr-TR" sz="1600" dirty="0" err="1">
                <a:solidFill>
                  <a:schemeClr val="tx1"/>
                </a:solidFill>
                <a:latin typeface="Palatino Linotype" pitchFamily="18" charset="0"/>
                <a:ea typeface="Times New Roman" pitchFamily="18" charset="0"/>
                <a:cs typeface="Palatino Linotype" pitchFamily="18" charset="0"/>
              </a:rPr>
              <a:t>Tevhid</a:t>
            </a:r>
            <a:r>
              <a:rPr lang="tr-TR" sz="1600" dirty="0">
                <a:solidFill>
                  <a:schemeClr val="tx1"/>
                </a:solidFill>
                <a:latin typeface="Palatino Linotype" pitchFamily="18" charset="0"/>
                <a:ea typeface="Times New Roman" pitchFamily="18" charset="0"/>
                <a:cs typeface="Palatino Linotype" pitchFamily="18" charset="0"/>
              </a:rPr>
              <a:t>, münacat, </a:t>
            </a:r>
            <a:r>
              <a:rPr lang="tr-TR" sz="1600" dirty="0" err="1">
                <a:solidFill>
                  <a:schemeClr val="tx1"/>
                </a:solidFill>
                <a:latin typeface="Palatino Linotype" pitchFamily="18" charset="0"/>
                <a:ea typeface="Times New Roman" pitchFamily="18" charset="0"/>
                <a:cs typeface="Palatino Linotype" pitchFamily="18" charset="0"/>
              </a:rPr>
              <a:t>na’t</a:t>
            </a:r>
            <a:r>
              <a:rPr lang="tr-TR" sz="1600" dirty="0">
                <a:solidFill>
                  <a:schemeClr val="tx1"/>
                </a:solidFill>
                <a:latin typeface="Palatino Linotype" pitchFamily="18" charset="0"/>
                <a:ea typeface="Times New Roman" pitchFamily="18" charset="0"/>
                <a:cs typeface="Palatino Linotype" pitchFamily="18" charset="0"/>
              </a:rPr>
              <a:t> ve tasavvufi ve ahlaki konular bu şiir türünün konusu olmuştur. Divan edebiyatı tekke edebiyatından farklı olarak ele aldığı konuları zamanının divan şiir anlayışına göre değişik anlatımlar benzetmelerle işlemiştir. Mesela;  "âşık, </a:t>
            </a:r>
            <a:r>
              <a:rPr lang="tr-TR" sz="1600" dirty="0" err="1">
                <a:solidFill>
                  <a:schemeClr val="tx1"/>
                </a:solidFill>
                <a:latin typeface="Palatino Linotype" pitchFamily="18" charset="0"/>
                <a:ea typeface="Times New Roman" pitchFamily="18" charset="0"/>
                <a:cs typeface="Palatino Linotype" pitchFamily="18" charset="0"/>
              </a:rPr>
              <a:t>ma'şuk</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pîr</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şîve</a:t>
            </a:r>
            <a:r>
              <a:rPr lang="tr-TR" sz="1600" dirty="0">
                <a:solidFill>
                  <a:schemeClr val="tx1"/>
                </a:solidFill>
                <a:latin typeface="Palatino Linotype" pitchFamily="18" charset="0"/>
                <a:ea typeface="Times New Roman" pitchFamily="18" charset="0"/>
                <a:cs typeface="Palatino Linotype" pitchFamily="18" charset="0"/>
              </a:rPr>
              <a:t>, hicap, cilve, </a:t>
            </a:r>
            <a:r>
              <a:rPr lang="tr-TR" sz="1600" dirty="0" err="1">
                <a:solidFill>
                  <a:schemeClr val="tx1"/>
                </a:solidFill>
                <a:latin typeface="Palatino Linotype" pitchFamily="18" charset="0"/>
                <a:ea typeface="Times New Roman" pitchFamily="18" charset="0"/>
                <a:cs typeface="Palatino Linotype" pitchFamily="18" charset="0"/>
              </a:rPr>
              <a:t>nây</a:t>
            </a:r>
            <a:r>
              <a:rPr lang="tr-TR" sz="1600" dirty="0">
                <a:solidFill>
                  <a:schemeClr val="tx1"/>
                </a:solidFill>
                <a:latin typeface="Palatino Linotype" pitchFamily="18" charset="0"/>
                <a:ea typeface="Times New Roman" pitchFamily="18" charset="0"/>
                <a:cs typeface="Palatino Linotype" pitchFamily="18" charset="0"/>
              </a:rPr>
              <a:t>, mey, </a:t>
            </a:r>
            <a:r>
              <a:rPr lang="tr-TR" sz="1600" dirty="0" err="1">
                <a:solidFill>
                  <a:schemeClr val="tx1"/>
                </a:solidFill>
                <a:latin typeface="Palatino Linotype" pitchFamily="18" charset="0"/>
                <a:ea typeface="Times New Roman" pitchFamily="18" charset="0"/>
                <a:cs typeface="Palatino Linotype" pitchFamily="18" charset="0"/>
              </a:rPr>
              <a:t>şarab</a:t>
            </a:r>
            <a:r>
              <a:rPr lang="tr-TR" sz="1600" dirty="0">
                <a:solidFill>
                  <a:schemeClr val="tx1"/>
                </a:solidFill>
                <a:latin typeface="Palatino Linotype" pitchFamily="18" charset="0"/>
                <a:ea typeface="Times New Roman" pitchFamily="18" charset="0"/>
                <a:cs typeface="Palatino Linotype" pitchFamily="18" charset="0"/>
              </a:rPr>
              <a:t>, meyhane, </a:t>
            </a:r>
            <a:r>
              <a:rPr lang="tr-TR" sz="1600" dirty="0" err="1">
                <a:solidFill>
                  <a:schemeClr val="tx1"/>
                </a:solidFill>
                <a:latin typeface="Palatino Linotype" pitchFamily="18" charset="0"/>
                <a:ea typeface="Times New Roman" pitchFamily="18" charset="0"/>
                <a:cs typeface="Palatino Linotype" pitchFamily="18" charset="0"/>
              </a:rPr>
              <a:t>nâkus</a:t>
            </a:r>
            <a:r>
              <a:rPr lang="tr-TR" sz="1600" dirty="0">
                <a:solidFill>
                  <a:schemeClr val="tx1"/>
                </a:solidFill>
                <a:latin typeface="Palatino Linotype" pitchFamily="18" charset="0"/>
                <a:ea typeface="Times New Roman" pitchFamily="18" charset="0"/>
                <a:cs typeface="Palatino Linotype" pitchFamily="18" charset="0"/>
              </a:rPr>
              <a:t>, </a:t>
            </a:r>
            <a:r>
              <a:rPr lang="tr-TR" sz="1600" dirty="0" err="1">
                <a:solidFill>
                  <a:schemeClr val="tx1"/>
                </a:solidFill>
                <a:latin typeface="Palatino Linotype" pitchFamily="18" charset="0"/>
                <a:ea typeface="Times New Roman" pitchFamily="18" charset="0"/>
                <a:cs typeface="Palatino Linotype" pitchFamily="18" charset="0"/>
              </a:rPr>
              <a:t>çeşm</a:t>
            </a:r>
            <a:r>
              <a:rPr lang="tr-TR" sz="1600" dirty="0">
                <a:solidFill>
                  <a:schemeClr val="tx1"/>
                </a:solidFill>
                <a:latin typeface="Palatino Linotype" pitchFamily="18" charset="0"/>
                <a:ea typeface="Times New Roman" pitchFamily="18" charset="0"/>
                <a:cs typeface="Palatino Linotype" pitchFamily="18" charset="0"/>
              </a:rPr>
              <a:t>, leb ve </a:t>
            </a:r>
            <a:r>
              <a:rPr lang="tr-TR" sz="1600" dirty="0" err="1">
                <a:solidFill>
                  <a:schemeClr val="tx1"/>
                </a:solidFill>
                <a:latin typeface="Palatino Linotype" pitchFamily="18" charset="0"/>
                <a:ea typeface="Times New Roman" pitchFamily="18" charset="0"/>
                <a:cs typeface="Palatino Linotype" pitchFamily="18" charset="0"/>
              </a:rPr>
              <a:t>zülf</a:t>
            </a:r>
            <a:r>
              <a:rPr lang="tr-TR" sz="1600" dirty="0">
                <a:solidFill>
                  <a:schemeClr val="tx1"/>
                </a:solidFill>
                <a:latin typeface="Palatino Linotype" pitchFamily="18" charset="0"/>
                <a:ea typeface="Times New Roman" pitchFamily="18" charset="0"/>
                <a:cs typeface="Palatino Linotype" pitchFamily="18" charset="0"/>
              </a:rPr>
              <a:t>" gibi mazmunlar tasavvufî anlamlar taşımaktadır.</a:t>
            </a:r>
            <a:endParaRPr lang="tr-TR" sz="1600" dirty="0">
              <a:latin typeface="Arial" pitchFamily="34" charset="0"/>
              <a:cs typeface="Arial" pitchFamily="34" charset="0"/>
            </a:endParaRPr>
          </a:p>
          <a:p>
            <a:pPr algn="just"/>
            <a:endParaRPr lang="en-US" sz="1600" dirty="0"/>
          </a:p>
        </p:txBody>
      </p:sp>
    </p:spTree>
    <p:extLst>
      <p:ext uri="{BB962C8B-B14F-4D97-AF65-F5344CB8AC3E}">
        <p14:creationId xmlns:p14="http://schemas.microsoft.com/office/powerpoint/2010/main" val="2232807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Sosyal Fonksiyonları</a:t>
            </a:r>
            <a:endParaRPr lang="en-US" dirty="0"/>
          </a:p>
        </p:txBody>
      </p:sp>
      <p:sp>
        <p:nvSpPr>
          <p:cNvPr id="3" name="İçerik Yer Tutucusu 2"/>
          <p:cNvSpPr>
            <a:spLocks noGrp="1"/>
          </p:cNvSpPr>
          <p:nvPr>
            <p:ph idx="1"/>
          </p:nvPr>
        </p:nvSpPr>
        <p:spPr>
          <a:xfrm>
            <a:off x="457200" y="2312377"/>
            <a:ext cx="11262946" cy="4317023"/>
          </a:xfrm>
        </p:spPr>
        <p:txBody>
          <a:bodyPr>
            <a:noAutofit/>
          </a:bodyPr>
          <a:lstStyle/>
          <a:p>
            <a:pPr marL="0" lvl="4" algn="just" fontAlgn="base">
              <a:spcBef>
                <a:spcPct val="0"/>
              </a:spcBef>
              <a:spcAft>
                <a:spcPct val="0"/>
              </a:spcAft>
              <a:tabLst>
                <a:tab pos="539750" algn="l"/>
                <a:tab pos="630238" algn="l"/>
                <a:tab pos="809625" algn="l"/>
              </a:tabLst>
            </a:pPr>
            <a:r>
              <a:rPr lang="tr-TR" sz="1600" b="1" dirty="0">
                <a:solidFill>
                  <a:schemeClr val="tx1"/>
                </a:solidFill>
                <a:latin typeface="Arial" pitchFamily="34" charset="0"/>
                <a:ea typeface="Times New Roman" pitchFamily="18" charset="0"/>
                <a:cs typeface="Arial" pitchFamily="34" charset="0"/>
              </a:rPr>
              <a:t>Beden Terbiyesi Yeri: </a:t>
            </a:r>
            <a:r>
              <a:rPr lang="tr-TR" sz="1600" dirty="0">
                <a:solidFill>
                  <a:schemeClr val="tx1"/>
                </a:solidFill>
                <a:latin typeface="Arial" pitchFamily="34" charset="0"/>
                <a:ea typeface="Times New Roman" pitchFamily="18" charset="0"/>
                <a:cs typeface="Arial" pitchFamily="34" charset="0"/>
              </a:rPr>
              <a:t>Eskiden sporlar şimdiki gibi çok branşlı olmadığı için spor denilince akla güreş, ok atmak gibi bazı dallar gelir ve bu sporların yapılışlarına da dini birer mahiyet kutsiyet atfedilir ve bunlar tekkelerde yapılırdı. Kaynaklar bizlere </a:t>
            </a:r>
            <a:r>
              <a:rPr lang="tr-TR" sz="1600" b="1" dirty="0">
                <a:solidFill>
                  <a:schemeClr val="tx1"/>
                </a:solidFill>
                <a:latin typeface="Arial" pitchFamily="34" charset="0"/>
                <a:ea typeface="Times New Roman" pitchFamily="18" charset="0"/>
                <a:cs typeface="Arial" pitchFamily="34" charset="0"/>
              </a:rPr>
              <a:t>İstanbul Zeyrekte </a:t>
            </a:r>
            <a:r>
              <a:rPr lang="tr-TR" sz="1600" dirty="0">
                <a:solidFill>
                  <a:schemeClr val="tx1"/>
                </a:solidFill>
                <a:latin typeface="Arial" pitchFamily="34" charset="0"/>
                <a:ea typeface="Times New Roman" pitchFamily="18" charset="0"/>
                <a:cs typeface="Arial" pitchFamily="34" charset="0"/>
              </a:rPr>
              <a:t>iki </a:t>
            </a:r>
            <a:r>
              <a:rPr lang="tr-TR" sz="1600" b="1" dirty="0">
                <a:solidFill>
                  <a:schemeClr val="tx1"/>
                </a:solidFill>
                <a:latin typeface="Arial" pitchFamily="34" charset="0"/>
                <a:ea typeface="Times New Roman" pitchFamily="18" charset="0"/>
                <a:cs typeface="Arial" pitchFamily="34" charset="0"/>
              </a:rPr>
              <a:t>pehlivan tekesinin </a:t>
            </a:r>
            <a:r>
              <a:rPr lang="tr-TR" sz="1600" dirty="0">
                <a:solidFill>
                  <a:schemeClr val="tx1"/>
                </a:solidFill>
                <a:latin typeface="Arial" pitchFamily="34" charset="0"/>
                <a:ea typeface="Times New Roman" pitchFamily="18" charset="0"/>
                <a:cs typeface="Arial" pitchFamily="34" charset="0"/>
              </a:rPr>
              <a:t>varlığından ve </a:t>
            </a:r>
            <a:r>
              <a:rPr lang="tr-TR" sz="1600" b="1" dirty="0">
                <a:solidFill>
                  <a:schemeClr val="tx1"/>
                </a:solidFill>
                <a:latin typeface="Arial" pitchFamily="34" charset="0"/>
                <a:ea typeface="Times New Roman" pitchFamily="18" charset="0"/>
                <a:cs typeface="Arial" pitchFamily="34" charset="0"/>
              </a:rPr>
              <a:t>Edirne</a:t>
            </a:r>
            <a:r>
              <a:rPr lang="tr-TR" sz="1600" dirty="0">
                <a:solidFill>
                  <a:schemeClr val="tx1"/>
                </a:solidFill>
                <a:latin typeface="Arial" pitchFamily="34" charset="0"/>
                <a:ea typeface="Times New Roman" pitchFamily="18" charset="0"/>
                <a:cs typeface="Arial" pitchFamily="34" charset="0"/>
              </a:rPr>
              <a:t> gibi büyük şehirlerde benzerlerinin bulunduğundan bahsetmektedir.</a:t>
            </a:r>
            <a:r>
              <a:rPr lang="tr-TR" sz="1600" b="1" dirty="0">
                <a:solidFill>
                  <a:schemeClr val="tx1"/>
                </a:solidFill>
                <a:latin typeface="Arial" pitchFamily="34" charset="0"/>
                <a:ea typeface="Times New Roman" pitchFamily="18" charset="0"/>
                <a:cs typeface="Arial" pitchFamily="34" charset="0"/>
              </a:rPr>
              <a:t> </a:t>
            </a:r>
            <a:endParaRPr lang="tr-TR" sz="1600" b="1" dirty="0" smtClean="0">
              <a:solidFill>
                <a:schemeClr val="tx1"/>
              </a:solidFill>
              <a:latin typeface="Arial" pitchFamily="34" charset="0"/>
              <a:ea typeface="Times New Roman" pitchFamily="18" charset="0"/>
              <a:cs typeface="Arial" pitchFamily="34" charset="0"/>
            </a:endParaRPr>
          </a:p>
          <a:p>
            <a:pPr marL="0" lvl="4" algn="just" fontAlgn="base">
              <a:spcBef>
                <a:spcPct val="0"/>
              </a:spcBef>
              <a:spcAft>
                <a:spcPct val="0"/>
              </a:spcAft>
              <a:tabLst>
                <a:tab pos="539750" algn="l"/>
                <a:tab pos="630238" algn="l"/>
                <a:tab pos="809625" algn="l"/>
              </a:tabLst>
            </a:pPr>
            <a:r>
              <a:rPr lang="tr-TR" sz="1600" dirty="0" smtClean="0">
                <a:solidFill>
                  <a:schemeClr val="tx1"/>
                </a:solidFill>
                <a:latin typeface="Arial" pitchFamily="34" charset="0"/>
                <a:cs typeface="Arial" pitchFamily="34" charset="0"/>
              </a:rPr>
              <a:t>Aynı </a:t>
            </a:r>
            <a:r>
              <a:rPr lang="tr-TR" sz="1600" dirty="0">
                <a:solidFill>
                  <a:schemeClr val="tx1"/>
                </a:solidFill>
                <a:latin typeface="Arial" pitchFamily="34" charset="0"/>
                <a:cs typeface="Arial" pitchFamily="34" charset="0"/>
              </a:rPr>
              <a:t>şekilde kaynaklarımızda </a:t>
            </a:r>
            <a:r>
              <a:rPr lang="tr-TR" sz="1600" b="1" dirty="0">
                <a:solidFill>
                  <a:schemeClr val="tx1"/>
                </a:solidFill>
                <a:latin typeface="Arial" pitchFamily="34" charset="0"/>
                <a:cs typeface="Arial" pitchFamily="34" charset="0"/>
              </a:rPr>
              <a:t>okçular </a:t>
            </a:r>
            <a:r>
              <a:rPr lang="tr-TR" sz="1600" b="1" dirty="0" smtClean="0">
                <a:solidFill>
                  <a:schemeClr val="tx1"/>
                </a:solidFill>
                <a:latin typeface="Arial" pitchFamily="34" charset="0"/>
                <a:cs typeface="Arial" pitchFamily="34" charset="0"/>
              </a:rPr>
              <a:t>tekkesinin </a:t>
            </a:r>
            <a:r>
              <a:rPr lang="tr-TR" sz="1600" dirty="0">
                <a:solidFill>
                  <a:schemeClr val="tx1"/>
                </a:solidFill>
                <a:latin typeface="Arial" pitchFamily="34" charset="0"/>
                <a:cs typeface="Arial" pitchFamily="34" charset="0"/>
              </a:rPr>
              <a:t>varlığından da söz edilmektedir. Özellikle İstanbul’daki okçular tekkesi ve bu tekke mensubu okçuların nasıl bir erkan ve </a:t>
            </a:r>
            <a:r>
              <a:rPr lang="tr-TR" sz="1600" dirty="0" err="1">
                <a:solidFill>
                  <a:schemeClr val="tx1"/>
                </a:solidFill>
                <a:latin typeface="Arial" pitchFamily="34" charset="0"/>
                <a:cs typeface="Arial" pitchFamily="34" charset="0"/>
              </a:rPr>
              <a:t>usüle</a:t>
            </a:r>
            <a:r>
              <a:rPr lang="tr-TR" sz="1600" dirty="0">
                <a:solidFill>
                  <a:schemeClr val="tx1"/>
                </a:solidFill>
                <a:latin typeface="Arial" pitchFamily="34" charset="0"/>
                <a:cs typeface="Arial" pitchFamily="34" charset="0"/>
              </a:rPr>
              <a:t> sahip oldukları bu kaynaklarda </a:t>
            </a:r>
            <a:r>
              <a:rPr lang="tr-TR" sz="1600" dirty="0" smtClean="0">
                <a:solidFill>
                  <a:schemeClr val="tx1"/>
                </a:solidFill>
                <a:latin typeface="Arial" pitchFamily="34" charset="0"/>
                <a:cs typeface="Arial" pitchFamily="34" charset="0"/>
              </a:rPr>
              <a:t>nakledilmektedir.</a:t>
            </a:r>
          </a:p>
          <a:p>
            <a:pPr marL="0" lvl="4" algn="just" fontAlgn="base">
              <a:spcBef>
                <a:spcPct val="0"/>
              </a:spcBef>
              <a:spcAft>
                <a:spcPct val="0"/>
              </a:spcAft>
              <a:tabLst>
                <a:tab pos="539750" algn="l"/>
                <a:tab pos="630238" algn="l"/>
                <a:tab pos="809625" algn="l"/>
              </a:tabLst>
            </a:pPr>
            <a:r>
              <a:rPr lang="tr-TR" sz="1600" b="1" dirty="0" err="1">
                <a:solidFill>
                  <a:schemeClr val="tx1"/>
                </a:solidFill>
                <a:latin typeface="Arial" pitchFamily="34" charset="0"/>
                <a:ea typeface="Times New Roman" pitchFamily="18" charset="0"/>
                <a:cs typeface="Arial" pitchFamily="34" charset="0"/>
              </a:rPr>
              <a:t>Tecrid</a:t>
            </a:r>
            <a:r>
              <a:rPr lang="tr-TR" sz="1600" b="1" dirty="0">
                <a:solidFill>
                  <a:schemeClr val="tx1"/>
                </a:solidFill>
                <a:latin typeface="Arial" pitchFamily="34" charset="0"/>
                <a:ea typeface="Times New Roman" pitchFamily="18" charset="0"/>
                <a:cs typeface="Arial" pitchFamily="34" charset="0"/>
              </a:rPr>
              <a:t> Yeri: </a:t>
            </a:r>
            <a:r>
              <a:rPr lang="tr-TR" sz="1600" dirty="0">
                <a:solidFill>
                  <a:schemeClr val="tx1"/>
                </a:solidFill>
                <a:latin typeface="Arial" pitchFamily="34" charset="0"/>
                <a:ea typeface="Times New Roman" pitchFamily="18" charset="0"/>
                <a:cs typeface="Arial" pitchFamily="34" charset="0"/>
              </a:rPr>
              <a:t>Bazı </a:t>
            </a:r>
            <a:r>
              <a:rPr lang="tr-TR" sz="1600" b="1" dirty="0">
                <a:solidFill>
                  <a:schemeClr val="tx1"/>
                </a:solidFill>
                <a:latin typeface="Arial" pitchFamily="34" charset="0"/>
                <a:ea typeface="Times New Roman" pitchFamily="18" charset="0"/>
                <a:cs typeface="Arial" pitchFamily="34" charset="0"/>
              </a:rPr>
              <a:t>bulaşıcı hastalığa </a:t>
            </a:r>
            <a:r>
              <a:rPr lang="tr-TR" sz="1600" dirty="0" err="1">
                <a:solidFill>
                  <a:schemeClr val="tx1"/>
                </a:solidFill>
                <a:latin typeface="Arial" pitchFamily="34" charset="0"/>
                <a:ea typeface="Times New Roman" pitchFamily="18" charset="0"/>
                <a:cs typeface="Arial" pitchFamily="34" charset="0"/>
              </a:rPr>
              <a:t>mübtela</a:t>
            </a:r>
            <a:r>
              <a:rPr lang="tr-TR" sz="1600" dirty="0">
                <a:solidFill>
                  <a:schemeClr val="tx1"/>
                </a:solidFill>
                <a:latin typeface="Arial" pitchFamily="34" charset="0"/>
                <a:ea typeface="Times New Roman" pitchFamily="18" charset="0"/>
                <a:cs typeface="Arial" pitchFamily="34" charset="0"/>
              </a:rPr>
              <a:t> kimselerin </a:t>
            </a:r>
            <a:r>
              <a:rPr lang="tr-TR" sz="1600" dirty="0" err="1">
                <a:solidFill>
                  <a:schemeClr val="tx1"/>
                </a:solidFill>
                <a:latin typeface="Arial" pitchFamily="34" charset="0"/>
                <a:ea typeface="Times New Roman" pitchFamily="18" charset="0"/>
                <a:cs typeface="Arial" pitchFamily="34" charset="0"/>
              </a:rPr>
              <a:t>tecrid</a:t>
            </a:r>
            <a:r>
              <a:rPr lang="tr-TR" sz="1600" dirty="0">
                <a:solidFill>
                  <a:schemeClr val="tx1"/>
                </a:solidFill>
                <a:latin typeface="Arial" pitchFamily="34" charset="0"/>
                <a:ea typeface="Times New Roman" pitchFamily="18" charset="0"/>
                <a:cs typeface="Arial" pitchFamily="34" charset="0"/>
              </a:rPr>
              <a:t> edildiği ve tekke usulü ile faaliyet gösteren bazı mekanlar olmuştur ki Anadolu ve Rumeli'nin belli başlı şehirlerinde olduğu gibi bunlardan en önemli ve bilineni İstanbul Üsküdar'daki </a:t>
            </a:r>
            <a:r>
              <a:rPr lang="tr-TR" sz="1600" b="1" dirty="0">
                <a:solidFill>
                  <a:schemeClr val="tx1"/>
                </a:solidFill>
                <a:latin typeface="Arial" pitchFamily="34" charset="0"/>
                <a:ea typeface="Times New Roman" pitchFamily="18" charset="0"/>
                <a:cs typeface="Arial" pitchFamily="34" charset="0"/>
              </a:rPr>
              <a:t>Miskinler </a:t>
            </a:r>
            <a:r>
              <a:rPr lang="tr-TR" sz="1600" b="1" dirty="0" err="1">
                <a:solidFill>
                  <a:schemeClr val="tx1"/>
                </a:solidFill>
                <a:latin typeface="Arial" pitchFamily="34" charset="0"/>
                <a:ea typeface="Times New Roman" pitchFamily="18" charset="0"/>
                <a:cs typeface="Arial" pitchFamily="34" charset="0"/>
              </a:rPr>
              <a:t>Tekkesi’dir</a:t>
            </a:r>
            <a:r>
              <a:rPr lang="tr-TR" sz="1600" b="1" dirty="0">
                <a:solidFill>
                  <a:schemeClr val="tx1"/>
                </a:solidFill>
                <a:latin typeface="Arial" pitchFamily="34" charset="0"/>
                <a:ea typeface="Times New Roman" pitchFamily="18" charset="0"/>
                <a:cs typeface="Arial" pitchFamily="34" charset="0"/>
              </a:rPr>
              <a:t>. </a:t>
            </a:r>
            <a:r>
              <a:rPr lang="tr-TR" sz="1600" dirty="0">
                <a:solidFill>
                  <a:schemeClr val="tx1"/>
                </a:solidFill>
                <a:latin typeface="Arial" pitchFamily="34" charset="0"/>
                <a:ea typeface="Times New Roman" pitchFamily="18" charset="0"/>
                <a:cs typeface="Arial" pitchFamily="34" charset="0"/>
              </a:rPr>
              <a:t>Cüzzam hastalığına </a:t>
            </a:r>
            <a:r>
              <a:rPr lang="tr-TR" sz="1600" dirty="0" err="1">
                <a:solidFill>
                  <a:schemeClr val="tx1"/>
                </a:solidFill>
                <a:latin typeface="Arial" pitchFamily="34" charset="0"/>
                <a:ea typeface="Times New Roman" pitchFamily="18" charset="0"/>
                <a:cs typeface="Arial" pitchFamily="34" charset="0"/>
              </a:rPr>
              <a:t>mübtela</a:t>
            </a:r>
            <a:r>
              <a:rPr lang="tr-TR" sz="1600" dirty="0">
                <a:solidFill>
                  <a:schemeClr val="tx1"/>
                </a:solidFill>
                <a:latin typeface="Arial" pitchFamily="34" charset="0"/>
                <a:ea typeface="Times New Roman" pitchFamily="18" charset="0"/>
                <a:cs typeface="Arial" pitchFamily="34" charset="0"/>
              </a:rPr>
              <a:t> kişilerin toplandığı </a:t>
            </a:r>
            <a:r>
              <a:rPr lang="tr-TR" sz="1600" dirty="0" err="1">
                <a:solidFill>
                  <a:schemeClr val="tx1"/>
                </a:solidFill>
                <a:latin typeface="Arial" pitchFamily="34" charset="0"/>
                <a:ea typeface="Times New Roman" pitchFamily="18" charset="0"/>
                <a:cs typeface="Arial" pitchFamily="34" charset="0"/>
              </a:rPr>
              <a:t>Karacaahmetteki</a:t>
            </a:r>
            <a:r>
              <a:rPr lang="tr-TR" sz="1600" dirty="0">
                <a:solidFill>
                  <a:schemeClr val="tx1"/>
                </a:solidFill>
                <a:latin typeface="Arial" pitchFamily="34" charset="0"/>
                <a:ea typeface="Times New Roman" pitchFamily="18" charset="0"/>
                <a:cs typeface="Arial" pitchFamily="34" charset="0"/>
              </a:rPr>
              <a:t> bu yer </a:t>
            </a:r>
            <a:r>
              <a:rPr lang="tr-TR" sz="1600" b="1" dirty="0">
                <a:solidFill>
                  <a:schemeClr val="tx1"/>
                </a:solidFill>
                <a:latin typeface="Arial" pitchFamily="34" charset="0"/>
                <a:ea typeface="Times New Roman" pitchFamily="18" charset="0"/>
                <a:cs typeface="Arial" pitchFamily="34" charset="0"/>
              </a:rPr>
              <a:t>1927</a:t>
            </a:r>
            <a:r>
              <a:rPr lang="tr-TR" sz="1600" dirty="0">
                <a:solidFill>
                  <a:schemeClr val="tx1"/>
                </a:solidFill>
                <a:latin typeface="Arial" pitchFamily="34" charset="0"/>
                <a:ea typeface="Times New Roman" pitchFamily="18" charset="0"/>
                <a:cs typeface="Arial" pitchFamily="34" charset="0"/>
              </a:rPr>
              <a:t> yılına kadar faal olmuştur. </a:t>
            </a:r>
            <a:r>
              <a:rPr lang="tr-TR" sz="1600" b="1" dirty="0">
                <a:solidFill>
                  <a:schemeClr val="tx1"/>
                </a:solidFill>
                <a:latin typeface="Arial" pitchFamily="34" charset="0"/>
                <a:ea typeface="Times New Roman" pitchFamily="18" charset="0"/>
                <a:cs typeface="Arial" pitchFamily="34" charset="0"/>
              </a:rPr>
              <a:t>Burada yaşayan cüzzamlıların başlarındaki şeyhleri de cüzzamlı yani miskinlerdendir. </a:t>
            </a:r>
            <a:r>
              <a:rPr lang="tr-TR" sz="1600" dirty="0">
                <a:solidFill>
                  <a:schemeClr val="tx1"/>
                </a:solidFill>
                <a:latin typeface="Arial" pitchFamily="34" charset="0"/>
                <a:ea typeface="Times New Roman" pitchFamily="18" charset="0"/>
                <a:cs typeface="Arial" pitchFamily="34" charset="0"/>
              </a:rPr>
              <a:t>Tekkenin vakıfları olmakla birlikte halkın yardımları olduğu da vakidir. </a:t>
            </a:r>
            <a:endParaRPr lang="en-US" sz="1600" b="1" dirty="0">
              <a:solidFill>
                <a:schemeClr val="tx1"/>
              </a:solidFill>
              <a:latin typeface="Arial" pitchFamily="34" charset="0"/>
              <a:ea typeface="Times New Roman" pitchFamily="18" charset="0"/>
              <a:cs typeface="Arial" pitchFamily="34" charset="0"/>
            </a:endParaRPr>
          </a:p>
          <a:p>
            <a:pPr marL="0" lvl="4" algn="just" fontAlgn="base">
              <a:spcBef>
                <a:spcPct val="0"/>
              </a:spcBef>
              <a:spcAft>
                <a:spcPct val="0"/>
              </a:spcAft>
              <a:tabLst>
                <a:tab pos="539750" algn="l"/>
                <a:tab pos="630238" algn="l"/>
                <a:tab pos="809625" algn="l"/>
              </a:tabLst>
            </a:pPr>
            <a:r>
              <a:rPr lang="tr-TR" sz="1600" b="1" dirty="0">
                <a:solidFill>
                  <a:schemeClr val="tx1"/>
                </a:solidFill>
                <a:latin typeface="Arial" pitchFamily="34" charset="0"/>
                <a:ea typeface="Times New Roman" pitchFamily="18" charset="0"/>
                <a:cs typeface="Arial" pitchFamily="34" charset="0"/>
              </a:rPr>
              <a:t>Tedavi Yeri: </a:t>
            </a:r>
            <a:r>
              <a:rPr lang="tr-TR" sz="1600" dirty="0">
                <a:solidFill>
                  <a:schemeClr val="tx1"/>
                </a:solidFill>
                <a:latin typeface="Arial" pitchFamily="34" charset="0"/>
                <a:ea typeface="Times New Roman" pitchFamily="18" charset="0"/>
                <a:cs typeface="Arial" pitchFamily="34" charset="0"/>
              </a:rPr>
              <a:t>Tekkeler ve tekede yaşayan dervişler ve şeyhler bulundukları muhitte bir takım manevi hastalılara </a:t>
            </a:r>
            <a:r>
              <a:rPr lang="tr-TR" sz="1600" dirty="0" err="1">
                <a:solidFill>
                  <a:schemeClr val="tx1"/>
                </a:solidFill>
                <a:latin typeface="Arial" pitchFamily="34" charset="0"/>
                <a:ea typeface="Times New Roman" pitchFamily="18" charset="0"/>
                <a:cs typeface="Arial" pitchFamily="34" charset="0"/>
              </a:rPr>
              <a:t>mübtela</a:t>
            </a:r>
            <a:r>
              <a:rPr lang="tr-TR" sz="1600" dirty="0">
                <a:solidFill>
                  <a:schemeClr val="tx1"/>
                </a:solidFill>
                <a:latin typeface="Arial" pitchFamily="34" charset="0"/>
                <a:ea typeface="Times New Roman" pitchFamily="18" charset="0"/>
                <a:cs typeface="Arial" pitchFamily="34" charset="0"/>
              </a:rPr>
              <a:t> olan kimseler için </a:t>
            </a:r>
            <a:r>
              <a:rPr lang="tr-TR" sz="1600" b="1" dirty="0">
                <a:solidFill>
                  <a:schemeClr val="tx1"/>
                </a:solidFill>
                <a:latin typeface="Arial" pitchFamily="34" charset="0"/>
                <a:ea typeface="Times New Roman" pitchFamily="18" charset="0"/>
                <a:cs typeface="Arial" pitchFamily="34" charset="0"/>
              </a:rPr>
              <a:t>psikolojik tedavi merkezleri </a:t>
            </a:r>
            <a:r>
              <a:rPr lang="tr-TR" sz="1600" dirty="0">
                <a:solidFill>
                  <a:schemeClr val="tx1"/>
                </a:solidFill>
                <a:latin typeface="Arial" pitchFamily="34" charset="0"/>
                <a:ea typeface="Times New Roman" pitchFamily="18" charset="0"/>
                <a:cs typeface="Arial" pitchFamily="34" charset="0"/>
              </a:rPr>
              <a:t>vazifesini yerine getirmişlerdir. Hastaların </a:t>
            </a:r>
            <a:r>
              <a:rPr lang="tr-TR" sz="1600" dirty="0" smtClean="0">
                <a:solidFill>
                  <a:schemeClr val="tx1"/>
                </a:solidFill>
                <a:latin typeface="Arial" pitchFamily="34" charset="0"/>
                <a:ea typeface="Times New Roman" pitchFamily="18" charset="0"/>
                <a:cs typeface="Arial" pitchFamily="34" charset="0"/>
              </a:rPr>
              <a:t>okunarak </a:t>
            </a:r>
            <a:r>
              <a:rPr lang="tr-TR" sz="1600" dirty="0">
                <a:solidFill>
                  <a:schemeClr val="tx1"/>
                </a:solidFill>
                <a:latin typeface="Arial" pitchFamily="34" charset="0"/>
                <a:ea typeface="Times New Roman" pitchFamily="18" charset="0"/>
                <a:cs typeface="Arial" pitchFamily="34" charset="0"/>
              </a:rPr>
              <a:t>şifa bulmak için oralara müracaat ettikleri ve şeyhlerin kendilerine okumak, nüsha yazma ve telkin </a:t>
            </a:r>
            <a:r>
              <a:rPr lang="tr-TR" sz="1600" dirty="0" err="1">
                <a:solidFill>
                  <a:schemeClr val="tx1"/>
                </a:solidFill>
                <a:latin typeface="Arial" pitchFamily="34" charset="0"/>
                <a:ea typeface="Times New Roman" pitchFamily="18" charset="0"/>
                <a:cs typeface="Arial" pitchFamily="34" charset="0"/>
              </a:rPr>
              <a:t>metodlarıyla</a:t>
            </a:r>
            <a:r>
              <a:rPr lang="tr-TR" sz="1600" dirty="0">
                <a:solidFill>
                  <a:schemeClr val="tx1"/>
                </a:solidFill>
                <a:latin typeface="Arial" pitchFamily="34" charset="0"/>
                <a:ea typeface="Times New Roman" pitchFamily="18" charset="0"/>
                <a:cs typeface="Arial" pitchFamily="34" charset="0"/>
              </a:rPr>
              <a:t> tedavi ettikleri bilinmektedir</a:t>
            </a:r>
            <a:r>
              <a:rPr lang="tr-TR" sz="1600" b="1" dirty="0">
                <a:solidFill>
                  <a:schemeClr val="tx1"/>
                </a:solidFill>
                <a:latin typeface="Arial" pitchFamily="34" charset="0"/>
                <a:ea typeface="Times New Roman" pitchFamily="18" charset="0"/>
                <a:cs typeface="Arial" pitchFamily="34" charset="0"/>
              </a:rPr>
              <a:t>.</a:t>
            </a:r>
            <a:endParaRPr lang="en-US" sz="1600" b="1" dirty="0">
              <a:solidFill>
                <a:schemeClr val="tx1"/>
              </a:solidFill>
              <a:latin typeface="Arial" pitchFamily="34" charset="0"/>
              <a:ea typeface="Times New Roman" pitchFamily="18" charset="0"/>
              <a:cs typeface="Arial" pitchFamily="34" charset="0"/>
            </a:endParaRPr>
          </a:p>
          <a:p>
            <a:pPr marL="0" lvl="4" algn="just" fontAlgn="base">
              <a:spcBef>
                <a:spcPct val="0"/>
              </a:spcBef>
              <a:spcAft>
                <a:spcPct val="0"/>
              </a:spcAft>
              <a:tabLst>
                <a:tab pos="539750" algn="l"/>
                <a:tab pos="630238" algn="l"/>
                <a:tab pos="809625" algn="l"/>
              </a:tabLst>
            </a:pPr>
            <a:endParaRPr lang="en-US" sz="1600" dirty="0"/>
          </a:p>
        </p:txBody>
      </p:sp>
    </p:spTree>
    <p:extLst>
      <p:ext uri="{BB962C8B-B14F-4D97-AF65-F5344CB8AC3E}">
        <p14:creationId xmlns:p14="http://schemas.microsoft.com/office/powerpoint/2010/main" val="2276006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95633" y="668216"/>
            <a:ext cx="9738714" cy="2101361"/>
          </a:xfrm>
        </p:spPr>
        <p:txBody>
          <a:bodyPr>
            <a:normAutofit fontScale="90000"/>
          </a:bodyPr>
          <a:lstStyle/>
          <a:p>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5. </a:t>
            </a: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(18.03.2019</a:t>
            </a: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a:t>
            </a:r>
            <a:b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-Tarikatların Ortak Unsurları, Tasavvufun Tesirleri</a:t>
            </a:r>
            <a:br>
              <a:rPr lang="tr-TR" altLang="tr-TR" sz="1400" cap="none" dirty="0" smtClean="0"/>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-Osman Türer,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Hatlarıyla Tasavvuf Tarihi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Ataç Yay., İst. 2018.</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t>
            </a:r>
            <a:r>
              <a:rPr lang="tr-TR" sz="1400" b="1" dirty="0" smtClean="0">
                <a:solidFill>
                  <a:srgbClr val="FF0000"/>
                </a:solidFill>
                <a:latin typeface="Calibri" panose="020F0502020204030204" pitchFamily="34" charset="0"/>
                <a:ea typeface="Times New Roman" pitchFamily="18" charset="0"/>
                <a:cs typeface="Arial" pitchFamily="34" charset="0"/>
              </a:rPr>
              <a:t>Ömer </a:t>
            </a:r>
            <a:r>
              <a:rPr lang="tr-TR" sz="1400" b="1" dirty="0">
                <a:solidFill>
                  <a:srgbClr val="FF0000"/>
                </a:solidFill>
                <a:latin typeface="Calibri" panose="020F0502020204030204" pitchFamily="34" charset="0"/>
                <a:ea typeface="Times New Roman" pitchFamily="18" charset="0"/>
                <a:cs typeface="Arial" pitchFamily="34" charset="0"/>
              </a:rPr>
              <a:t>Lütfi Barkan, “İstila Devirlerinin </a:t>
            </a:r>
            <a:r>
              <a:rPr lang="tr-TR" sz="1400" b="1" dirty="0" err="1">
                <a:solidFill>
                  <a:srgbClr val="FF0000"/>
                </a:solidFill>
                <a:latin typeface="Calibri" panose="020F0502020204030204" pitchFamily="34" charset="0"/>
                <a:ea typeface="Times New Roman" pitchFamily="18" charset="0"/>
                <a:cs typeface="Arial" pitchFamily="34" charset="0"/>
              </a:rPr>
              <a:t>Kolonizatör</a:t>
            </a:r>
            <a:r>
              <a:rPr lang="tr-TR" sz="1400" b="1" dirty="0">
                <a:solidFill>
                  <a:srgbClr val="FF0000"/>
                </a:solidFill>
                <a:latin typeface="Calibri" panose="020F0502020204030204" pitchFamily="34" charset="0"/>
                <a:ea typeface="Times New Roman" pitchFamily="18" charset="0"/>
                <a:cs typeface="Arial" pitchFamily="34" charset="0"/>
              </a:rPr>
              <a:t> Türk Dervişleri ve Zaviyeler”, </a:t>
            </a:r>
            <a:r>
              <a:rPr lang="tr-TR" sz="1400" b="1" i="1" dirty="0">
                <a:solidFill>
                  <a:srgbClr val="FF0000"/>
                </a:solidFill>
                <a:latin typeface="Calibri" panose="020F0502020204030204" pitchFamily="34" charset="0"/>
                <a:ea typeface="Times New Roman" pitchFamily="18" charset="0"/>
                <a:cs typeface="Arial" pitchFamily="34" charset="0"/>
              </a:rPr>
              <a:t>Vakıflar Dergisi</a:t>
            </a:r>
            <a:r>
              <a:rPr lang="tr-TR" sz="1400" b="1" dirty="0">
                <a:solidFill>
                  <a:srgbClr val="FF0000"/>
                </a:solidFill>
                <a:latin typeface="Calibri" panose="020F0502020204030204" pitchFamily="34" charset="0"/>
                <a:ea typeface="Times New Roman" pitchFamily="18" charset="0"/>
                <a:cs typeface="Arial" pitchFamily="34" charset="0"/>
              </a:rPr>
              <a:t>, Ankara 1942, sayı II, 279-304</a:t>
            </a:r>
            <a:r>
              <a:rPr lang="tr-TR" sz="1400" b="1" dirty="0" smtClean="0">
                <a:solidFill>
                  <a:srgbClr val="FF0000"/>
                </a:solidFill>
                <a:latin typeface="Calibri" panose="020F0502020204030204" pitchFamily="34" charset="0"/>
                <a:ea typeface="Times New Roman" pitchFamily="18" charset="0"/>
                <a:cs typeface="Arial" pitchFamily="34" charset="0"/>
              </a:rPr>
              <a:t>.</a:t>
            </a:r>
            <a:br>
              <a:rPr lang="tr-TR" sz="1400" b="1" dirty="0" smtClean="0">
                <a:solidFill>
                  <a:srgbClr val="FF0000"/>
                </a:solidFill>
                <a:latin typeface="Calibri" panose="020F0502020204030204" pitchFamily="34" charset="0"/>
                <a:ea typeface="Times New Roman" pitchFamily="18" charset="0"/>
                <a:cs typeface="Arial" pitchFamily="34" charset="0"/>
              </a:rPr>
            </a:br>
            <a:r>
              <a:rPr lang="tr-TR" sz="1400" b="1" dirty="0" smtClean="0">
                <a:solidFill>
                  <a:srgbClr val="FF0000"/>
                </a:solidFill>
                <a:latin typeface="Calibri" panose="020F0502020204030204" pitchFamily="34" charset="0"/>
                <a:ea typeface="Times New Roman" pitchFamily="18" charset="0"/>
                <a:cs typeface="Arial" pitchFamily="34" charset="0"/>
              </a:rPr>
              <a:t>-</a:t>
            </a:r>
            <a:r>
              <a:rPr lang="tr-TR" sz="1400" b="1" dirty="0">
                <a:solidFill>
                  <a:srgbClr val="FF0000"/>
                </a:solidFill>
                <a:latin typeface="Calibri" panose="020F0502020204030204" pitchFamily="34" charset="0"/>
                <a:ea typeface="Times New Roman" pitchFamily="18" charset="0"/>
                <a:cs typeface="Arial" pitchFamily="34" charset="0"/>
              </a:rPr>
              <a:t>Osman </a:t>
            </a:r>
            <a:r>
              <a:rPr lang="tr-TR" sz="1400" b="1" dirty="0" smtClean="0">
                <a:solidFill>
                  <a:srgbClr val="FF0000"/>
                </a:solidFill>
                <a:latin typeface="Calibri" panose="020F0502020204030204" pitchFamily="34" charset="0"/>
                <a:ea typeface="Times New Roman" pitchFamily="18" charset="0"/>
                <a:cs typeface="Arial" pitchFamily="34" charset="0"/>
              </a:rPr>
              <a:t>Nuri Ergin</a:t>
            </a:r>
            <a:r>
              <a:rPr lang="tr-TR" sz="1400" b="1" dirty="0">
                <a:solidFill>
                  <a:srgbClr val="FF0000"/>
                </a:solidFill>
                <a:latin typeface="Calibri" panose="020F0502020204030204" pitchFamily="34" charset="0"/>
                <a:ea typeface="Times New Roman" pitchFamily="18" charset="0"/>
                <a:cs typeface="Arial" pitchFamily="34" charset="0"/>
              </a:rPr>
              <a:t>, </a:t>
            </a:r>
            <a:r>
              <a:rPr lang="tr-TR" sz="1400" b="1" i="1" dirty="0" smtClean="0">
                <a:solidFill>
                  <a:srgbClr val="FF0000"/>
                </a:solidFill>
                <a:latin typeface="Calibri" panose="020F0502020204030204" pitchFamily="34" charset="0"/>
                <a:ea typeface="Times New Roman" pitchFamily="18" charset="0"/>
                <a:cs typeface="Arial" pitchFamily="34" charset="0"/>
              </a:rPr>
              <a:t>Türk </a:t>
            </a:r>
            <a:r>
              <a:rPr lang="tr-TR" sz="1400" b="1" i="1" dirty="0">
                <a:solidFill>
                  <a:srgbClr val="FF0000"/>
                </a:solidFill>
                <a:latin typeface="Calibri" panose="020F0502020204030204" pitchFamily="34" charset="0"/>
                <a:ea typeface="Times New Roman" pitchFamily="18" charset="0"/>
                <a:cs typeface="Arial" pitchFamily="34" charset="0"/>
              </a:rPr>
              <a:t>Maarif Tarihi</a:t>
            </a:r>
            <a:r>
              <a:rPr lang="tr-TR" sz="1400" b="1" dirty="0">
                <a:solidFill>
                  <a:srgbClr val="FF0000"/>
                </a:solidFill>
                <a:latin typeface="Calibri" panose="020F0502020204030204" pitchFamily="34" charset="0"/>
                <a:ea typeface="Times New Roman" pitchFamily="18" charset="0"/>
                <a:cs typeface="Arial" pitchFamily="34" charset="0"/>
              </a:rPr>
              <a:t>, </a:t>
            </a:r>
            <a:r>
              <a:rPr lang="tr-TR" sz="1400" b="1" dirty="0" smtClean="0">
                <a:solidFill>
                  <a:srgbClr val="FF0000"/>
                </a:solidFill>
                <a:latin typeface="Calibri" panose="020F0502020204030204" pitchFamily="34" charset="0"/>
                <a:ea typeface="Times New Roman" pitchFamily="18" charset="0"/>
                <a:cs typeface="Arial" pitchFamily="34" charset="0"/>
              </a:rPr>
              <a:t>İst. </a:t>
            </a:r>
            <a:r>
              <a:rPr lang="tr-TR" sz="1400" b="1" dirty="0">
                <a:solidFill>
                  <a:srgbClr val="FF0000"/>
                </a:solidFill>
                <a:latin typeface="Calibri" panose="020F0502020204030204" pitchFamily="34" charset="0"/>
                <a:ea typeface="Times New Roman" pitchFamily="18" charset="0"/>
                <a:cs typeface="Arial" pitchFamily="34" charset="0"/>
              </a:rPr>
              <a:t>1939, </a:t>
            </a:r>
            <a:r>
              <a:rPr lang="tr-TR" sz="1400" b="1" dirty="0" smtClean="0">
                <a:solidFill>
                  <a:srgbClr val="FF0000"/>
                </a:solidFill>
                <a:latin typeface="Calibri" panose="020F0502020204030204" pitchFamily="34" charset="0"/>
                <a:ea typeface="Times New Roman" pitchFamily="18" charset="0"/>
                <a:cs typeface="Arial" pitchFamily="34" charset="0"/>
              </a:rPr>
              <a:t>c. 1, </a:t>
            </a:r>
            <a:r>
              <a:rPr lang="tr-TR" sz="1400" b="1" dirty="0">
                <a:solidFill>
                  <a:srgbClr val="FF0000"/>
                </a:solidFill>
                <a:latin typeface="Calibri" panose="020F0502020204030204" pitchFamily="34" charset="0"/>
                <a:ea typeface="Times New Roman" pitchFamily="18" charset="0"/>
                <a:cs typeface="Arial" pitchFamily="34" charset="0"/>
              </a:rPr>
              <a:t>s. 194-197; </a:t>
            </a:r>
            <a:r>
              <a:rPr lang="tr-TR" sz="1400" b="1" dirty="0" smtClean="0">
                <a:solidFill>
                  <a:srgbClr val="FF0000"/>
                </a:solidFill>
                <a:latin typeface="Calibri" panose="020F0502020204030204" pitchFamily="34" charset="0"/>
                <a:ea typeface="Times New Roman" pitchFamily="18" charset="0"/>
                <a:cs typeface="Arial" pitchFamily="34" charset="0"/>
              </a:rPr>
              <a:t>Ali Çavuşoğlu, «Tasavvuf </a:t>
            </a:r>
            <a:r>
              <a:rPr lang="tr-TR" sz="1400" b="1" dirty="0">
                <a:solidFill>
                  <a:srgbClr val="FF0000"/>
                </a:solidFill>
                <a:latin typeface="Calibri" panose="020F0502020204030204" pitchFamily="34" charset="0"/>
                <a:ea typeface="Times New Roman" pitchFamily="18" charset="0"/>
                <a:cs typeface="Arial" pitchFamily="34" charset="0"/>
              </a:rPr>
              <a:t>ve Spor</a:t>
            </a:r>
            <a:r>
              <a:rPr lang="tr-TR" sz="1400" b="1" dirty="0" smtClean="0">
                <a:solidFill>
                  <a:srgbClr val="FF0000"/>
                </a:solidFill>
                <a:latin typeface="Calibri" panose="020F0502020204030204" pitchFamily="34" charset="0"/>
                <a:ea typeface="Times New Roman" pitchFamily="18" charset="0"/>
                <a:cs typeface="Arial" pitchFamily="34" charset="0"/>
              </a:rPr>
              <a:t>», </a:t>
            </a:r>
            <a:r>
              <a:rPr lang="tr-TR" sz="1400" b="1" i="1" dirty="0" smtClean="0">
                <a:solidFill>
                  <a:srgbClr val="FF0000"/>
                </a:solidFill>
                <a:latin typeface="Calibri" panose="020F0502020204030204" pitchFamily="34" charset="0"/>
                <a:ea typeface="Times New Roman" pitchFamily="18" charset="0"/>
                <a:cs typeface="Arial" pitchFamily="34" charset="0"/>
              </a:rPr>
              <a:t>Tasavvuf </a:t>
            </a:r>
            <a:r>
              <a:rPr lang="tr-TR" sz="1400" b="1" i="1" dirty="0">
                <a:solidFill>
                  <a:srgbClr val="FF0000"/>
                </a:solidFill>
                <a:latin typeface="Calibri" panose="020F0502020204030204" pitchFamily="34" charset="0"/>
                <a:ea typeface="Times New Roman" pitchFamily="18" charset="0"/>
                <a:cs typeface="Arial" pitchFamily="34" charset="0"/>
              </a:rPr>
              <a:t>Kitabı</a:t>
            </a:r>
            <a:r>
              <a:rPr lang="tr-TR" sz="1400" b="1" dirty="0">
                <a:solidFill>
                  <a:srgbClr val="FF0000"/>
                </a:solidFill>
                <a:latin typeface="Calibri" panose="020F0502020204030204" pitchFamily="34" charset="0"/>
                <a:ea typeface="Times New Roman" pitchFamily="18" charset="0"/>
                <a:cs typeface="Arial" pitchFamily="34" charset="0"/>
              </a:rPr>
              <a:t> (</a:t>
            </a:r>
            <a:r>
              <a:rPr lang="tr-TR" sz="1400" b="1" dirty="0" smtClean="0">
                <a:solidFill>
                  <a:srgbClr val="FF0000"/>
                </a:solidFill>
                <a:latin typeface="Calibri" panose="020F0502020204030204" pitchFamily="34" charset="0"/>
                <a:ea typeface="Times New Roman" pitchFamily="18" charset="0"/>
                <a:cs typeface="Arial" pitchFamily="34" charset="0"/>
              </a:rPr>
              <a:t>Hz., </a:t>
            </a:r>
            <a:r>
              <a:rPr lang="tr-TR" sz="1400" b="1" dirty="0">
                <a:solidFill>
                  <a:srgbClr val="FF0000"/>
                </a:solidFill>
                <a:latin typeface="Calibri" panose="020F0502020204030204" pitchFamily="34" charset="0"/>
                <a:ea typeface="Times New Roman" pitchFamily="18" charset="0"/>
                <a:cs typeface="Arial" pitchFamily="34" charset="0"/>
              </a:rPr>
              <a:t>Cemil Çiftçi</a:t>
            </a:r>
            <a:r>
              <a:rPr lang="tr-TR" sz="1400" b="1" dirty="0" smtClean="0">
                <a:solidFill>
                  <a:srgbClr val="FF0000"/>
                </a:solidFill>
                <a:latin typeface="Calibri" panose="020F0502020204030204" pitchFamily="34" charset="0"/>
                <a:ea typeface="Times New Roman" pitchFamily="18" charset="0"/>
                <a:cs typeface="Arial" pitchFamily="34" charset="0"/>
              </a:rPr>
              <a:t>), </a:t>
            </a:r>
            <a:r>
              <a:rPr lang="tr-TR" sz="1400" b="1" dirty="0">
                <a:solidFill>
                  <a:srgbClr val="FF0000"/>
                </a:solidFill>
                <a:latin typeface="Calibri" panose="020F0502020204030204" pitchFamily="34" charset="0"/>
                <a:ea typeface="Times New Roman" pitchFamily="18" charset="0"/>
                <a:cs typeface="Arial" pitchFamily="34" charset="0"/>
              </a:rPr>
              <a:t>Kitabevi, İstanbul 2003, s. 505-545</a:t>
            </a:r>
            <a:r>
              <a:rPr lang="tr-TR" sz="1400" b="1" dirty="0" smtClean="0">
                <a:solidFill>
                  <a:srgbClr val="FF0000"/>
                </a:solidFill>
                <a:latin typeface="Calibri" panose="020F0502020204030204" pitchFamily="34" charset="0"/>
                <a:ea typeface="Times New Roman" pitchFamily="18" charset="0"/>
                <a:cs typeface="Arial" pitchFamily="34" charset="0"/>
              </a:rPr>
              <a:t>.</a:t>
            </a:r>
            <a:br>
              <a:rPr lang="tr-TR" sz="1400" b="1" dirty="0" smtClean="0">
                <a:solidFill>
                  <a:srgbClr val="FF0000"/>
                </a:solidFill>
                <a:latin typeface="Calibri" panose="020F0502020204030204" pitchFamily="34" charset="0"/>
                <a:ea typeface="Times New Roman" pitchFamily="18" charset="0"/>
                <a:cs typeface="Arial" pitchFamily="34" charset="0"/>
              </a:rPr>
            </a:br>
            <a:r>
              <a:rPr lang="tr-TR" sz="1400" b="1" dirty="0" smtClean="0">
                <a:solidFill>
                  <a:srgbClr val="FF0000"/>
                </a:solidFill>
                <a:latin typeface="Calibri" panose="020F0502020204030204" pitchFamily="34" charset="0"/>
                <a:ea typeface="Times New Roman" pitchFamily="18" charset="0"/>
                <a:cs typeface="Arial" pitchFamily="34" charset="0"/>
              </a:rPr>
              <a:t>-Necdet Tosun, «Silsile», </a:t>
            </a:r>
            <a:r>
              <a:rPr lang="tr-TR" sz="1400" b="1" i="1" dirty="0" smtClean="0">
                <a:solidFill>
                  <a:srgbClr val="FF0000"/>
                </a:solidFill>
                <a:latin typeface="Calibri" panose="020F0502020204030204" pitchFamily="34" charset="0"/>
                <a:ea typeface="Times New Roman" pitchFamily="18" charset="0"/>
                <a:cs typeface="Arial" pitchFamily="34" charset="0"/>
              </a:rPr>
              <a:t>DİA</a:t>
            </a:r>
            <a:r>
              <a:rPr lang="tr-TR" sz="1400" b="1" dirty="0" smtClean="0">
                <a:solidFill>
                  <a:srgbClr val="FF0000"/>
                </a:solidFill>
                <a:latin typeface="Calibri" panose="020F0502020204030204" pitchFamily="34" charset="0"/>
                <a:ea typeface="Times New Roman" pitchFamily="18" charset="0"/>
                <a:cs typeface="Arial" pitchFamily="34" charset="0"/>
              </a:rPr>
              <a:t>, c. 37, </a:t>
            </a:r>
            <a:r>
              <a:rPr lang="tr-TR" sz="1400" b="1" dirty="0" err="1" smtClean="0">
                <a:solidFill>
                  <a:srgbClr val="FF0000"/>
                </a:solidFill>
                <a:latin typeface="Calibri" panose="020F0502020204030204" pitchFamily="34" charset="0"/>
                <a:ea typeface="Times New Roman" pitchFamily="18" charset="0"/>
                <a:cs typeface="Arial" pitchFamily="34" charset="0"/>
              </a:rPr>
              <a:t>ss</a:t>
            </a:r>
            <a:r>
              <a:rPr lang="tr-TR" sz="1400" b="1" dirty="0" smtClean="0">
                <a:solidFill>
                  <a:srgbClr val="FF0000"/>
                </a:solidFill>
                <a:latin typeface="Calibri" panose="020F0502020204030204" pitchFamily="34" charset="0"/>
                <a:ea typeface="Times New Roman" pitchFamily="18" charset="0"/>
                <a:cs typeface="Arial" pitchFamily="34" charset="0"/>
              </a:rPr>
              <a:t>. 206-207.</a:t>
            </a:r>
            <a:r>
              <a:rPr lang="tr-TR" sz="1400" b="1" dirty="0">
                <a:solidFill>
                  <a:schemeClr val="tx1"/>
                </a:solidFill>
                <a:latin typeface="Arial" pitchFamily="34" charset="0"/>
                <a:cs typeface="Arial" pitchFamily="34" charset="0"/>
              </a:rPr>
              <a:t/>
            </a:r>
            <a:br>
              <a:rPr lang="tr-TR" sz="1400" b="1" dirty="0">
                <a:solidFill>
                  <a:schemeClr val="tx1"/>
                </a:solidFill>
                <a:latin typeface="Arial" pitchFamily="34" charset="0"/>
                <a:cs typeface="Arial" pitchFamily="34" charset="0"/>
              </a:rPr>
            </a:br>
            <a:endParaRPr lang="tr-TR" sz="1400"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müşterek unsurları</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sosyal fonksiyonları</a:t>
            </a: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Müşterek Unsurları</a:t>
            </a:r>
            <a:endParaRPr lang="tr-TR" u="sng" dirty="0"/>
          </a:p>
        </p:txBody>
      </p:sp>
      <p:sp>
        <p:nvSpPr>
          <p:cNvPr id="3" name="İçerik Yer Tutucusu 2"/>
          <p:cNvSpPr>
            <a:spLocks noGrp="1"/>
          </p:cNvSpPr>
          <p:nvPr>
            <p:ph idx="1"/>
          </p:nvPr>
        </p:nvSpPr>
        <p:spPr>
          <a:xfrm>
            <a:off x="509954" y="2277208"/>
            <a:ext cx="11139854" cy="4369777"/>
          </a:xfrm>
        </p:spPr>
        <p:txBody>
          <a:bodyPr>
            <a:noAutofit/>
          </a:bodyPr>
          <a:lstStyle/>
          <a:p>
            <a:pPr algn="just"/>
            <a:r>
              <a:rPr lang="tr-TR" sz="1400" b="1" u="sng" dirty="0" smtClean="0"/>
              <a:t>İnsanî Unsurlar:</a:t>
            </a:r>
          </a:p>
          <a:p>
            <a:pPr algn="just"/>
            <a:r>
              <a:rPr lang="tr-TR" sz="1400" b="1" u="sng" dirty="0"/>
              <a:t>1</a:t>
            </a:r>
            <a:r>
              <a:rPr lang="tr-TR" sz="1400" b="1" u="sng" dirty="0" smtClean="0"/>
              <a:t>. </a:t>
            </a:r>
            <a:r>
              <a:rPr lang="tr-TR" sz="1400" b="1" u="sng" dirty="0" err="1" smtClean="0"/>
              <a:t>Pîr</a:t>
            </a:r>
            <a:r>
              <a:rPr lang="tr-TR" sz="1400" b="1" u="sng" dirty="0" smtClean="0"/>
              <a:t>, </a:t>
            </a:r>
            <a:r>
              <a:rPr lang="tr-TR" sz="1400" b="1" u="sng" dirty="0" err="1" smtClean="0"/>
              <a:t>Pîr</a:t>
            </a:r>
            <a:r>
              <a:rPr lang="tr-TR" sz="1400" b="1" u="sng" dirty="0" smtClean="0"/>
              <a:t>-i Sânî</a:t>
            </a:r>
            <a:r>
              <a:rPr lang="tr-TR" sz="1400" u="sng" dirty="0" smtClean="0"/>
              <a:t>: </a:t>
            </a:r>
            <a:r>
              <a:rPr lang="tr-TR" sz="1400" b="1" dirty="0" err="1" smtClean="0"/>
              <a:t>Pîr</a:t>
            </a:r>
            <a:r>
              <a:rPr lang="tr-TR" sz="1400" b="1" dirty="0" smtClean="0"/>
              <a:t>: </a:t>
            </a:r>
            <a:r>
              <a:rPr lang="tr-TR" sz="1400" dirty="0" err="1" smtClean="0"/>
              <a:t>Farsça’da</a:t>
            </a:r>
            <a:r>
              <a:rPr lang="tr-TR" sz="1400" dirty="0" smtClean="0"/>
              <a:t> «yaşlı, ihtiyar» anlamında olup tarikatın kurucusu olan </a:t>
            </a:r>
            <a:r>
              <a:rPr lang="tr-TR" sz="1400" dirty="0" err="1" smtClean="0"/>
              <a:t>sûfîye</a:t>
            </a:r>
            <a:r>
              <a:rPr lang="tr-TR" sz="1400" dirty="0" smtClean="0"/>
              <a:t> denir. Mesela </a:t>
            </a:r>
            <a:r>
              <a:rPr lang="tr-TR" sz="1400" dirty="0" err="1" smtClean="0"/>
              <a:t>Nakşbendiyye’nin</a:t>
            </a:r>
            <a:r>
              <a:rPr lang="tr-TR" sz="1400" dirty="0" smtClean="0"/>
              <a:t> </a:t>
            </a:r>
            <a:r>
              <a:rPr lang="tr-TR" sz="1400" dirty="0" err="1" smtClean="0"/>
              <a:t>pîri</a:t>
            </a:r>
            <a:r>
              <a:rPr lang="tr-TR" sz="1400" dirty="0" smtClean="0"/>
              <a:t> </a:t>
            </a:r>
            <a:r>
              <a:rPr lang="tr-TR" sz="1400" dirty="0" err="1" smtClean="0"/>
              <a:t>Bahâüddîn</a:t>
            </a:r>
            <a:r>
              <a:rPr lang="tr-TR" sz="1400" dirty="0" smtClean="0"/>
              <a:t> </a:t>
            </a:r>
            <a:r>
              <a:rPr lang="tr-TR" sz="1400" dirty="0" err="1" smtClean="0"/>
              <a:t>Nakşbend</a:t>
            </a:r>
            <a:r>
              <a:rPr lang="tr-TR" sz="1400" dirty="0" smtClean="0"/>
              <a:t>, </a:t>
            </a:r>
            <a:r>
              <a:rPr lang="tr-TR" sz="1400" dirty="0" err="1" smtClean="0"/>
              <a:t>Kâdiriyye’nin</a:t>
            </a:r>
            <a:r>
              <a:rPr lang="tr-TR" sz="1400" dirty="0" smtClean="0"/>
              <a:t> </a:t>
            </a:r>
            <a:r>
              <a:rPr lang="tr-TR" sz="1400" dirty="0" err="1" smtClean="0"/>
              <a:t>pîri</a:t>
            </a:r>
            <a:r>
              <a:rPr lang="tr-TR" sz="1400" dirty="0" smtClean="0"/>
              <a:t> Abdülkadir </a:t>
            </a:r>
            <a:r>
              <a:rPr lang="tr-TR" sz="1400" dirty="0" err="1" smtClean="0"/>
              <a:t>Geylânî’dir</a:t>
            </a:r>
            <a:r>
              <a:rPr lang="tr-TR" sz="1400" dirty="0" smtClean="0"/>
              <a:t>. </a:t>
            </a:r>
            <a:r>
              <a:rPr lang="tr-TR" sz="1400" b="1" dirty="0" err="1" smtClean="0"/>
              <a:t>Pîr</a:t>
            </a:r>
            <a:r>
              <a:rPr lang="tr-TR" sz="1400" b="1" dirty="0" smtClean="0"/>
              <a:t>-i Sânî:</a:t>
            </a:r>
            <a:r>
              <a:rPr lang="tr-TR" sz="1400" dirty="0" smtClean="0"/>
              <a:t> İkinci kurucu demektir. Herhangi bir tarikatın kuruluşundan sonra, tarikata yeni bir canlılık ve hayatiyet kazandıran </a:t>
            </a:r>
            <a:r>
              <a:rPr lang="tr-TR" sz="1400" dirty="0" err="1" smtClean="0"/>
              <a:t>sûfîye</a:t>
            </a:r>
            <a:r>
              <a:rPr lang="tr-TR" sz="1400" dirty="0" smtClean="0"/>
              <a:t> denir. Mesela </a:t>
            </a:r>
            <a:r>
              <a:rPr lang="tr-TR" sz="1400" dirty="0" err="1" smtClean="0"/>
              <a:t>Kâdiriyye’nin</a:t>
            </a:r>
            <a:r>
              <a:rPr lang="tr-TR" sz="1400" dirty="0" smtClean="0"/>
              <a:t> ikinci </a:t>
            </a:r>
            <a:r>
              <a:rPr lang="tr-TR" sz="1400" dirty="0" err="1" smtClean="0"/>
              <a:t>pîri</a:t>
            </a:r>
            <a:r>
              <a:rPr lang="tr-TR" sz="1400" dirty="0" smtClean="0"/>
              <a:t> </a:t>
            </a:r>
            <a:r>
              <a:rPr lang="tr-TR" sz="1400" dirty="0" err="1" smtClean="0"/>
              <a:t>İsmâil</a:t>
            </a:r>
            <a:r>
              <a:rPr lang="tr-TR" sz="1400" dirty="0" smtClean="0"/>
              <a:t> Rûmî (v. 1631), </a:t>
            </a:r>
            <a:r>
              <a:rPr lang="tr-TR" sz="1400" dirty="0" err="1" smtClean="0"/>
              <a:t>Halvetiyye’nin</a:t>
            </a:r>
            <a:r>
              <a:rPr lang="tr-TR" sz="1400" dirty="0" smtClean="0"/>
              <a:t> </a:t>
            </a:r>
            <a:r>
              <a:rPr lang="tr-TR" sz="1400" dirty="0" err="1" smtClean="0"/>
              <a:t>pîr</a:t>
            </a:r>
            <a:r>
              <a:rPr lang="tr-TR" sz="1400" dirty="0" smtClean="0"/>
              <a:t>-i </a:t>
            </a:r>
            <a:r>
              <a:rPr lang="tr-TR" sz="1400" dirty="0" err="1" smtClean="0"/>
              <a:t>sânîsi</a:t>
            </a:r>
            <a:r>
              <a:rPr lang="tr-TR" sz="1400" dirty="0" smtClean="0"/>
              <a:t> </a:t>
            </a:r>
            <a:r>
              <a:rPr lang="tr-TR" sz="1400" dirty="0" err="1" smtClean="0"/>
              <a:t>Seyyid</a:t>
            </a:r>
            <a:r>
              <a:rPr lang="tr-TR" sz="1400" dirty="0" smtClean="0"/>
              <a:t> </a:t>
            </a:r>
            <a:r>
              <a:rPr lang="tr-TR" sz="1400" dirty="0" err="1" smtClean="0"/>
              <a:t>Yahyâ</a:t>
            </a:r>
            <a:r>
              <a:rPr lang="tr-TR" sz="1400" dirty="0" smtClean="0"/>
              <a:t> </a:t>
            </a:r>
            <a:r>
              <a:rPr lang="tr-TR" sz="1400" dirty="0" err="1" smtClean="0"/>
              <a:t>Sirvânî</a:t>
            </a:r>
            <a:r>
              <a:rPr lang="tr-TR" sz="1400" dirty="0" smtClean="0"/>
              <a:t> (v. 1457)’</a:t>
            </a:r>
            <a:r>
              <a:rPr lang="tr-TR" sz="1400" dirty="0" err="1" smtClean="0"/>
              <a:t>dir</a:t>
            </a:r>
            <a:r>
              <a:rPr lang="tr-TR" sz="1400" dirty="0" smtClean="0"/>
              <a:t>. </a:t>
            </a:r>
            <a:r>
              <a:rPr lang="tr-TR" sz="1400" dirty="0" err="1" smtClean="0"/>
              <a:t>Pîrin</a:t>
            </a:r>
            <a:r>
              <a:rPr lang="tr-TR" sz="1400" dirty="0" smtClean="0"/>
              <a:t> türbesinin bulunduğu dergâha «</a:t>
            </a:r>
            <a:r>
              <a:rPr lang="tr-TR" sz="1400" dirty="0" err="1" smtClean="0"/>
              <a:t>pîr</a:t>
            </a:r>
            <a:r>
              <a:rPr lang="tr-TR" sz="1400" dirty="0" smtClean="0"/>
              <a:t> evi», </a:t>
            </a:r>
            <a:r>
              <a:rPr lang="tr-TR" sz="1400" dirty="0" err="1" smtClean="0"/>
              <a:t>pîr</a:t>
            </a:r>
            <a:r>
              <a:rPr lang="tr-TR" sz="1400" dirty="0" smtClean="0"/>
              <a:t> makamı», «huzur» ve «huzur-ı </a:t>
            </a:r>
            <a:r>
              <a:rPr lang="tr-TR" sz="1400" dirty="0" err="1" smtClean="0"/>
              <a:t>pîr</a:t>
            </a:r>
            <a:r>
              <a:rPr lang="tr-TR" sz="1400" dirty="0" smtClean="0"/>
              <a:t>» denmektedir. </a:t>
            </a:r>
          </a:p>
          <a:p>
            <a:pPr algn="just"/>
            <a:r>
              <a:rPr lang="tr-TR" sz="1400" b="1" u="sng" dirty="0" smtClean="0"/>
              <a:t>2. Şeyh, Halife: </a:t>
            </a:r>
            <a:r>
              <a:rPr lang="tr-TR" sz="1400" b="1" dirty="0" smtClean="0"/>
              <a:t>Şeyh:</a:t>
            </a:r>
            <a:r>
              <a:rPr lang="tr-TR" sz="1400" dirty="0" smtClean="0"/>
              <a:t> Arapçada ihtiyar demektir. Tasavvuf ıstılahında ise tarikata giren kimseleri, o tarikatın </a:t>
            </a:r>
            <a:r>
              <a:rPr lang="tr-TR" sz="1400" dirty="0" err="1" smtClean="0"/>
              <a:t>seyr</a:t>
            </a:r>
            <a:r>
              <a:rPr lang="tr-TR" sz="1400" dirty="0" smtClean="0"/>
              <a:t>-ü </a:t>
            </a:r>
            <a:r>
              <a:rPr lang="tr-TR" sz="1400" dirty="0" err="1" smtClean="0"/>
              <a:t>sülûk</a:t>
            </a:r>
            <a:r>
              <a:rPr lang="tr-TR" sz="1400" dirty="0" smtClean="0"/>
              <a:t> esaslarına göre yetiştirme, onları denetleme yetkisine sahip olan şahsiyettir. Şeyhe </a:t>
            </a:r>
            <a:r>
              <a:rPr lang="tr-TR" sz="1400" b="1" dirty="0" err="1" smtClean="0"/>
              <a:t>mürşid</a:t>
            </a:r>
            <a:r>
              <a:rPr lang="tr-TR" sz="1400" dirty="0" smtClean="0"/>
              <a:t> de denir. </a:t>
            </a:r>
            <a:r>
              <a:rPr lang="tr-TR" sz="1400" dirty="0" err="1" smtClean="0"/>
              <a:t>Yesevîlerde</a:t>
            </a:r>
            <a:r>
              <a:rPr lang="tr-TR" sz="1400" dirty="0" smtClean="0"/>
              <a:t> </a:t>
            </a:r>
            <a:r>
              <a:rPr lang="tr-TR" sz="1400" b="1" dirty="0" smtClean="0"/>
              <a:t>ata,</a:t>
            </a:r>
            <a:r>
              <a:rPr lang="tr-TR" sz="1400" i="1" dirty="0" smtClean="0"/>
              <a:t> </a:t>
            </a:r>
            <a:r>
              <a:rPr lang="tr-TR" sz="1400" dirty="0" smtClean="0"/>
              <a:t>şeyh ve </a:t>
            </a:r>
            <a:r>
              <a:rPr lang="tr-TR" sz="1400" dirty="0" err="1" smtClean="0"/>
              <a:t>mürşid</a:t>
            </a:r>
            <a:r>
              <a:rPr lang="tr-TR" sz="1400" dirty="0" smtClean="0"/>
              <a:t> manasında kullanılmaktadır. </a:t>
            </a:r>
            <a:r>
              <a:rPr lang="tr-TR" sz="1400" b="1" dirty="0" smtClean="0"/>
              <a:t>Tarikat geleneğinde bir şeyhe bağlanmadan Hakk’a vasıl olmanın mümkün olmadığı kabul edilmektedir. </a:t>
            </a:r>
            <a:r>
              <a:rPr lang="tr-TR" sz="1400" dirty="0" err="1" smtClean="0"/>
              <a:t>Bâyezîd</a:t>
            </a:r>
            <a:r>
              <a:rPr lang="tr-TR" sz="1400" dirty="0" smtClean="0"/>
              <a:t>-i </a:t>
            </a:r>
            <a:r>
              <a:rPr lang="tr-TR" sz="1400" dirty="0" err="1" smtClean="0"/>
              <a:t>Bistâmî’ye</a:t>
            </a:r>
            <a:r>
              <a:rPr lang="tr-TR" sz="1400" dirty="0" smtClean="0"/>
              <a:t> atfedilen «şeyhi olmayanın şeyhi şeytandır» sözü tarikatlar arasında meşhur olmuştur. </a:t>
            </a:r>
            <a:r>
              <a:rPr lang="tr-TR" sz="1400" dirty="0" err="1" smtClean="0"/>
              <a:t>Sufilere</a:t>
            </a:r>
            <a:r>
              <a:rPr lang="tr-TR" sz="1400" dirty="0" smtClean="0"/>
              <a:t> göre bir mürşidin gerekli olduğunu ifade eden ayetler vardır: «</a:t>
            </a:r>
            <a:r>
              <a:rPr lang="ar-SA" sz="1400" b="1" dirty="0"/>
              <a:t>وَإِذَا جَاءَهُمْ أَمْرٌ مِنَ الْأَمْنِ أَوِ الْخَوْفِ أَذَاعُوا بِهِ وَلَوْ رَدُّوهُ إِلَى الرَّسُولِ وَإِلَى أُولِي الْأَمْرِ مِنْهُمْ لَعَلِمَهُ الَّذِينَ يَسْتَنْبِطُونَهُ مِنْهُمْ وَلَوْلَا فَضْلُ اللَّهِ عَلَيْكُمْ وَرَحْمَتُهُ لَاتَّبَعْتُمُ الشَّيْطَانَ إِلَّا قَلِيلًا</a:t>
            </a:r>
            <a:r>
              <a:rPr lang="tr-TR" sz="1400" dirty="0" smtClean="0"/>
              <a:t>» (Nisa, 4/83) Başka bir ayette «</a:t>
            </a:r>
            <a:r>
              <a:rPr lang="ar-SA" sz="1400" b="1" dirty="0"/>
              <a:t>يَاأَيُّهَا الَّذِينَ آمَنُوا اتَّقُوا اللَّهَ وَابْتَغُوا إِلَيْهِ الْوَسِيلَةَ وَجَاهِدُوا فِي سَبِيلِهِ لَعَلَّكُمْ تُفْلِحُونَ</a:t>
            </a:r>
            <a:r>
              <a:rPr lang="tr-TR" sz="1400" dirty="0" smtClean="0"/>
              <a:t>» (Maide, 5/35) Şeyhlik tarikatlarda son derece önemli bir vazife olup kendini şeyh olarak lanse eden herkes şeyh değildir. Bundan dolayı tarikat çevrelerinde (İsmail H. </a:t>
            </a:r>
            <a:r>
              <a:rPr lang="tr-TR" sz="1400" dirty="0" err="1" smtClean="0"/>
              <a:t>Bursevî</a:t>
            </a:r>
            <a:r>
              <a:rPr lang="tr-TR" sz="1400" dirty="0" smtClean="0"/>
              <a:t>, </a:t>
            </a:r>
            <a:r>
              <a:rPr lang="tr-TR" sz="1400" i="1" dirty="0" err="1" smtClean="0"/>
              <a:t>Ahidnâme</a:t>
            </a:r>
            <a:r>
              <a:rPr lang="tr-TR" sz="1400" dirty="0" smtClean="0"/>
              <a:t>, 235 Şart</a:t>
            </a:r>
            <a:r>
              <a:rPr lang="tr-TR" sz="1400" dirty="0" smtClean="0"/>
              <a:t>) </a:t>
            </a:r>
            <a:r>
              <a:rPr lang="tr-TR" sz="1400" dirty="0" smtClean="0"/>
              <a:t>şeyhte bulunması gereken bir takım özelliklerden bahsedilmiştir. </a:t>
            </a:r>
            <a:r>
              <a:rPr lang="tr-TR" sz="1400" dirty="0" smtClean="0"/>
              <a:t>Özetle bunlar</a:t>
            </a:r>
            <a:r>
              <a:rPr lang="tr-TR" sz="1400" dirty="0" smtClean="0"/>
              <a:t>: </a:t>
            </a:r>
            <a:r>
              <a:rPr lang="tr-TR" sz="1400" b="1" dirty="0" smtClean="0"/>
              <a:t>1-</a:t>
            </a:r>
            <a:r>
              <a:rPr lang="tr-TR" sz="1400" dirty="0" smtClean="0"/>
              <a:t> İlim, </a:t>
            </a:r>
            <a:r>
              <a:rPr lang="tr-TR" sz="1400" dirty="0" err="1" smtClean="0"/>
              <a:t>irfân</a:t>
            </a:r>
            <a:r>
              <a:rPr lang="tr-TR" sz="1400" dirty="0" smtClean="0"/>
              <a:t> ve manevî zevk sahibi olmak </a:t>
            </a:r>
            <a:r>
              <a:rPr lang="tr-TR" sz="1400" b="1" dirty="0" smtClean="0"/>
              <a:t>2-</a:t>
            </a:r>
            <a:r>
              <a:rPr lang="tr-TR" sz="1400" dirty="0" smtClean="0"/>
              <a:t> </a:t>
            </a:r>
            <a:r>
              <a:rPr lang="tr-TR" sz="1400" dirty="0" err="1" smtClean="0"/>
              <a:t>Şerî</a:t>
            </a:r>
            <a:r>
              <a:rPr lang="tr-TR" sz="1400" dirty="0" smtClean="0"/>
              <a:t> ilimleri çok iyi bilmek </a:t>
            </a:r>
            <a:r>
              <a:rPr lang="tr-TR" sz="1400" b="1" dirty="0" smtClean="0"/>
              <a:t>3-</a:t>
            </a:r>
            <a:r>
              <a:rPr lang="tr-TR" sz="1400" dirty="0" smtClean="0"/>
              <a:t> Belli bir tarikatın usulüne göre </a:t>
            </a:r>
            <a:r>
              <a:rPr lang="tr-TR" sz="1400" b="1" dirty="0" err="1" smtClean="0"/>
              <a:t>seyr</a:t>
            </a:r>
            <a:r>
              <a:rPr lang="tr-TR" sz="1400" b="1" dirty="0" smtClean="0"/>
              <a:t> ü </a:t>
            </a:r>
            <a:r>
              <a:rPr lang="tr-TR" sz="1400" b="1" dirty="0" err="1" smtClean="0"/>
              <a:t>sülûkünü</a:t>
            </a:r>
            <a:r>
              <a:rPr lang="tr-TR" sz="1400" b="1" dirty="0" smtClean="0"/>
              <a:t> </a:t>
            </a:r>
            <a:r>
              <a:rPr lang="tr-TR" sz="1400" dirty="0" smtClean="0"/>
              <a:t>tamamlamış ve </a:t>
            </a:r>
            <a:r>
              <a:rPr lang="tr-TR" sz="1400" b="1" dirty="0" err="1" smtClean="0"/>
              <a:t>irşâdla</a:t>
            </a:r>
            <a:r>
              <a:rPr lang="tr-TR" sz="1400" dirty="0" smtClean="0"/>
              <a:t> vazifeli kılınmış olmak </a:t>
            </a:r>
            <a:r>
              <a:rPr lang="tr-TR" sz="1400" b="1" dirty="0" smtClean="0"/>
              <a:t>4-</a:t>
            </a:r>
            <a:r>
              <a:rPr lang="tr-TR" sz="1400" dirty="0" smtClean="0"/>
              <a:t> Kötü ahlaklardan arınmış, iyi ahlaklarla donanmış şefkat sahibi ve himmeti yüce olmak </a:t>
            </a:r>
            <a:r>
              <a:rPr lang="tr-TR" sz="1400" b="1" dirty="0" smtClean="0"/>
              <a:t>5-</a:t>
            </a:r>
            <a:r>
              <a:rPr lang="tr-TR" sz="1400" dirty="0" smtClean="0"/>
              <a:t> </a:t>
            </a:r>
            <a:r>
              <a:rPr lang="tr-TR" sz="1400" dirty="0" err="1" smtClean="0"/>
              <a:t>Mürîd</a:t>
            </a:r>
            <a:r>
              <a:rPr lang="tr-TR" sz="1400" dirty="0" smtClean="0"/>
              <a:t> yetiştirmeye kabiliyetli olmak </a:t>
            </a:r>
            <a:r>
              <a:rPr lang="tr-TR" sz="1400" b="1" dirty="0" smtClean="0"/>
              <a:t>6-</a:t>
            </a:r>
            <a:r>
              <a:rPr lang="tr-TR" sz="1400" dirty="0" smtClean="0"/>
              <a:t> Dinî vazifeleri yerine getirme konusunda titiz ve ciddi olmak. </a:t>
            </a:r>
            <a:r>
              <a:rPr lang="tr-TR" sz="1400" b="1" dirty="0" smtClean="0"/>
              <a:t>Halife de şeyh mesabesinde olduğu için, aynı hususlar halife için de geçerlidir.</a:t>
            </a:r>
            <a:r>
              <a:rPr lang="tr-TR" sz="1400" dirty="0" smtClean="0"/>
              <a:t> </a:t>
            </a:r>
            <a:endParaRPr lang="tr-TR" sz="1400" b="1" dirty="0"/>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Müşterek Unsurları</a:t>
            </a:r>
            <a:endParaRPr lang="tr-TR" dirty="0"/>
          </a:p>
        </p:txBody>
      </p:sp>
      <p:sp>
        <p:nvSpPr>
          <p:cNvPr id="3" name="İçerik Yer Tutucusu 2"/>
          <p:cNvSpPr>
            <a:spLocks noGrp="1"/>
          </p:cNvSpPr>
          <p:nvPr>
            <p:ph idx="1"/>
          </p:nvPr>
        </p:nvSpPr>
        <p:spPr>
          <a:xfrm>
            <a:off x="518746" y="2294792"/>
            <a:ext cx="11122269" cy="4360985"/>
          </a:xfrm>
        </p:spPr>
        <p:txBody>
          <a:bodyPr>
            <a:normAutofit fontScale="85000" lnSpcReduction="20000"/>
          </a:bodyPr>
          <a:lstStyle/>
          <a:p>
            <a:pPr algn="just"/>
            <a:r>
              <a:rPr lang="tr-TR" sz="1600" b="1" u="sng" dirty="0" smtClean="0"/>
              <a:t>3. </a:t>
            </a:r>
            <a:r>
              <a:rPr lang="tr-TR" sz="1600" b="1" u="sng" dirty="0" err="1" smtClean="0"/>
              <a:t>Mürid</a:t>
            </a:r>
            <a:r>
              <a:rPr lang="tr-TR" sz="1600" b="1" u="sng" dirty="0" smtClean="0"/>
              <a:t>, Derviş, </a:t>
            </a:r>
            <a:r>
              <a:rPr lang="tr-TR" sz="1600" b="1" u="sng" dirty="0" err="1" smtClean="0"/>
              <a:t>Sâlik</a:t>
            </a:r>
            <a:r>
              <a:rPr lang="tr-TR" sz="1600" b="1" u="sng" dirty="0" smtClean="0"/>
              <a:t>:</a:t>
            </a:r>
            <a:r>
              <a:rPr lang="tr-TR" sz="1600" b="1" dirty="0" smtClean="0"/>
              <a:t> </a:t>
            </a:r>
            <a:r>
              <a:rPr lang="tr-TR" sz="1600" dirty="0" smtClean="0"/>
              <a:t>Herhangi bir tarikat şeyhine bağlanan ve </a:t>
            </a:r>
            <a:r>
              <a:rPr lang="tr-TR" sz="1600" dirty="0" err="1" smtClean="0"/>
              <a:t>seyr</a:t>
            </a:r>
            <a:r>
              <a:rPr lang="tr-TR" sz="1600" dirty="0" smtClean="0"/>
              <a:t> ü </a:t>
            </a:r>
            <a:r>
              <a:rPr lang="tr-TR" sz="1600" dirty="0" err="1" smtClean="0"/>
              <a:t>sülûkünü</a:t>
            </a:r>
            <a:r>
              <a:rPr lang="tr-TR" sz="1600" dirty="0" smtClean="0"/>
              <a:t> devam ettiren kimseye bu isimler verilir. Tarikatların bulundukları yerlere göre daha başka isimler de verilmiştir: </a:t>
            </a:r>
            <a:r>
              <a:rPr lang="tr-TR" sz="1600" b="1" dirty="0" smtClean="0"/>
              <a:t>Fakir, </a:t>
            </a:r>
            <a:r>
              <a:rPr lang="tr-TR" sz="1600" b="1" dirty="0" err="1" smtClean="0"/>
              <a:t>ihvân</a:t>
            </a:r>
            <a:r>
              <a:rPr lang="tr-TR" sz="1600" b="1" dirty="0" smtClean="0"/>
              <a:t>, </a:t>
            </a:r>
            <a:r>
              <a:rPr lang="tr-TR" sz="1600" b="1" dirty="0" err="1" smtClean="0"/>
              <a:t>ashab</a:t>
            </a:r>
            <a:r>
              <a:rPr lang="tr-TR" sz="1600" b="1" dirty="0" smtClean="0"/>
              <a:t> </a:t>
            </a:r>
            <a:r>
              <a:rPr lang="tr-TR" sz="1600" dirty="0" smtClean="0"/>
              <a:t>vb. Tarikat mensubu kimseler bulundukları </a:t>
            </a:r>
            <a:r>
              <a:rPr lang="tr-TR" sz="1600" dirty="0" err="1" smtClean="0"/>
              <a:t>mevkiye</a:t>
            </a:r>
            <a:r>
              <a:rPr lang="tr-TR" sz="1600" dirty="0" smtClean="0"/>
              <a:t> göre değişik isimler alırlar. </a:t>
            </a:r>
            <a:r>
              <a:rPr lang="tr-TR" sz="1600" b="1" dirty="0" err="1" smtClean="0"/>
              <a:t>Tâlib</a:t>
            </a:r>
            <a:r>
              <a:rPr lang="tr-TR" sz="1600" b="1" dirty="0" smtClean="0"/>
              <a:t>:</a:t>
            </a:r>
            <a:r>
              <a:rPr lang="tr-TR" sz="1600" dirty="0" smtClean="0"/>
              <a:t> Tarikata girme arzusu taşıyan, fakat henüz tarikata kabul edilmemiş olan. </a:t>
            </a:r>
            <a:r>
              <a:rPr lang="tr-TR" sz="1600" b="1" dirty="0" err="1" smtClean="0"/>
              <a:t>Mürîd</a:t>
            </a:r>
            <a:r>
              <a:rPr lang="tr-TR" sz="1600" b="1" dirty="0" smtClean="0"/>
              <a:t>:</a:t>
            </a:r>
            <a:r>
              <a:rPr lang="tr-TR" sz="1600" dirty="0" smtClean="0"/>
              <a:t> Bu isteği kabul edilip tarikata alınan kişi. </a:t>
            </a:r>
            <a:r>
              <a:rPr lang="tr-TR" sz="1600" b="1" dirty="0" err="1" smtClean="0"/>
              <a:t>Sâlik</a:t>
            </a:r>
            <a:r>
              <a:rPr lang="tr-TR" sz="1600" b="1" dirty="0" smtClean="0"/>
              <a:t>:</a:t>
            </a:r>
            <a:r>
              <a:rPr lang="tr-TR" sz="1600" dirty="0" smtClean="0"/>
              <a:t> </a:t>
            </a:r>
            <a:r>
              <a:rPr lang="tr-TR" sz="1600" dirty="0" err="1" smtClean="0"/>
              <a:t>Seyr</a:t>
            </a:r>
            <a:r>
              <a:rPr lang="tr-TR" sz="1600" dirty="0" smtClean="0"/>
              <a:t> ü </a:t>
            </a:r>
            <a:r>
              <a:rPr lang="tr-TR" sz="1600" dirty="0" err="1" smtClean="0"/>
              <a:t>sülûkünü</a:t>
            </a:r>
            <a:r>
              <a:rPr lang="tr-TR" sz="1600" dirty="0" smtClean="0"/>
              <a:t> devam ettirmekte olan kişi. </a:t>
            </a:r>
            <a:r>
              <a:rPr lang="tr-TR" sz="1600" b="1" dirty="0" err="1" smtClean="0"/>
              <a:t>Vâsıl</a:t>
            </a:r>
            <a:r>
              <a:rPr lang="tr-TR" sz="1600" b="1" dirty="0" smtClean="0"/>
              <a:t>:</a:t>
            </a:r>
            <a:r>
              <a:rPr lang="tr-TR" sz="1600" dirty="0" smtClean="0"/>
              <a:t> </a:t>
            </a:r>
            <a:r>
              <a:rPr lang="tr-TR" sz="1600" dirty="0" err="1" smtClean="0"/>
              <a:t>Seyr</a:t>
            </a:r>
            <a:r>
              <a:rPr lang="tr-TR" sz="1600" dirty="0" smtClean="0"/>
              <a:t> ü </a:t>
            </a:r>
            <a:r>
              <a:rPr lang="tr-TR" sz="1600" dirty="0" err="1" smtClean="0"/>
              <a:t>sülûkünü</a:t>
            </a:r>
            <a:r>
              <a:rPr lang="tr-TR" sz="1600" dirty="0" smtClean="0"/>
              <a:t> tamamlamış olan kişi. Tarikatlarda müridin uyması gereken bir takım kurallar vardır. </a:t>
            </a:r>
            <a:r>
              <a:rPr lang="tr-TR" sz="1600" b="1" dirty="0" smtClean="0"/>
              <a:t>Bunlar: 1-</a:t>
            </a:r>
            <a:r>
              <a:rPr lang="tr-TR" sz="1600" dirty="0" smtClean="0"/>
              <a:t> Sadakat ve samimiyetle bu işe başlamak </a:t>
            </a:r>
            <a:r>
              <a:rPr lang="tr-TR" sz="1600" b="1" dirty="0" smtClean="0"/>
              <a:t>2-</a:t>
            </a:r>
            <a:r>
              <a:rPr lang="tr-TR" sz="1600" dirty="0" smtClean="0"/>
              <a:t> Tam bir ihlasla </a:t>
            </a:r>
            <a:r>
              <a:rPr lang="tr-TR" sz="1600" dirty="0" err="1" smtClean="0"/>
              <a:t>tevbe</a:t>
            </a:r>
            <a:r>
              <a:rPr lang="tr-TR" sz="1600" dirty="0" smtClean="0"/>
              <a:t> etmek </a:t>
            </a:r>
            <a:r>
              <a:rPr lang="tr-TR" sz="1600" b="1" dirty="0" smtClean="0"/>
              <a:t>3-</a:t>
            </a:r>
            <a:r>
              <a:rPr lang="tr-TR" sz="1600" dirty="0" smtClean="0"/>
              <a:t> Kalbinde dünyaya ait sevgileri atmak </a:t>
            </a:r>
            <a:r>
              <a:rPr lang="tr-TR" sz="1600" b="1" dirty="0" smtClean="0"/>
              <a:t>4-</a:t>
            </a:r>
            <a:r>
              <a:rPr lang="tr-TR" sz="1600" dirty="0" smtClean="0"/>
              <a:t> Başkasının kendisini kınamasına veya övmesine aldırış etmemek </a:t>
            </a:r>
            <a:r>
              <a:rPr lang="tr-TR" sz="1600" b="1" dirty="0" smtClean="0"/>
              <a:t>5-</a:t>
            </a:r>
            <a:r>
              <a:rPr lang="tr-TR" sz="1600" dirty="0" smtClean="0"/>
              <a:t> Dünyevî bir makam elde etme düşüncesi taşımamak, sadece Allah rızasını düşünmek </a:t>
            </a:r>
            <a:r>
              <a:rPr lang="tr-TR" sz="1600" b="1" dirty="0" smtClean="0"/>
              <a:t>6-</a:t>
            </a:r>
            <a:r>
              <a:rPr lang="tr-TR" sz="1600" dirty="0" smtClean="0"/>
              <a:t> Kalben de olsa şeyhine itirazda bulunmamak </a:t>
            </a:r>
            <a:r>
              <a:rPr lang="tr-TR" sz="1600" b="1" dirty="0" smtClean="0"/>
              <a:t>7-</a:t>
            </a:r>
            <a:r>
              <a:rPr lang="tr-TR" sz="1600" dirty="0" smtClean="0"/>
              <a:t> Şeyhinden başka hiç kimseye kesinlikle sırrını açmamak </a:t>
            </a:r>
            <a:r>
              <a:rPr lang="tr-TR" sz="1600" b="1" dirty="0" smtClean="0"/>
              <a:t>8-</a:t>
            </a:r>
            <a:r>
              <a:rPr lang="tr-TR" sz="1600" dirty="0" smtClean="0"/>
              <a:t> Zikir, halvet ve sema’ halinde kalbe gelebilecek vesveselerden sakınmak </a:t>
            </a:r>
            <a:r>
              <a:rPr lang="tr-TR" sz="1600" b="1" dirty="0" smtClean="0"/>
              <a:t>9-</a:t>
            </a:r>
            <a:r>
              <a:rPr lang="tr-TR" sz="1600" dirty="0" smtClean="0"/>
              <a:t> Dervişlere, tekkeye hizmet etmek </a:t>
            </a:r>
            <a:r>
              <a:rPr lang="tr-TR" sz="1600" b="1" dirty="0" smtClean="0"/>
              <a:t>10-</a:t>
            </a:r>
            <a:r>
              <a:rPr lang="tr-TR" sz="1600" dirty="0" smtClean="0"/>
              <a:t> Zamansız bir yolculuğa çıkmamak </a:t>
            </a:r>
            <a:r>
              <a:rPr lang="tr-TR" sz="1600" b="1" dirty="0" smtClean="0"/>
              <a:t>11-</a:t>
            </a:r>
            <a:r>
              <a:rPr lang="tr-TR" sz="1600" dirty="0" smtClean="0"/>
              <a:t> Her konuda kendini haksız, diğer </a:t>
            </a:r>
            <a:r>
              <a:rPr lang="tr-TR" sz="1600" dirty="0" err="1" smtClean="0"/>
              <a:t>müridleri</a:t>
            </a:r>
            <a:r>
              <a:rPr lang="tr-TR" sz="1600" dirty="0" smtClean="0"/>
              <a:t> haklı görmek </a:t>
            </a:r>
            <a:r>
              <a:rPr lang="tr-TR" sz="1600" b="1" dirty="0" smtClean="0"/>
              <a:t>12-</a:t>
            </a:r>
            <a:r>
              <a:rPr lang="tr-TR" sz="1600" dirty="0" smtClean="0"/>
              <a:t> Öfkelenmemek, kahkaha atmamak, </a:t>
            </a:r>
            <a:r>
              <a:rPr lang="tr-TR" sz="1600" dirty="0" err="1" smtClean="0"/>
              <a:t>cedelleşmemek</a:t>
            </a:r>
            <a:r>
              <a:rPr lang="tr-TR" sz="1600" dirty="0" smtClean="0"/>
              <a:t> </a:t>
            </a:r>
            <a:r>
              <a:rPr lang="tr-TR" sz="1600" b="1" dirty="0" smtClean="0"/>
              <a:t>13-</a:t>
            </a:r>
            <a:r>
              <a:rPr lang="tr-TR" sz="1600" dirty="0" smtClean="0"/>
              <a:t> Cefa ve sıkıntılara tahammül etmek, kendi menfaati için tartışmaya girmemek </a:t>
            </a:r>
            <a:r>
              <a:rPr lang="tr-TR" sz="1600" b="1" dirty="0" smtClean="0"/>
              <a:t>14-</a:t>
            </a:r>
            <a:r>
              <a:rPr lang="tr-TR" sz="1600" dirty="0" smtClean="0"/>
              <a:t> Şeyhinin verdiği zikirle meşgul olmak </a:t>
            </a:r>
            <a:r>
              <a:rPr lang="tr-TR" sz="1600" b="1" dirty="0" smtClean="0"/>
              <a:t>15-</a:t>
            </a:r>
            <a:r>
              <a:rPr lang="tr-TR" sz="1600" dirty="0" smtClean="0"/>
              <a:t> Şeyhten bir günah sadır olduğunda </a:t>
            </a:r>
            <a:r>
              <a:rPr lang="tr-TR" sz="1600" dirty="0" err="1" smtClean="0"/>
              <a:t>müdahele</a:t>
            </a:r>
            <a:r>
              <a:rPr lang="tr-TR" sz="1600" dirty="0" smtClean="0"/>
              <a:t> etmemek, kendi görevini yapmaya devam etmek </a:t>
            </a:r>
            <a:r>
              <a:rPr lang="tr-TR" sz="1600" b="1" dirty="0" smtClean="0"/>
              <a:t>16-</a:t>
            </a:r>
            <a:r>
              <a:rPr lang="tr-TR" sz="1600" dirty="0" smtClean="0"/>
              <a:t> Ulaşmadığı hal ve makamlardan bahsetmemek </a:t>
            </a:r>
            <a:r>
              <a:rPr lang="tr-TR" sz="1600" b="1" dirty="0" smtClean="0"/>
              <a:t>17-</a:t>
            </a:r>
            <a:r>
              <a:rPr lang="tr-TR" sz="1600" dirty="0" smtClean="0"/>
              <a:t> Başkan olma, meşhur olma gayesi gütmemek, talebe olmayı tercih etmek </a:t>
            </a:r>
            <a:r>
              <a:rPr lang="tr-TR" sz="1600" b="1" dirty="0" smtClean="0"/>
              <a:t>18-</a:t>
            </a:r>
            <a:r>
              <a:rPr lang="tr-TR" sz="1600" dirty="0" smtClean="0"/>
              <a:t> Manevî </a:t>
            </a:r>
            <a:r>
              <a:rPr lang="tr-TR" sz="1600" dirty="0" err="1" smtClean="0"/>
              <a:t>mükaşefe</a:t>
            </a:r>
            <a:r>
              <a:rPr lang="tr-TR" sz="1600" dirty="0" smtClean="0"/>
              <a:t> ve tecellilerde hissesine düşenle yetinmek </a:t>
            </a:r>
            <a:r>
              <a:rPr lang="tr-TR" sz="1600" b="1" dirty="0" smtClean="0"/>
              <a:t>19-</a:t>
            </a:r>
            <a:r>
              <a:rPr lang="tr-TR" sz="1600" dirty="0" smtClean="0"/>
              <a:t> Dinî ilim ve ahlakını geliştirmeye çalışmak </a:t>
            </a:r>
            <a:r>
              <a:rPr lang="tr-TR" sz="1600" b="1" dirty="0" smtClean="0"/>
              <a:t>20-</a:t>
            </a:r>
            <a:r>
              <a:rPr lang="tr-TR" sz="1600" dirty="0" smtClean="0"/>
              <a:t> Dinî emir ve yasaklara riayet etmede son derece hassasiyet göstermek.</a:t>
            </a:r>
          </a:p>
          <a:p>
            <a:pPr algn="just"/>
            <a:r>
              <a:rPr lang="tr-TR" sz="1600" dirty="0" smtClean="0"/>
              <a:t>Bir kimsenin birden </a:t>
            </a:r>
            <a:r>
              <a:rPr lang="tr-TR" sz="1600" dirty="0" smtClean="0"/>
              <a:t>fazla tarikat </a:t>
            </a:r>
            <a:r>
              <a:rPr lang="tr-TR" sz="1600" dirty="0" smtClean="0"/>
              <a:t>şeyhine </a:t>
            </a:r>
            <a:r>
              <a:rPr lang="tr-TR" sz="1600" dirty="0" err="1" smtClean="0"/>
              <a:t>intisab</a:t>
            </a:r>
            <a:r>
              <a:rPr lang="tr-TR" sz="1600" dirty="0" smtClean="0"/>
              <a:t> etmesi mümkünse de bu durum istisnaidir. </a:t>
            </a:r>
          </a:p>
          <a:p>
            <a:pPr algn="just"/>
            <a:r>
              <a:rPr lang="tr-TR" sz="1600" dirty="0" smtClean="0"/>
              <a:t>Tarikatlarda </a:t>
            </a:r>
            <a:r>
              <a:rPr lang="tr-TR" sz="1600" dirty="0" err="1" smtClean="0"/>
              <a:t>seyr</a:t>
            </a:r>
            <a:r>
              <a:rPr lang="tr-TR" sz="1600" dirty="0" smtClean="0"/>
              <a:t> ü </a:t>
            </a:r>
            <a:r>
              <a:rPr lang="tr-TR" sz="1600" dirty="0" err="1" smtClean="0"/>
              <a:t>sülûkün</a:t>
            </a:r>
            <a:r>
              <a:rPr lang="tr-TR" sz="1600" dirty="0" smtClean="0"/>
              <a:t> bir şeyhin rehberliğinde yapılması zarureti genle kanaat olarak kabul edilmekle birlikte </a:t>
            </a:r>
            <a:r>
              <a:rPr lang="tr-TR" sz="1600" b="1" dirty="0" err="1" smtClean="0"/>
              <a:t>üveysîlik</a:t>
            </a:r>
            <a:r>
              <a:rPr lang="tr-TR" sz="1600" dirty="0"/>
              <a:t> </a:t>
            </a:r>
            <a:r>
              <a:rPr lang="tr-TR" sz="1600" dirty="0" smtClean="0"/>
              <a:t>denilen istisnaî durumlar da vardır. </a:t>
            </a:r>
            <a:r>
              <a:rPr lang="tr-TR" sz="1600" dirty="0" err="1" smtClean="0"/>
              <a:t>Üveys</a:t>
            </a:r>
            <a:r>
              <a:rPr lang="tr-TR" sz="1600" dirty="0" smtClean="0"/>
              <a:t> el-</a:t>
            </a:r>
            <a:r>
              <a:rPr lang="tr-TR" sz="1600" dirty="0" err="1" smtClean="0"/>
              <a:t>Karanî’ye</a:t>
            </a:r>
            <a:r>
              <a:rPr lang="tr-TR" sz="1600" dirty="0" smtClean="0"/>
              <a:t> </a:t>
            </a:r>
            <a:r>
              <a:rPr lang="tr-TR" sz="1600" dirty="0" err="1" smtClean="0"/>
              <a:t>nisbetle</a:t>
            </a:r>
            <a:r>
              <a:rPr lang="tr-TR" sz="1600" dirty="0" smtClean="0"/>
              <a:t> bu şekilde manevî gelişimini tamamlayan kimselere isim olmuştur. Tasavvuf tarihinde </a:t>
            </a:r>
            <a:r>
              <a:rPr lang="tr-TR" sz="1600" dirty="0" err="1" smtClean="0"/>
              <a:t>dör</a:t>
            </a:r>
            <a:r>
              <a:rPr lang="tr-TR" sz="1600" dirty="0" smtClean="0"/>
              <a:t> grup </a:t>
            </a:r>
            <a:r>
              <a:rPr lang="tr-TR" sz="1600" b="1" dirty="0" err="1" smtClean="0"/>
              <a:t>üveysî</a:t>
            </a:r>
            <a:r>
              <a:rPr lang="tr-TR" sz="1600" dirty="0" smtClean="0"/>
              <a:t> vardır: </a:t>
            </a:r>
            <a:r>
              <a:rPr lang="tr-TR" sz="1600" b="1" dirty="0" smtClean="0"/>
              <a:t>1-</a:t>
            </a:r>
            <a:r>
              <a:rPr lang="tr-TR" sz="1600" dirty="0" smtClean="0"/>
              <a:t> Doğrudan doğruya Hz. Peygamber’in (as) ruhaniyetinden feyz alarak kemâle erenler. </a:t>
            </a:r>
            <a:r>
              <a:rPr lang="tr-TR" sz="1600" b="1" dirty="0" smtClean="0"/>
              <a:t>2-</a:t>
            </a:r>
            <a:r>
              <a:rPr lang="tr-TR" sz="1600" dirty="0" smtClean="0"/>
              <a:t> </a:t>
            </a:r>
            <a:r>
              <a:rPr lang="tr-TR" sz="1600" dirty="0" err="1" smtClean="0"/>
              <a:t>Üveys</a:t>
            </a:r>
            <a:r>
              <a:rPr lang="tr-TR" sz="1600" dirty="0" smtClean="0"/>
              <a:t> el-</a:t>
            </a:r>
            <a:r>
              <a:rPr lang="tr-TR" sz="1600" dirty="0" err="1" smtClean="0"/>
              <a:t>Karanî’nin</a:t>
            </a:r>
            <a:r>
              <a:rPr lang="tr-TR" sz="1600" dirty="0" smtClean="0"/>
              <a:t> manevî terbiyesi altında yetişenler. </a:t>
            </a:r>
            <a:r>
              <a:rPr lang="tr-TR" sz="1600" b="1" dirty="0" smtClean="0"/>
              <a:t>3-</a:t>
            </a:r>
            <a:r>
              <a:rPr lang="tr-TR" sz="1600" dirty="0" smtClean="0"/>
              <a:t> Hayatta olmayan herhangi bir şeyhin veya kutbun </a:t>
            </a:r>
            <a:r>
              <a:rPr lang="tr-TR" sz="1600" dirty="0" err="1" smtClean="0"/>
              <a:t>ruhâniyetinden</a:t>
            </a:r>
            <a:r>
              <a:rPr lang="tr-TR" sz="1600" dirty="0" smtClean="0"/>
              <a:t> feyz alarak yetişenler. </a:t>
            </a:r>
            <a:r>
              <a:rPr lang="tr-TR" sz="1600" b="1" dirty="0" smtClean="0"/>
              <a:t>4-</a:t>
            </a:r>
            <a:r>
              <a:rPr lang="tr-TR" sz="1600" dirty="0" smtClean="0"/>
              <a:t> Hz. Hızır aracılığıyla </a:t>
            </a:r>
            <a:r>
              <a:rPr lang="tr-TR" sz="1600" dirty="0" err="1" smtClean="0"/>
              <a:t>irşâd</a:t>
            </a:r>
            <a:r>
              <a:rPr lang="tr-TR" sz="1600" dirty="0" smtClean="0"/>
              <a:t> edilenler. İbrahim b. </a:t>
            </a:r>
            <a:r>
              <a:rPr lang="tr-TR" sz="1600" dirty="0" err="1" smtClean="0"/>
              <a:t>Edhem</a:t>
            </a:r>
            <a:r>
              <a:rPr lang="tr-TR" sz="1600" dirty="0" smtClean="0"/>
              <a:t>, </a:t>
            </a:r>
            <a:r>
              <a:rPr lang="tr-TR" sz="1600" dirty="0" err="1" smtClean="0"/>
              <a:t>Ebu’l</a:t>
            </a:r>
            <a:r>
              <a:rPr lang="tr-TR" sz="1600" dirty="0" smtClean="0"/>
              <a:t>-Hasan </a:t>
            </a:r>
            <a:r>
              <a:rPr lang="tr-TR" sz="1600" dirty="0" err="1" smtClean="0"/>
              <a:t>Harakânî</a:t>
            </a:r>
            <a:r>
              <a:rPr lang="tr-TR" sz="1600" dirty="0" smtClean="0"/>
              <a:t>, Ebu Said </a:t>
            </a:r>
            <a:r>
              <a:rPr lang="tr-TR" sz="1600" dirty="0" err="1" smtClean="0"/>
              <a:t>Ebu’l-Hayr</a:t>
            </a:r>
            <a:r>
              <a:rPr lang="tr-TR" sz="1600" dirty="0" smtClean="0"/>
              <a:t>, </a:t>
            </a:r>
            <a:r>
              <a:rPr lang="tr-TR" sz="1600" dirty="0" err="1" smtClean="0"/>
              <a:t>Ebu’l</a:t>
            </a:r>
            <a:r>
              <a:rPr lang="tr-TR" sz="1600" dirty="0" smtClean="0"/>
              <a:t>-Kasım </a:t>
            </a:r>
            <a:r>
              <a:rPr lang="tr-TR" sz="1600" dirty="0" err="1" smtClean="0"/>
              <a:t>Cürcânî</a:t>
            </a:r>
            <a:r>
              <a:rPr lang="tr-TR" sz="1600" dirty="0" smtClean="0"/>
              <a:t>, </a:t>
            </a:r>
            <a:r>
              <a:rPr lang="tr-TR" sz="1600" dirty="0" err="1" smtClean="0"/>
              <a:t>Necmüddin</a:t>
            </a:r>
            <a:r>
              <a:rPr lang="tr-TR" sz="1600" dirty="0" smtClean="0"/>
              <a:t> </a:t>
            </a:r>
            <a:r>
              <a:rPr lang="tr-TR" sz="1600" dirty="0" err="1" smtClean="0"/>
              <a:t>Kübrâ</a:t>
            </a:r>
            <a:r>
              <a:rPr lang="tr-TR" sz="1600" dirty="0" smtClean="0"/>
              <a:t>, Bahaeddin </a:t>
            </a:r>
            <a:r>
              <a:rPr lang="tr-TR" sz="1600" dirty="0" err="1" smtClean="0"/>
              <a:t>Nakşbend</a:t>
            </a:r>
            <a:r>
              <a:rPr lang="tr-TR" sz="1600" dirty="0" smtClean="0"/>
              <a:t> </a:t>
            </a:r>
            <a:r>
              <a:rPr lang="tr-TR" sz="1600" dirty="0" err="1" smtClean="0"/>
              <a:t>Üveysîlik</a:t>
            </a:r>
            <a:r>
              <a:rPr lang="tr-TR" sz="1600" dirty="0" smtClean="0"/>
              <a:t> yoluyla kemâle erdikleri söylenir. </a:t>
            </a:r>
          </a:p>
        </p:txBody>
      </p:sp>
    </p:spTree>
    <p:extLst>
      <p:ext uri="{BB962C8B-B14F-4D97-AF65-F5344CB8AC3E}">
        <p14:creationId xmlns:p14="http://schemas.microsoft.com/office/powerpoint/2010/main" val="366948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Müşterek Unsurları</a:t>
            </a:r>
            <a:endParaRPr lang="tr-TR" u="sng" dirty="0"/>
          </a:p>
        </p:txBody>
      </p:sp>
      <p:sp>
        <p:nvSpPr>
          <p:cNvPr id="3" name="İçerik Yer Tutucusu 2"/>
          <p:cNvSpPr>
            <a:spLocks noGrp="1"/>
          </p:cNvSpPr>
          <p:nvPr>
            <p:ph idx="1"/>
          </p:nvPr>
        </p:nvSpPr>
        <p:spPr>
          <a:xfrm>
            <a:off x="465992" y="2286000"/>
            <a:ext cx="11236570" cy="4220308"/>
          </a:xfrm>
        </p:spPr>
        <p:txBody>
          <a:bodyPr>
            <a:normAutofit fontScale="85000" lnSpcReduction="20000"/>
          </a:bodyPr>
          <a:lstStyle/>
          <a:p>
            <a:pPr algn="just"/>
            <a:r>
              <a:rPr lang="tr-TR" b="1" u="sng" dirty="0" smtClean="0"/>
              <a:t>4- Silsile:</a:t>
            </a:r>
            <a:r>
              <a:rPr lang="tr-TR" dirty="0" smtClean="0"/>
              <a:t> «Birbirine bağlı, birbirleriyle ilgili şeylerin </a:t>
            </a:r>
            <a:r>
              <a:rPr lang="tr-TR" dirty="0" err="1" smtClean="0"/>
              <a:t>ardarda</a:t>
            </a:r>
            <a:r>
              <a:rPr lang="tr-TR" dirty="0" smtClean="0"/>
              <a:t> ve yan yana dizilerek meydana getirdiği sıra, dizi; soy kütüğü, şecere; rütbe ve mevki yönünden bir sınıf içindeki derecelenme» anlamındaki </a:t>
            </a:r>
            <a:r>
              <a:rPr lang="tr-TR" b="1" dirty="0" smtClean="0"/>
              <a:t>silsile</a:t>
            </a:r>
            <a:r>
              <a:rPr lang="tr-TR" dirty="0" smtClean="0"/>
              <a:t> tasavvufta, zincir halkası şeklinde, kopukluk olmaksızın  Hz. Peygamber’den (as) itibaren </a:t>
            </a:r>
            <a:r>
              <a:rPr lang="tr-TR" dirty="0" err="1" smtClean="0"/>
              <a:t>müteselsilen</a:t>
            </a:r>
            <a:r>
              <a:rPr lang="tr-TR" dirty="0" smtClean="0"/>
              <a:t> gelen şeyhler demektir. Bu isimlerin yazılı olduğu belgeye </a:t>
            </a:r>
            <a:r>
              <a:rPr lang="tr-TR" b="1" dirty="0" smtClean="0"/>
              <a:t>silsile-nâme</a:t>
            </a:r>
            <a:r>
              <a:rPr lang="tr-TR" dirty="0" smtClean="0"/>
              <a:t> veya </a:t>
            </a:r>
            <a:r>
              <a:rPr lang="tr-TR" b="1" dirty="0" err="1" smtClean="0"/>
              <a:t>tomâr</a:t>
            </a:r>
            <a:r>
              <a:rPr lang="tr-TR" dirty="0" smtClean="0"/>
              <a:t> denilmiştir. </a:t>
            </a:r>
          </a:p>
          <a:p>
            <a:pPr algn="just"/>
            <a:r>
              <a:rPr lang="tr-TR" dirty="0" smtClean="0"/>
              <a:t>Tarikatlarda silsilenin önemli bir yeri vardır. </a:t>
            </a:r>
          </a:p>
          <a:p>
            <a:pPr algn="just"/>
            <a:r>
              <a:rPr lang="tr-TR" dirty="0" smtClean="0"/>
              <a:t>Silsileyi oluşturan şeyhlerin, Hz. Peygamber’in (as) sahip olduğu ve Hz. Ebu Bekir, Hz. Ali ve </a:t>
            </a:r>
            <a:r>
              <a:rPr lang="tr-TR" dirty="0" err="1" smtClean="0"/>
              <a:t>ashabdan</a:t>
            </a:r>
            <a:r>
              <a:rPr lang="tr-TR" dirty="0" smtClean="0"/>
              <a:t> belli kişilere talim ettiği hakikatlerin manevî varisleri olduğu kabul edilmiştir. </a:t>
            </a:r>
          </a:p>
          <a:p>
            <a:pPr algn="just"/>
            <a:r>
              <a:rPr lang="tr-TR" dirty="0" smtClean="0"/>
              <a:t>Silsile, tarikatların meşruluğunu ve güvenirliğini gösteren bir senet durumundadır. Bundan dolayı posta yeni oturan şeyhe, usulüne uygun icazet verilmesine ve silsile zincirinin kopmadan devam etmesine özel bir titizlik gösterilir.</a:t>
            </a:r>
          </a:p>
          <a:p>
            <a:pPr algn="just"/>
            <a:r>
              <a:rPr lang="tr-TR" dirty="0" smtClean="0"/>
              <a:t>Bazı rivayetlere dayanarak Hz. Ali ve Hz. Ebu Bekir’in Hz. Peygamber’den tasavvufî ilmi, yani </a:t>
            </a:r>
            <a:r>
              <a:rPr lang="tr-TR" dirty="0" err="1" smtClean="0"/>
              <a:t>keşf</a:t>
            </a:r>
            <a:r>
              <a:rPr lang="tr-TR" dirty="0" smtClean="0"/>
              <a:t>, marifet ve </a:t>
            </a:r>
            <a:r>
              <a:rPr lang="tr-TR" dirty="0" err="1" smtClean="0"/>
              <a:t>bâtınî</a:t>
            </a:r>
            <a:r>
              <a:rPr lang="tr-TR" dirty="0" smtClean="0"/>
              <a:t> ilmi öğrenmiş oldukları kabul edilmektedir. </a:t>
            </a:r>
          </a:p>
          <a:p>
            <a:pPr algn="just"/>
            <a:r>
              <a:rPr lang="tr-TR" dirty="0" smtClean="0"/>
              <a:t>Silsilenin gerçekte Hz. Peygamber’den Cebrail vasıtasıyla Allah’a ulaştığı kabul edilir. </a:t>
            </a:r>
          </a:p>
          <a:p>
            <a:pPr algn="just"/>
            <a:r>
              <a:rPr lang="tr-TR" dirty="0" smtClean="0"/>
              <a:t>Tarikatlarda Hz. Ali’nin müstesna bir yerinin olması hasebiyle On İki İmam’dan bir veya birkaçının yere aldığı silsilelere </a:t>
            </a:r>
            <a:r>
              <a:rPr lang="tr-TR" b="1" dirty="0" smtClean="0"/>
              <a:t>«</a:t>
            </a:r>
            <a:r>
              <a:rPr lang="tr-TR" b="1" dirty="0" err="1" smtClean="0"/>
              <a:t>Silsiletü’z-Zeheb</a:t>
            </a:r>
            <a:r>
              <a:rPr lang="tr-TR" b="1" dirty="0" smtClean="0"/>
              <a:t>: Altın Silsile»</a:t>
            </a:r>
            <a:r>
              <a:rPr lang="tr-TR" dirty="0" smtClean="0"/>
              <a:t> denilmiştir. </a:t>
            </a:r>
          </a:p>
          <a:p>
            <a:pPr algn="just"/>
            <a:r>
              <a:rPr lang="tr-TR" dirty="0" smtClean="0"/>
              <a:t>Tarikatların hemen hepsinin silsilesi </a:t>
            </a:r>
            <a:r>
              <a:rPr lang="tr-TR" dirty="0" err="1" smtClean="0"/>
              <a:t>Cüneyd</a:t>
            </a:r>
            <a:r>
              <a:rPr lang="tr-TR" dirty="0" smtClean="0"/>
              <a:t>-i </a:t>
            </a:r>
            <a:r>
              <a:rPr lang="tr-TR" dirty="0" err="1" smtClean="0"/>
              <a:t>Bağdâdî’de</a:t>
            </a:r>
            <a:r>
              <a:rPr lang="tr-TR" dirty="0" smtClean="0"/>
              <a:t> birleşir ve ondan sonra aynı şahsiyetlerle Hz. Peygamber’e ulaşır. </a:t>
            </a:r>
          </a:p>
          <a:p>
            <a:pPr algn="just"/>
            <a:r>
              <a:rPr lang="tr-TR" dirty="0" err="1" smtClean="0"/>
              <a:t>Kübreviyye</a:t>
            </a:r>
            <a:r>
              <a:rPr lang="tr-TR" dirty="0" smtClean="0"/>
              <a:t> tarikatının silsilesi Hz. Ömer yoluyla Hz. Peygamber’e ulaşır. </a:t>
            </a:r>
          </a:p>
        </p:txBody>
      </p:sp>
    </p:spTree>
    <p:extLst>
      <p:ext uri="{BB962C8B-B14F-4D97-AF65-F5344CB8AC3E}">
        <p14:creationId xmlns:p14="http://schemas.microsoft.com/office/powerpoint/2010/main" val="3564925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Sosyal Fonksiyonları</a:t>
            </a:r>
            <a:endParaRPr lang="tr-TR" dirty="0"/>
          </a:p>
        </p:txBody>
      </p:sp>
      <p:sp>
        <p:nvSpPr>
          <p:cNvPr id="3" name="İçerik Yer Tutucusu 2"/>
          <p:cNvSpPr>
            <a:spLocks noGrp="1"/>
          </p:cNvSpPr>
          <p:nvPr>
            <p:ph idx="1"/>
          </p:nvPr>
        </p:nvSpPr>
        <p:spPr>
          <a:xfrm>
            <a:off x="501162" y="2294792"/>
            <a:ext cx="11095892" cy="4141177"/>
          </a:xfrm>
        </p:spPr>
        <p:txBody>
          <a:bodyPr>
            <a:normAutofit lnSpcReduction="10000"/>
          </a:bodyPr>
          <a:lstStyle/>
          <a:p>
            <a:pPr algn="just"/>
            <a:r>
              <a:rPr lang="tr-TR" sz="1600" dirty="0" smtClean="0"/>
              <a:t>İslam </a:t>
            </a:r>
            <a:r>
              <a:rPr lang="tr-TR" sz="1600" dirty="0"/>
              <a:t>tasavvufunun en mühim özelliklerinden birisi sadece nazari planda kalmayıp tarikatlar yoluyla pratik hayatta uygulama sahasına geçirilmiş olmasıdır. Böylece nazariyatta </a:t>
            </a:r>
            <a:r>
              <a:rPr lang="tr-TR" sz="1600" b="1" dirty="0"/>
              <a:t>“tasavvuf” </a:t>
            </a:r>
            <a:r>
              <a:rPr lang="tr-TR" sz="1600" dirty="0"/>
              <a:t>diye isimlendirilen bu akımın pratik hayattaki yani toplumsal plandaki ismi </a:t>
            </a:r>
            <a:r>
              <a:rPr lang="tr-TR" sz="1600" b="1" dirty="0"/>
              <a:t>“tarikat” </a:t>
            </a:r>
            <a:r>
              <a:rPr lang="tr-TR" sz="1600" dirty="0"/>
              <a:t>olmuştur. </a:t>
            </a:r>
            <a:endParaRPr lang="tr-TR" sz="1600" dirty="0" smtClean="0"/>
          </a:p>
          <a:p>
            <a:pPr algn="just"/>
            <a:r>
              <a:rPr lang="en-US" sz="1600" dirty="0" err="1"/>
              <a:t>Tarikatlar</a:t>
            </a:r>
            <a:r>
              <a:rPr lang="en-US" sz="1600" dirty="0"/>
              <a:t> </a:t>
            </a:r>
            <a:r>
              <a:rPr lang="en-US" sz="1600" dirty="0" err="1"/>
              <a:t>fert</a:t>
            </a:r>
            <a:r>
              <a:rPr lang="en-US" sz="1600" dirty="0"/>
              <a:t> </a:t>
            </a:r>
            <a:r>
              <a:rPr lang="en-US" sz="1600" dirty="0" err="1"/>
              <a:t>üzerine</a:t>
            </a:r>
            <a:r>
              <a:rPr lang="en-US" sz="1600" dirty="0"/>
              <a:t> </a:t>
            </a:r>
            <a:r>
              <a:rPr lang="en-US" sz="1600" dirty="0" err="1"/>
              <a:t>eğitim</a:t>
            </a:r>
            <a:r>
              <a:rPr lang="en-US" sz="1600" dirty="0"/>
              <a:t> </a:t>
            </a:r>
            <a:r>
              <a:rPr lang="en-US" sz="1600" dirty="0" err="1"/>
              <a:t>veren</a:t>
            </a:r>
            <a:r>
              <a:rPr lang="en-US" sz="1600" dirty="0"/>
              <a:t> </a:t>
            </a:r>
            <a:r>
              <a:rPr lang="en-US" sz="1600" dirty="0" err="1"/>
              <a:t>kurumlar</a:t>
            </a:r>
            <a:r>
              <a:rPr lang="en-US" sz="1600" dirty="0"/>
              <a:t> </a:t>
            </a:r>
            <a:r>
              <a:rPr lang="en-US" sz="1600" dirty="0" err="1"/>
              <a:t>oldukları</a:t>
            </a:r>
            <a:r>
              <a:rPr lang="en-US" sz="1600" dirty="0"/>
              <a:t> </a:t>
            </a:r>
            <a:r>
              <a:rPr lang="en-US" sz="1600" dirty="0" err="1"/>
              <a:t>kadar</a:t>
            </a:r>
            <a:r>
              <a:rPr lang="en-US" sz="1600" dirty="0"/>
              <a:t> </a:t>
            </a:r>
            <a:r>
              <a:rPr lang="en-US" sz="1600" dirty="0" err="1"/>
              <a:t>toplum</a:t>
            </a:r>
            <a:r>
              <a:rPr lang="en-US" sz="1600" dirty="0"/>
              <a:t> </a:t>
            </a:r>
            <a:r>
              <a:rPr lang="en-US" sz="1600" dirty="0" err="1"/>
              <a:t>üzerinde</a:t>
            </a:r>
            <a:r>
              <a:rPr lang="en-US" sz="1600" dirty="0"/>
              <a:t> de </a:t>
            </a:r>
            <a:r>
              <a:rPr lang="en-US" sz="1600" dirty="0" err="1"/>
              <a:t>tesirleri</a:t>
            </a:r>
            <a:r>
              <a:rPr lang="en-US" sz="1600" dirty="0"/>
              <a:t> </a:t>
            </a:r>
            <a:r>
              <a:rPr lang="en-US" sz="1600" dirty="0" err="1"/>
              <a:t>olan</a:t>
            </a:r>
            <a:r>
              <a:rPr lang="en-US" sz="1600" dirty="0"/>
              <a:t> </a:t>
            </a:r>
            <a:r>
              <a:rPr lang="en-US" sz="1600" dirty="0" err="1"/>
              <a:t>mühim</a:t>
            </a:r>
            <a:r>
              <a:rPr lang="tr-TR" sz="1600" dirty="0"/>
              <a:t> kurumlardır</a:t>
            </a:r>
            <a:r>
              <a:rPr lang="en-US" sz="1600" dirty="0"/>
              <a:t>. </a:t>
            </a:r>
            <a:r>
              <a:rPr lang="en-US" sz="1600" dirty="0" err="1"/>
              <a:t>Toplumun</a:t>
            </a:r>
            <a:r>
              <a:rPr lang="en-US" sz="1600" dirty="0"/>
              <a:t> </a:t>
            </a:r>
            <a:r>
              <a:rPr lang="en-US" sz="1600" dirty="0" err="1">
                <a:solidFill>
                  <a:srgbClr val="FF0000"/>
                </a:solidFill>
              </a:rPr>
              <a:t>dini</a:t>
            </a:r>
            <a:r>
              <a:rPr lang="en-US" sz="1600" dirty="0">
                <a:solidFill>
                  <a:srgbClr val="FF0000"/>
                </a:solidFill>
              </a:rPr>
              <a:t> </a:t>
            </a:r>
            <a:r>
              <a:rPr lang="en-US" sz="1600" dirty="0" err="1">
                <a:solidFill>
                  <a:srgbClr val="FF0000"/>
                </a:solidFill>
              </a:rPr>
              <a:t>hayatının</a:t>
            </a:r>
            <a:r>
              <a:rPr lang="en-US" sz="1600" dirty="0">
                <a:solidFill>
                  <a:srgbClr val="FF0000"/>
                </a:solidFill>
              </a:rPr>
              <a:t> </a:t>
            </a:r>
            <a:r>
              <a:rPr lang="en-US" sz="1600" dirty="0" err="1">
                <a:solidFill>
                  <a:srgbClr val="FF0000"/>
                </a:solidFill>
              </a:rPr>
              <a:t>yaşanmasında</a:t>
            </a:r>
            <a:r>
              <a:rPr lang="en-US" sz="1600" dirty="0">
                <a:solidFill>
                  <a:srgbClr val="FF0000"/>
                </a:solidFill>
              </a:rPr>
              <a:t> </a:t>
            </a:r>
            <a:r>
              <a:rPr lang="en-US" sz="1600" dirty="0" err="1">
                <a:solidFill>
                  <a:srgbClr val="FF0000"/>
                </a:solidFill>
              </a:rPr>
              <a:t>ve</a:t>
            </a:r>
            <a:r>
              <a:rPr lang="en-US" sz="1600" dirty="0">
                <a:solidFill>
                  <a:srgbClr val="FF0000"/>
                </a:solidFill>
              </a:rPr>
              <a:t> </a:t>
            </a:r>
            <a:r>
              <a:rPr lang="en-US" sz="1600" dirty="0" err="1">
                <a:solidFill>
                  <a:srgbClr val="FF0000"/>
                </a:solidFill>
              </a:rPr>
              <a:t>dini</a:t>
            </a:r>
            <a:r>
              <a:rPr lang="en-US" sz="1600" dirty="0">
                <a:solidFill>
                  <a:srgbClr val="FF0000"/>
                </a:solidFill>
              </a:rPr>
              <a:t> </a:t>
            </a:r>
            <a:r>
              <a:rPr lang="en-US" sz="1600" dirty="0" err="1">
                <a:solidFill>
                  <a:srgbClr val="FF0000"/>
                </a:solidFill>
              </a:rPr>
              <a:t>hayatın</a:t>
            </a:r>
            <a:r>
              <a:rPr lang="en-US" sz="1600" dirty="0">
                <a:solidFill>
                  <a:srgbClr val="FF0000"/>
                </a:solidFill>
              </a:rPr>
              <a:t> </a:t>
            </a:r>
            <a:r>
              <a:rPr lang="en-US" sz="1600" dirty="0" err="1">
                <a:solidFill>
                  <a:srgbClr val="FF0000"/>
                </a:solidFill>
              </a:rPr>
              <a:t>toplumda</a:t>
            </a:r>
            <a:r>
              <a:rPr lang="en-US" sz="1600" dirty="0">
                <a:solidFill>
                  <a:srgbClr val="FF0000"/>
                </a:solidFill>
              </a:rPr>
              <a:t> </a:t>
            </a:r>
            <a:r>
              <a:rPr lang="en-US" sz="1600" dirty="0" err="1">
                <a:solidFill>
                  <a:srgbClr val="FF0000"/>
                </a:solidFill>
              </a:rPr>
              <a:t>yayılmasında</a:t>
            </a:r>
            <a:r>
              <a:rPr lang="en-US" sz="1600" dirty="0"/>
              <a:t> </a:t>
            </a:r>
            <a:r>
              <a:rPr lang="en-US" sz="1600" dirty="0" err="1"/>
              <a:t>tarikatlar</a:t>
            </a:r>
            <a:r>
              <a:rPr lang="en-US" sz="1600" dirty="0"/>
              <a:t> </a:t>
            </a:r>
            <a:r>
              <a:rPr lang="en-US" sz="1600" dirty="0" err="1"/>
              <a:t>önemli</a:t>
            </a:r>
            <a:r>
              <a:rPr lang="en-US" sz="1600" dirty="0"/>
              <a:t> </a:t>
            </a:r>
            <a:r>
              <a:rPr lang="en-US" sz="1600" dirty="0" err="1"/>
              <a:t>foksiyonlar</a:t>
            </a:r>
            <a:r>
              <a:rPr lang="en-US" sz="1600" dirty="0"/>
              <a:t> </a:t>
            </a:r>
            <a:r>
              <a:rPr lang="en-US" sz="1600" dirty="0" err="1"/>
              <a:t>üslenmişler</a:t>
            </a:r>
            <a:r>
              <a:rPr lang="en-US" sz="1600" dirty="0"/>
              <a:t> </a:t>
            </a:r>
            <a:r>
              <a:rPr lang="en-US" sz="1600" dirty="0" err="1"/>
              <a:t>ve</a:t>
            </a:r>
            <a:r>
              <a:rPr lang="en-US" sz="1600" dirty="0"/>
              <a:t> </a:t>
            </a:r>
            <a:r>
              <a:rPr lang="en-US" sz="1600" dirty="0" err="1"/>
              <a:t>bu</a:t>
            </a:r>
            <a:r>
              <a:rPr lang="en-US" sz="1600" dirty="0"/>
              <a:t> </a:t>
            </a:r>
            <a:r>
              <a:rPr lang="en-US" sz="1600" dirty="0" err="1"/>
              <a:t>vazifeyi</a:t>
            </a:r>
            <a:r>
              <a:rPr lang="en-US" sz="1600" dirty="0"/>
              <a:t> de </a:t>
            </a:r>
            <a:r>
              <a:rPr lang="en-US" sz="1600" dirty="0" err="1"/>
              <a:t>önemli</a:t>
            </a:r>
            <a:r>
              <a:rPr lang="en-US" sz="1600" dirty="0"/>
              <a:t> </a:t>
            </a:r>
            <a:r>
              <a:rPr lang="en-US" sz="1600" dirty="0" err="1"/>
              <a:t>ölçüde</a:t>
            </a:r>
            <a:r>
              <a:rPr lang="en-US" sz="1600" dirty="0"/>
              <a:t> </a:t>
            </a:r>
            <a:r>
              <a:rPr lang="en-US" sz="1600" dirty="0" err="1"/>
              <a:t>yerine</a:t>
            </a:r>
            <a:r>
              <a:rPr lang="en-US" sz="1600" dirty="0"/>
              <a:t> </a:t>
            </a:r>
            <a:r>
              <a:rPr lang="en-US" sz="1600" dirty="0" err="1"/>
              <a:t>getirmişlerdir</a:t>
            </a:r>
            <a:r>
              <a:rPr lang="en-US" sz="1600" dirty="0"/>
              <a:t>. </a:t>
            </a:r>
            <a:endParaRPr lang="tr-TR" sz="1600" dirty="0"/>
          </a:p>
          <a:p>
            <a:pPr algn="just"/>
            <a:r>
              <a:rPr lang="en-US" sz="1600" dirty="0" err="1">
                <a:solidFill>
                  <a:schemeClr val="tx1"/>
                </a:solidFill>
                <a:ea typeface="Times New Roman" pitchFamily="18" charset="0"/>
                <a:cs typeface="Arial" pitchFamily="34" charset="0"/>
              </a:rPr>
              <a:t>Tarihimize</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baktığımızda</a:t>
            </a:r>
            <a:r>
              <a:rPr lang="en-US" sz="1600" dirty="0">
                <a:solidFill>
                  <a:schemeClr val="tx1"/>
                </a:solidFill>
                <a:ea typeface="Times New Roman" pitchFamily="18" charset="0"/>
                <a:cs typeface="Arial" pitchFamily="34" charset="0"/>
              </a:rPr>
              <a:t> </a:t>
            </a:r>
            <a:r>
              <a:rPr lang="tr-TR" sz="1600" dirty="0" err="1">
                <a:solidFill>
                  <a:schemeClr val="tx1"/>
                </a:solidFill>
                <a:ea typeface="Times New Roman" pitchFamily="18" charset="0"/>
                <a:cs typeface="Arial" pitchFamily="34" charset="0"/>
              </a:rPr>
              <a:t>İ</a:t>
            </a:r>
            <a:r>
              <a:rPr lang="en-US" sz="1600" dirty="0" err="1" smtClean="0">
                <a:solidFill>
                  <a:schemeClr val="tx1"/>
                </a:solidFill>
                <a:ea typeface="Times New Roman" pitchFamily="18" charset="0"/>
                <a:cs typeface="Arial" pitchFamily="34" charset="0"/>
              </a:rPr>
              <a:t>slamın</a:t>
            </a:r>
            <a:r>
              <a:rPr lang="en-US" sz="1600" dirty="0" smtClean="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yaşanması</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yaşatılması</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ve</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tebliğinde</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üç</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müessese</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önemli</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rol</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oynamıştır</a:t>
            </a:r>
            <a:r>
              <a:rPr lang="en-US" sz="1600" dirty="0">
                <a:solidFill>
                  <a:schemeClr val="tx1"/>
                </a:solidFill>
                <a:ea typeface="Times New Roman" pitchFamily="18" charset="0"/>
                <a:cs typeface="Arial" pitchFamily="34" charset="0"/>
              </a:rPr>
              <a:t>. </a:t>
            </a:r>
            <a:r>
              <a:rPr lang="tr-TR" sz="1600" dirty="0" smtClean="0">
                <a:solidFill>
                  <a:schemeClr val="tx1"/>
                </a:solidFill>
                <a:ea typeface="Times New Roman" pitchFamily="18" charset="0"/>
                <a:cs typeface="Arial" pitchFamily="34" charset="0"/>
              </a:rPr>
              <a:t>1- </a:t>
            </a:r>
            <a:r>
              <a:rPr lang="en-US" sz="1600" dirty="0" err="1">
                <a:solidFill>
                  <a:schemeClr val="tx1"/>
                </a:solidFill>
                <a:cs typeface="Arial" pitchFamily="34" charset="0"/>
              </a:rPr>
              <a:t>Ordu</a:t>
            </a:r>
            <a:r>
              <a:rPr lang="en-US" sz="1600" dirty="0">
                <a:solidFill>
                  <a:schemeClr val="tx1"/>
                </a:solidFill>
                <a:cs typeface="Arial" pitchFamily="34" charset="0"/>
              </a:rPr>
              <a:t> </a:t>
            </a:r>
            <a:r>
              <a:rPr lang="en-US" sz="1600" dirty="0" err="1">
                <a:solidFill>
                  <a:schemeClr val="tx1"/>
                </a:solidFill>
                <a:cs typeface="Arial" pitchFamily="34" charset="0"/>
              </a:rPr>
              <a:t>Mücahidleri</a:t>
            </a:r>
            <a:r>
              <a:rPr lang="en-US" sz="1600" dirty="0">
                <a:solidFill>
                  <a:schemeClr val="tx1"/>
                </a:solidFill>
                <a:cs typeface="Arial" pitchFamily="34" charset="0"/>
              </a:rPr>
              <a:t> </a:t>
            </a:r>
            <a:r>
              <a:rPr lang="tr-TR" sz="1600" dirty="0" smtClean="0">
                <a:solidFill>
                  <a:schemeClr val="tx1"/>
                </a:solidFill>
                <a:cs typeface="Arial" pitchFamily="34" charset="0"/>
              </a:rPr>
              <a:t>2- </a:t>
            </a:r>
            <a:r>
              <a:rPr lang="en-US" sz="1600" dirty="0" err="1">
                <a:solidFill>
                  <a:schemeClr val="tx1"/>
                </a:solidFill>
                <a:cs typeface="Arial" pitchFamily="34" charset="0"/>
              </a:rPr>
              <a:t>Tarikat</a:t>
            </a:r>
            <a:r>
              <a:rPr lang="en-US" sz="1600" dirty="0">
                <a:solidFill>
                  <a:schemeClr val="tx1"/>
                </a:solidFill>
                <a:cs typeface="Arial" pitchFamily="34" charset="0"/>
              </a:rPr>
              <a:t> </a:t>
            </a:r>
            <a:r>
              <a:rPr lang="en-US" sz="1600" dirty="0" err="1">
                <a:solidFill>
                  <a:schemeClr val="tx1"/>
                </a:solidFill>
                <a:cs typeface="Arial" pitchFamily="34" charset="0"/>
              </a:rPr>
              <a:t>Mensubları</a:t>
            </a:r>
            <a:r>
              <a:rPr lang="en-US" sz="1600" dirty="0">
                <a:solidFill>
                  <a:schemeClr val="tx1"/>
                </a:solidFill>
                <a:cs typeface="Arial" pitchFamily="34" charset="0"/>
              </a:rPr>
              <a:t> </a:t>
            </a:r>
            <a:r>
              <a:rPr lang="tr-TR" sz="1600" dirty="0" smtClean="0">
                <a:solidFill>
                  <a:schemeClr val="tx1"/>
                </a:solidFill>
                <a:cs typeface="Arial" pitchFamily="34" charset="0"/>
              </a:rPr>
              <a:t>3- </a:t>
            </a:r>
            <a:r>
              <a:rPr lang="en-US" sz="1600" dirty="0" err="1">
                <a:solidFill>
                  <a:schemeClr val="tx1"/>
                </a:solidFill>
                <a:cs typeface="Arial" pitchFamily="34" charset="0"/>
              </a:rPr>
              <a:t>Alimler</a:t>
            </a:r>
            <a:r>
              <a:rPr lang="en-US" sz="1600" dirty="0">
                <a:solidFill>
                  <a:schemeClr val="tx1"/>
                </a:solidFill>
                <a:cs typeface="Arial" pitchFamily="34" charset="0"/>
              </a:rPr>
              <a:t> (</a:t>
            </a:r>
            <a:r>
              <a:rPr lang="en-US" sz="1600" dirty="0" err="1">
                <a:solidFill>
                  <a:schemeClr val="tx1"/>
                </a:solidFill>
                <a:cs typeface="Arial" pitchFamily="34" charset="0"/>
              </a:rPr>
              <a:t>İlmiyye</a:t>
            </a:r>
            <a:r>
              <a:rPr lang="en-US" sz="1600" dirty="0">
                <a:solidFill>
                  <a:schemeClr val="tx1"/>
                </a:solidFill>
                <a:cs typeface="Arial" pitchFamily="34" charset="0"/>
              </a:rPr>
              <a:t> </a:t>
            </a:r>
            <a:r>
              <a:rPr lang="en-US" sz="1600" dirty="0" err="1">
                <a:solidFill>
                  <a:schemeClr val="tx1"/>
                </a:solidFill>
                <a:cs typeface="Arial" pitchFamily="34" charset="0"/>
              </a:rPr>
              <a:t>Sınıfı</a:t>
            </a:r>
            <a:r>
              <a:rPr lang="en-US" sz="1600" dirty="0">
                <a:solidFill>
                  <a:schemeClr val="tx1"/>
                </a:solidFill>
                <a:cs typeface="Arial" pitchFamily="34" charset="0"/>
              </a:rPr>
              <a:t>). </a:t>
            </a:r>
            <a:endParaRPr lang="en-US" sz="1600" dirty="0">
              <a:solidFill>
                <a:schemeClr val="tx1"/>
              </a:solidFill>
              <a:ea typeface="Times New Roman" pitchFamily="18" charset="0"/>
              <a:cs typeface="Arial" pitchFamily="34" charset="0"/>
            </a:endParaRPr>
          </a:p>
          <a:p>
            <a:pPr algn="just"/>
            <a:r>
              <a:rPr lang="en-US" sz="1600" dirty="0" err="1">
                <a:solidFill>
                  <a:schemeClr val="tx1"/>
                </a:solidFill>
                <a:ea typeface="Times New Roman" pitchFamily="18" charset="0"/>
                <a:cs typeface="Arial" pitchFamily="34" charset="0"/>
              </a:rPr>
              <a:t>Özellikle</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mücahidlerle</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sufiler</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tarikat</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mensubları</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bu</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hizmeti</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birbirlerine</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destek</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olarak</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paylaşmışlardır</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Bazen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mücahidler</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önden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giderek</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toprakları</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fethetmişler</a:t>
            </a:r>
            <a:r>
              <a:rPr lang="en-US" sz="1600" dirty="0">
                <a:solidFill>
                  <a:schemeClr val="tx1"/>
                </a:solidFill>
                <a:ea typeface="Times New Roman" pitchFamily="18" charset="0"/>
                <a:cs typeface="Arial" pitchFamily="34" charset="0"/>
              </a:rPr>
              <a:t> </a:t>
            </a:r>
            <a:r>
              <a:rPr lang="en-US" sz="1600" dirty="0">
                <a:solidFill>
                  <a:srgbClr val="FF0000"/>
                </a:solidFill>
                <a:ea typeface="Times New Roman" pitchFamily="18" charset="0"/>
                <a:cs typeface="Arial" pitchFamily="34" charset="0"/>
              </a:rPr>
              <a:t>(</a:t>
            </a:r>
            <a:r>
              <a:rPr lang="en-US" sz="1600" dirty="0" err="1">
                <a:solidFill>
                  <a:srgbClr val="FF0000"/>
                </a:solidFill>
                <a:ea typeface="Times New Roman" pitchFamily="18" charset="0"/>
                <a:cs typeface="Arial" pitchFamily="34" charset="0"/>
              </a:rPr>
              <a:t>futuhu’l-büldan</a:t>
            </a:r>
            <a:r>
              <a:rPr lang="en-US" sz="1600" dirty="0">
                <a:solidFill>
                  <a:srgbClr val="FF0000"/>
                </a:solidFill>
                <a:ea typeface="Times New Roman" pitchFamily="18" charset="0"/>
                <a:cs typeface="Arial" pitchFamily="34" charset="0"/>
              </a:rPr>
              <a:t>)</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onların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ardından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sufiler</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gitmiş</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ve</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gönüleri</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fethetmişlerdir</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Bazen</a:t>
            </a:r>
            <a:r>
              <a:rPr lang="en-US" sz="1600" dirty="0">
                <a:solidFill>
                  <a:schemeClr val="tx1"/>
                </a:solidFill>
                <a:ea typeface="Times New Roman" pitchFamily="18" charset="0"/>
                <a:cs typeface="Arial" pitchFamily="34" charset="0"/>
              </a:rPr>
              <a:t> de </a:t>
            </a:r>
            <a:r>
              <a:rPr lang="en-US" sz="1600" dirty="0" err="1">
                <a:solidFill>
                  <a:schemeClr val="tx1"/>
                </a:solidFill>
                <a:ea typeface="Times New Roman" pitchFamily="18" charset="0"/>
                <a:cs typeface="Arial" pitchFamily="34" charset="0"/>
              </a:rPr>
              <a:t>sufiler</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önden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giderek</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gönülleri</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islama</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açmışlar</a:t>
            </a:r>
            <a:r>
              <a:rPr lang="en-US" sz="1600" dirty="0">
                <a:solidFill>
                  <a:schemeClr val="tx1"/>
                </a:solidFill>
                <a:ea typeface="Times New Roman" pitchFamily="18" charset="0"/>
                <a:cs typeface="Arial" pitchFamily="34" charset="0"/>
              </a:rPr>
              <a:t> </a:t>
            </a:r>
            <a:r>
              <a:rPr lang="en-US" sz="1600" dirty="0">
                <a:solidFill>
                  <a:srgbClr val="FF0000"/>
                </a:solidFill>
                <a:ea typeface="Times New Roman" pitchFamily="18" charset="0"/>
                <a:cs typeface="Arial" pitchFamily="34" charset="0"/>
              </a:rPr>
              <a:t>(</a:t>
            </a:r>
            <a:r>
              <a:rPr lang="en-US" sz="1600" dirty="0" err="1">
                <a:solidFill>
                  <a:srgbClr val="FF0000"/>
                </a:solidFill>
                <a:ea typeface="Times New Roman" pitchFamily="18" charset="0"/>
                <a:cs typeface="Arial" pitchFamily="34" charset="0"/>
              </a:rPr>
              <a:t>futuhu’l-kulüb</a:t>
            </a:r>
            <a:r>
              <a:rPr lang="en-US" sz="1600" dirty="0">
                <a:solidFill>
                  <a:srgbClr val="FF0000"/>
                </a:solidFill>
                <a:ea typeface="Times New Roman" pitchFamily="18" charset="0"/>
                <a:cs typeface="Arial" pitchFamily="34" charset="0"/>
              </a:rPr>
              <a:t>)</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gönülleri</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fethetmişler</a:t>
            </a:r>
            <a:r>
              <a:rPr lang="tr-TR" sz="1600" dirty="0">
                <a:solidFill>
                  <a:schemeClr val="tx1"/>
                </a:solidFill>
                <a:ea typeface="Times New Roman" pitchFamily="18" charset="0"/>
                <a:cs typeface="Arial" pitchFamily="34" charset="0"/>
              </a:rPr>
              <a:t> onların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ardından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gelen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mücahidler</a:t>
            </a:r>
            <a:r>
              <a:rPr lang="en-US" sz="1600" dirty="0">
                <a:solidFill>
                  <a:schemeClr val="tx1"/>
                </a:solidFill>
                <a:ea typeface="Times New Roman" pitchFamily="18" charset="0"/>
                <a:cs typeface="Arial" pitchFamily="34" charset="0"/>
              </a:rPr>
              <a:t> de </a:t>
            </a:r>
            <a:r>
              <a:rPr lang="en-US" sz="1600" dirty="0" err="1">
                <a:solidFill>
                  <a:schemeClr val="tx1"/>
                </a:solidFill>
                <a:ea typeface="Times New Roman" pitchFamily="18" charset="0"/>
                <a:cs typeface="Arial" pitchFamily="34" charset="0"/>
              </a:rPr>
              <a:t>toprakları</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islamlaştırmışlardır</a:t>
            </a:r>
            <a:r>
              <a:rPr lang="en-US" sz="1600" dirty="0" smtClean="0">
                <a:solidFill>
                  <a:schemeClr val="tx1"/>
                </a:solidFill>
                <a:ea typeface="Times New Roman" pitchFamily="18" charset="0"/>
                <a:cs typeface="Arial" pitchFamily="34" charset="0"/>
              </a:rPr>
              <a:t>.</a:t>
            </a:r>
            <a:r>
              <a:rPr lang="en-US" sz="1600" baseline="30000" dirty="0" smtClean="0">
                <a:solidFill>
                  <a:schemeClr val="tx1"/>
                </a:solidFill>
                <a:ea typeface="Times New Roman" pitchFamily="18" charset="0"/>
                <a:cs typeface="Arial" pitchFamily="34" charset="0"/>
              </a:rPr>
              <a:t> </a:t>
            </a:r>
            <a:r>
              <a:rPr lang="en-US" sz="1600" dirty="0" err="1" smtClean="0">
                <a:solidFill>
                  <a:schemeClr val="tx1"/>
                </a:solidFill>
                <a:ea typeface="Times New Roman" pitchFamily="18" charset="0"/>
                <a:cs typeface="Arial" pitchFamily="34" charset="0"/>
              </a:rPr>
              <a:t>İlmiyye</a:t>
            </a:r>
            <a:r>
              <a:rPr lang="en-US" sz="1600" dirty="0" smtClean="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sınıfı</a:t>
            </a:r>
            <a:r>
              <a:rPr lang="en-US" sz="1600" dirty="0">
                <a:solidFill>
                  <a:schemeClr val="tx1"/>
                </a:solidFill>
                <a:ea typeface="Times New Roman" pitchFamily="18" charset="0"/>
                <a:cs typeface="Arial" pitchFamily="34" charset="0"/>
              </a:rPr>
              <a:t> da hem </a:t>
            </a:r>
            <a:r>
              <a:rPr lang="en-US" sz="1600" dirty="0" err="1">
                <a:solidFill>
                  <a:schemeClr val="tx1"/>
                </a:solidFill>
                <a:ea typeface="Times New Roman" pitchFamily="18" charset="0"/>
                <a:cs typeface="Arial" pitchFamily="34" charset="0"/>
              </a:rPr>
              <a:t>mücahidlerin</a:t>
            </a:r>
            <a:r>
              <a:rPr lang="en-US" sz="1600" dirty="0">
                <a:solidFill>
                  <a:schemeClr val="tx1"/>
                </a:solidFill>
                <a:ea typeface="Times New Roman" pitchFamily="18" charset="0"/>
                <a:cs typeface="Arial" pitchFamily="34" charset="0"/>
              </a:rPr>
              <a:t> hem de </a:t>
            </a:r>
            <a:r>
              <a:rPr lang="en-US" sz="1600" dirty="0" err="1">
                <a:solidFill>
                  <a:schemeClr val="tx1"/>
                </a:solidFill>
                <a:ea typeface="Times New Roman" pitchFamily="18" charset="0"/>
                <a:cs typeface="Arial" pitchFamily="34" charset="0"/>
              </a:rPr>
              <a:t>sufilerin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eğitimlerini</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temin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etmişlerdir</a:t>
            </a:r>
            <a:r>
              <a:rPr lang="en-US" sz="1600" dirty="0">
                <a:solidFill>
                  <a:schemeClr val="tx1"/>
                </a:solidFill>
                <a:ea typeface="Times New Roman" pitchFamily="18" charset="0"/>
                <a:cs typeface="Arial" pitchFamily="34" charset="0"/>
              </a:rPr>
              <a:t>. </a:t>
            </a:r>
            <a:endParaRPr lang="tr-TR" sz="1600" dirty="0" smtClean="0">
              <a:solidFill>
                <a:schemeClr val="tx1"/>
              </a:solidFill>
              <a:ea typeface="Times New Roman" pitchFamily="18" charset="0"/>
              <a:cs typeface="Arial" pitchFamily="34" charset="0"/>
            </a:endParaRPr>
          </a:p>
          <a:p>
            <a:pPr lvl="0" algn="just"/>
            <a:r>
              <a:rPr lang="en-US" sz="1600" dirty="0" err="1">
                <a:solidFill>
                  <a:schemeClr val="tx1"/>
                </a:solidFill>
                <a:ea typeface="Times New Roman" pitchFamily="18" charset="0"/>
                <a:cs typeface="Arial" pitchFamily="34" charset="0"/>
              </a:rPr>
              <a:t>İslamlaşan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topraklarda</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ilmiyye</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sınıfı</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bugünün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ifadesiyle</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örgün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eğitimi</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üslenmiş</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yaygın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eğitim</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ise</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yani</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toplumun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topyekün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dini</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eğitimi</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ise</a:t>
            </a:r>
            <a:r>
              <a:rPr lang="tr-TR" sz="1600" dirty="0">
                <a:solidFill>
                  <a:schemeClr val="tx1"/>
                </a:solidFill>
                <a:ea typeface="Times New Roman" pitchFamily="18" charset="0"/>
                <a:cs typeface="Arial" pitchFamily="34" charset="0"/>
              </a:rPr>
              <a:t> </a:t>
            </a:r>
            <a:r>
              <a:rPr lang="tr-TR" sz="1600" dirty="0" err="1">
                <a:solidFill>
                  <a:schemeClr val="tx1"/>
                </a:solidFill>
                <a:ea typeface="Times New Roman" pitchFamily="18" charset="0"/>
                <a:cs typeface="Arial" pitchFamily="34" charset="0"/>
              </a:rPr>
              <a:t>sufilerin</a:t>
            </a:r>
            <a:r>
              <a:rPr lang="en-US" sz="1600" dirty="0">
                <a:solidFill>
                  <a:schemeClr val="tx1"/>
                </a:solidFill>
                <a:ea typeface="Times New Roman" pitchFamily="18" charset="0"/>
                <a:cs typeface="Arial" pitchFamily="34" charset="0"/>
              </a:rPr>
              <a:t>/</a:t>
            </a:r>
            <a:r>
              <a:rPr lang="en-US" sz="1600" dirty="0" err="1">
                <a:solidFill>
                  <a:schemeClr val="tx1"/>
                </a:solidFill>
                <a:ea typeface="Times New Roman" pitchFamily="18" charset="0"/>
                <a:cs typeface="Arial" pitchFamily="34" charset="0"/>
              </a:rPr>
              <a:t>tarikat</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erbabının</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görevi</a:t>
            </a:r>
            <a:r>
              <a:rPr lang="en-US" sz="1600" dirty="0">
                <a:solidFill>
                  <a:schemeClr val="tx1"/>
                </a:solidFill>
                <a:ea typeface="Times New Roman" pitchFamily="18" charset="0"/>
                <a:cs typeface="Arial" pitchFamily="34" charset="0"/>
              </a:rPr>
              <a:t> </a:t>
            </a:r>
            <a:r>
              <a:rPr lang="en-US" sz="1600" dirty="0" err="1">
                <a:solidFill>
                  <a:schemeClr val="tx1"/>
                </a:solidFill>
                <a:ea typeface="Times New Roman" pitchFamily="18" charset="0"/>
                <a:cs typeface="Arial" pitchFamily="34" charset="0"/>
              </a:rPr>
              <a:t>olmuştur</a:t>
            </a:r>
            <a:r>
              <a:rPr lang="en-US" sz="1600" dirty="0">
                <a:solidFill>
                  <a:schemeClr val="tx1"/>
                </a:solidFill>
                <a:ea typeface="Times New Roman" pitchFamily="18" charset="0"/>
                <a:cs typeface="Arial" pitchFamily="34" charset="0"/>
              </a:rPr>
              <a:t>.</a:t>
            </a:r>
            <a:endParaRPr lang="tr-TR" sz="1600" dirty="0">
              <a:solidFill>
                <a:schemeClr val="tx1"/>
              </a:solidFill>
              <a:ea typeface="Times New Roman" pitchFamily="18" charset="0"/>
              <a:cs typeface="Arial" pitchFamily="34" charset="0"/>
            </a:endParaRPr>
          </a:p>
          <a:p>
            <a:pPr algn="just"/>
            <a:endParaRPr lang="tr-TR" sz="1600" dirty="0">
              <a:solidFill>
                <a:schemeClr val="tx1"/>
              </a:solidFill>
              <a:latin typeface="Arial" pitchFamily="34" charset="0"/>
              <a:ea typeface="Times New Roman" pitchFamily="18" charset="0"/>
              <a:cs typeface="Arial" pitchFamily="34" charset="0"/>
            </a:endParaRPr>
          </a:p>
          <a:p>
            <a:pPr lvl="0" algn="just"/>
            <a:endParaRPr lang="tr-TR" sz="1600" dirty="0">
              <a:solidFill>
                <a:schemeClr val="tx1"/>
              </a:solidFill>
              <a:latin typeface="Arial" pitchFamily="34" charset="0"/>
              <a:cs typeface="Arial" pitchFamily="34" charset="0"/>
            </a:endParaRPr>
          </a:p>
          <a:p>
            <a:pPr algn="just"/>
            <a:endParaRPr lang="tr-TR" sz="1600" dirty="0">
              <a:solidFill>
                <a:schemeClr val="tx1"/>
              </a:solidFill>
              <a:latin typeface="Arial" pitchFamily="34" charset="0"/>
              <a:cs typeface="Arial" pitchFamily="34" charset="0"/>
            </a:endParaRPr>
          </a:p>
          <a:p>
            <a:pPr lvl="0" algn="just"/>
            <a:endParaRPr lang="tr-TR" sz="1600" dirty="0">
              <a:solidFill>
                <a:schemeClr val="tx1"/>
              </a:solidFill>
              <a:latin typeface="Arial" pitchFamily="34" charset="0"/>
              <a:cs typeface="Arial" pitchFamily="34" charset="0"/>
            </a:endParaRPr>
          </a:p>
          <a:p>
            <a:pPr algn="just"/>
            <a:endParaRPr lang="tr-TR" sz="1600" dirty="0"/>
          </a:p>
          <a:p>
            <a:pPr marL="0" indent="0" algn="just">
              <a:buNone/>
            </a:pPr>
            <a:endParaRPr lang="tr-TR" sz="1600" dirty="0"/>
          </a:p>
        </p:txBody>
      </p:sp>
    </p:spTree>
    <p:extLst>
      <p:ext uri="{BB962C8B-B14F-4D97-AF65-F5344CB8AC3E}">
        <p14:creationId xmlns:p14="http://schemas.microsoft.com/office/powerpoint/2010/main" val="4060578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Sosyal Fonksiyonları</a:t>
            </a:r>
            <a:endParaRPr lang="tr-TR" u="sng" dirty="0"/>
          </a:p>
        </p:txBody>
      </p:sp>
      <p:sp>
        <p:nvSpPr>
          <p:cNvPr id="3" name="İçerik Yer Tutucusu 2"/>
          <p:cNvSpPr>
            <a:spLocks noGrp="1"/>
          </p:cNvSpPr>
          <p:nvPr>
            <p:ph idx="1"/>
          </p:nvPr>
        </p:nvSpPr>
        <p:spPr>
          <a:xfrm>
            <a:off x="509954" y="2303585"/>
            <a:ext cx="11192608" cy="4106007"/>
          </a:xfrm>
        </p:spPr>
        <p:txBody>
          <a:bodyPr>
            <a:noAutofit/>
          </a:bodyPr>
          <a:lstStyle/>
          <a:p>
            <a:pPr algn="just"/>
            <a:r>
              <a:rPr lang="tr-TR" sz="1400" b="1" u="sng" dirty="0" smtClean="0"/>
              <a:t>Tarikatların </a:t>
            </a:r>
            <a:r>
              <a:rPr lang="en-US" sz="1400" b="1" u="sng" dirty="0" err="1" smtClean="0"/>
              <a:t>bu</a:t>
            </a:r>
            <a:r>
              <a:rPr lang="en-US" sz="1400" b="1" u="sng" dirty="0" smtClean="0"/>
              <a:t> </a:t>
            </a:r>
            <a:r>
              <a:rPr lang="en-US" sz="1400" b="1" u="sng" dirty="0" err="1"/>
              <a:t>bağlamda</a:t>
            </a:r>
            <a:r>
              <a:rPr lang="en-US" sz="1400" b="1" u="sng" dirty="0"/>
              <a:t> </a:t>
            </a:r>
            <a:r>
              <a:rPr lang="en-US" sz="1400" b="1" u="sng" dirty="0" err="1"/>
              <a:t>sosyal</a:t>
            </a:r>
            <a:r>
              <a:rPr lang="en-US" sz="1400" b="1" u="sng" dirty="0"/>
              <a:t> </a:t>
            </a:r>
            <a:r>
              <a:rPr lang="en-US" sz="1400" b="1" u="sng" dirty="0" err="1"/>
              <a:t>faaliyetlerini</a:t>
            </a:r>
            <a:r>
              <a:rPr lang="en-US" sz="1400" b="1" u="sng" dirty="0"/>
              <a:t> </a:t>
            </a:r>
            <a:r>
              <a:rPr lang="en-US" sz="1400" b="1" u="sng" dirty="0" err="1"/>
              <a:t>şöylece</a:t>
            </a:r>
            <a:r>
              <a:rPr lang="en-US" sz="1400" b="1" u="sng" dirty="0"/>
              <a:t> </a:t>
            </a:r>
            <a:r>
              <a:rPr lang="en-US" sz="1400" b="1" u="sng" dirty="0" err="1"/>
              <a:t>sıralayabiliriz</a:t>
            </a:r>
            <a:r>
              <a:rPr lang="en-US" sz="1400" b="1" u="sng" dirty="0" smtClean="0"/>
              <a:t>:</a:t>
            </a:r>
            <a:endParaRPr lang="tr-TR" sz="1400" b="1" u="sng" dirty="0" smtClean="0"/>
          </a:p>
          <a:p>
            <a:pPr lvl="0" algn="just"/>
            <a:r>
              <a:rPr lang="en-US" sz="1400" dirty="0"/>
              <a:t>İslam </a:t>
            </a:r>
            <a:r>
              <a:rPr lang="en-US" sz="1400" dirty="0" err="1"/>
              <a:t>mücahidlerince</a:t>
            </a:r>
            <a:r>
              <a:rPr lang="en-US" sz="1400" dirty="0"/>
              <a:t> </a:t>
            </a:r>
            <a:r>
              <a:rPr lang="en-US" sz="1400" dirty="0" err="1"/>
              <a:t>fethedilen</a:t>
            </a:r>
            <a:r>
              <a:rPr lang="en-US" sz="1400" dirty="0"/>
              <a:t> </a:t>
            </a:r>
            <a:r>
              <a:rPr lang="en-US" sz="1400" dirty="0" err="1"/>
              <a:t>topraların</a:t>
            </a:r>
            <a:r>
              <a:rPr lang="en-US" sz="1400" dirty="0"/>
              <a:t> </a:t>
            </a:r>
            <a:r>
              <a:rPr lang="en-US" sz="1400" dirty="0" err="1"/>
              <a:t>islamlaştırılması</a:t>
            </a:r>
            <a:r>
              <a:rPr lang="en-US" sz="1400" dirty="0"/>
              <a:t> </a:t>
            </a:r>
            <a:r>
              <a:rPr lang="en-US" sz="1400" dirty="0" err="1"/>
              <a:t>ve</a:t>
            </a:r>
            <a:r>
              <a:rPr lang="en-US" sz="1400" dirty="0"/>
              <a:t> </a:t>
            </a:r>
            <a:r>
              <a:rPr lang="en-US" sz="1400" dirty="0" err="1"/>
              <a:t>bu</a:t>
            </a:r>
            <a:r>
              <a:rPr lang="en-US" sz="1400" dirty="0"/>
              <a:t> </a:t>
            </a:r>
            <a:r>
              <a:rPr lang="en-US" sz="1400" dirty="0" err="1"/>
              <a:t>topraklarda</a:t>
            </a:r>
            <a:r>
              <a:rPr lang="en-US" sz="1400" dirty="0"/>
              <a:t> </a:t>
            </a:r>
            <a:r>
              <a:rPr lang="en-US" sz="1400" dirty="0" err="1"/>
              <a:t>yaşayanların</a:t>
            </a:r>
            <a:r>
              <a:rPr lang="en-US" sz="1400" dirty="0"/>
              <a:t> </a:t>
            </a:r>
            <a:r>
              <a:rPr lang="en-US" sz="1400" dirty="0" err="1"/>
              <a:t>gönüllerinin</a:t>
            </a:r>
            <a:r>
              <a:rPr lang="en-US" sz="1400" dirty="0"/>
              <a:t> </a:t>
            </a:r>
            <a:r>
              <a:rPr lang="en-US" sz="1400" dirty="0" err="1"/>
              <a:t>İslama</a:t>
            </a:r>
            <a:r>
              <a:rPr lang="en-US" sz="1400" dirty="0"/>
              <a:t> </a:t>
            </a:r>
            <a:r>
              <a:rPr lang="en-US" sz="1400" dirty="0" err="1"/>
              <a:t>ısındırılması</a:t>
            </a:r>
            <a:r>
              <a:rPr lang="en-US" sz="1400" dirty="0"/>
              <a:t>. </a:t>
            </a:r>
            <a:endParaRPr lang="tr-TR" sz="1400" dirty="0"/>
          </a:p>
          <a:p>
            <a:pPr lvl="0" algn="just"/>
            <a:r>
              <a:rPr lang="en-US" sz="1400" dirty="0" err="1"/>
              <a:t>Seyyah</a:t>
            </a:r>
            <a:r>
              <a:rPr lang="en-US" sz="1400" dirty="0"/>
              <a:t> </a:t>
            </a:r>
            <a:r>
              <a:rPr lang="en-US" sz="1400" dirty="0" err="1"/>
              <a:t>dervişler</a:t>
            </a:r>
            <a:r>
              <a:rPr lang="en-US" sz="1400" dirty="0"/>
              <a:t> </a:t>
            </a:r>
            <a:r>
              <a:rPr lang="en-US" sz="1400" dirty="0" err="1"/>
              <a:t>vasıtasıyla</a:t>
            </a:r>
            <a:r>
              <a:rPr lang="en-US" sz="1400" dirty="0"/>
              <a:t> </a:t>
            </a:r>
            <a:r>
              <a:rPr lang="en-US" sz="1400" dirty="0" err="1"/>
              <a:t>İslamın</a:t>
            </a:r>
            <a:r>
              <a:rPr lang="en-US" sz="1400" dirty="0"/>
              <a:t> </a:t>
            </a:r>
            <a:r>
              <a:rPr lang="en-US" sz="1400" dirty="0" err="1"/>
              <a:t>gayr-i</a:t>
            </a:r>
            <a:r>
              <a:rPr lang="en-US" sz="1400" dirty="0"/>
              <a:t> </a:t>
            </a:r>
            <a:r>
              <a:rPr lang="en-US" sz="1400" dirty="0" err="1"/>
              <a:t>müslim</a:t>
            </a:r>
            <a:r>
              <a:rPr lang="en-US" sz="1400" dirty="0"/>
              <a:t> </a:t>
            </a:r>
            <a:r>
              <a:rPr lang="en-US" sz="1400" dirty="0" err="1"/>
              <a:t>diyarlara</a:t>
            </a:r>
            <a:r>
              <a:rPr lang="en-US" sz="1400" dirty="0"/>
              <a:t> </a:t>
            </a:r>
            <a:r>
              <a:rPr lang="en-US" sz="1400" dirty="0" err="1"/>
              <a:t>yayılması</a:t>
            </a:r>
            <a:r>
              <a:rPr lang="en-US" sz="1400" dirty="0"/>
              <a:t>. </a:t>
            </a:r>
            <a:endParaRPr lang="tr-TR" sz="1400" dirty="0"/>
          </a:p>
          <a:p>
            <a:pPr lvl="0" algn="just"/>
            <a:r>
              <a:rPr lang="en-US" sz="1400" dirty="0"/>
              <a:t>İslam </a:t>
            </a:r>
            <a:r>
              <a:rPr lang="en-US" sz="1400" dirty="0" err="1"/>
              <a:t>diyarlarının</a:t>
            </a:r>
            <a:r>
              <a:rPr lang="en-US" sz="1400" dirty="0"/>
              <a:t> </a:t>
            </a:r>
            <a:r>
              <a:rPr lang="en-US" sz="1400" dirty="0" err="1"/>
              <a:t>işgale</a:t>
            </a:r>
            <a:r>
              <a:rPr lang="en-US" sz="1400" dirty="0"/>
              <a:t> </a:t>
            </a:r>
            <a:r>
              <a:rPr lang="en-US" sz="1400" dirty="0" err="1"/>
              <a:t>uğraması</a:t>
            </a:r>
            <a:r>
              <a:rPr lang="en-US" sz="1400" dirty="0"/>
              <a:t> </a:t>
            </a:r>
            <a:r>
              <a:rPr lang="en-US" sz="1400" dirty="0" err="1"/>
              <a:t>veya</a:t>
            </a:r>
            <a:r>
              <a:rPr lang="en-US" sz="1400" dirty="0"/>
              <a:t> </a:t>
            </a:r>
            <a:r>
              <a:rPr lang="en-US" sz="1400" dirty="0" err="1"/>
              <a:t>düşman</a:t>
            </a:r>
            <a:r>
              <a:rPr lang="en-US" sz="1400" dirty="0"/>
              <a:t> </a:t>
            </a:r>
            <a:r>
              <a:rPr lang="en-US" sz="1400" dirty="0" err="1"/>
              <a:t>saldırılarına</a:t>
            </a:r>
            <a:r>
              <a:rPr lang="en-US" sz="1400" dirty="0"/>
              <a:t> </a:t>
            </a:r>
            <a:r>
              <a:rPr lang="en-US" sz="1400" dirty="0" err="1"/>
              <a:t>maruz</a:t>
            </a:r>
            <a:r>
              <a:rPr lang="en-US" sz="1400" dirty="0"/>
              <a:t> </a:t>
            </a:r>
            <a:r>
              <a:rPr lang="en-US" sz="1400" dirty="0" err="1"/>
              <a:t>kalması</a:t>
            </a:r>
            <a:r>
              <a:rPr lang="en-US" sz="1400" dirty="0"/>
              <a:t> </a:t>
            </a:r>
            <a:r>
              <a:rPr lang="en-US" sz="1400" dirty="0" err="1"/>
              <a:t>sırasında</a:t>
            </a:r>
            <a:r>
              <a:rPr lang="en-US" sz="1400" dirty="0"/>
              <a:t> </a:t>
            </a:r>
            <a:r>
              <a:rPr lang="en-US" sz="1400" dirty="0" err="1"/>
              <a:t>tarikat</a:t>
            </a:r>
            <a:r>
              <a:rPr lang="en-US" sz="1400" dirty="0"/>
              <a:t> </a:t>
            </a:r>
            <a:r>
              <a:rPr lang="en-US" sz="1400" dirty="0" err="1"/>
              <a:t>erbabının</a:t>
            </a:r>
            <a:r>
              <a:rPr lang="en-US" sz="1400" dirty="0"/>
              <a:t> </a:t>
            </a:r>
            <a:r>
              <a:rPr lang="en-US" sz="1400" dirty="0" err="1"/>
              <a:t>direniş</a:t>
            </a:r>
            <a:r>
              <a:rPr lang="en-US" sz="1400" dirty="0"/>
              <a:t> </a:t>
            </a:r>
            <a:r>
              <a:rPr lang="en-US" sz="1400" dirty="0" err="1"/>
              <a:t>ve</a:t>
            </a:r>
            <a:r>
              <a:rPr lang="en-US" sz="1400" dirty="0"/>
              <a:t> </a:t>
            </a:r>
            <a:r>
              <a:rPr lang="en-US" sz="1400" dirty="0" err="1"/>
              <a:t>yurdu</a:t>
            </a:r>
            <a:r>
              <a:rPr lang="en-US" sz="1400" dirty="0"/>
              <a:t> </a:t>
            </a:r>
            <a:r>
              <a:rPr lang="en-US" sz="1400" dirty="0" err="1"/>
              <a:t>düşmana</a:t>
            </a:r>
            <a:r>
              <a:rPr lang="en-US" sz="1400" dirty="0"/>
              <a:t> </a:t>
            </a:r>
            <a:r>
              <a:rPr lang="en-US" sz="1400" dirty="0" err="1"/>
              <a:t>karşı</a:t>
            </a:r>
            <a:r>
              <a:rPr lang="en-US" sz="1400" dirty="0"/>
              <a:t> </a:t>
            </a:r>
            <a:r>
              <a:rPr lang="en-US" sz="1400" dirty="0" err="1"/>
              <a:t>savunması</a:t>
            </a:r>
            <a:r>
              <a:rPr lang="en-US" sz="1400" dirty="0"/>
              <a:t>.</a:t>
            </a:r>
            <a:endParaRPr lang="tr-TR" sz="1400" dirty="0"/>
          </a:p>
          <a:p>
            <a:pPr lvl="0" algn="just"/>
            <a:r>
              <a:rPr lang="en-US" sz="1400" dirty="0"/>
              <a:t>İslam </a:t>
            </a:r>
            <a:r>
              <a:rPr lang="en-US" sz="1400" dirty="0" err="1"/>
              <a:t>mücahidlerinin</a:t>
            </a:r>
            <a:r>
              <a:rPr lang="en-US" sz="1400" dirty="0"/>
              <a:t> </a:t>
            </a:r>
            <a:r>
              <a:rPr lang="en-US" sz="1400" dirty="0" err="1"/>
              <a:t>ulaşamadığı</a:t>
            </a:r>
            <a:r>
              <a:rPr lang="en-US" sz="1400" dirty="0"/>
              <a:t> </a:t>
            </a:r>
            <a:r>
              <a:rPr lang="en-US" sz="1400" dirty="0" err="1"/>
              <a:t>uzak</a:t>
            </a:r>
            <a:r>
              <a:rPr lang="en-US" sz="1400" dirty="0"/>
              <a:t> </a:t>
            </a:r>
            <a:r>
              <a:rPr lang="en-US" sz="1400" dirty="0" err="1"/>
              <a:t>diyarlara</a:t>
            </a:r>
            <a:r>
              <a:rPr lang="en-US" sz="1400" dirty="0"/>
              <a:t> </a:t>
            </a:r>
            <a:r>
              <a:rPr lang="en-US" sz="1400" dirty="0" err="1"/>
              <a:t>islamın</a:t>
            </a:r>
            <a:r>
              <a:rPr lang="en-US" sz="1400" dirty="0"/>
              <a:t> </a:t>
            </a:r>
            <a:r>
              <a:rPr lang="en-US" sz="1400" dirty="0" err="1"/>
              <a:t>yayılması</a:t>
            </a:r>
            <a:r>
              <a:rPr lang="en-US" sz="1400" dirty="0"/>
              <a:t>. </a:t>
            </a:r>
            <a:r>
              <a:rPr lang="en-US" sz="1400" dirty="0" err="1"/>
              <a:t>Tarihte</a:t>
            </a:r>
            <a:r>
              <a:rPr lang="en-US" sz="1400" dirty="0"/>
              <a:t> </a:t>
            </a:r>
            <a:r>
              <a:rPr lang="en-US" sz="1400" dirty="0" err="1"/>
              <a:t>başta</a:t>
            </a:r>
            <a:r>
              <a:rPr lang="en-US" sz="1400" dirty="0"/>
              <a:t> </a:t>
            </a:r>
            <a:r>
              <a:rPr lang="en-US" sz="1400" dirty="0" err="1"/>
              <a:t>Hindistan</a:t>
            </a:r>
            <a:r>
              <a:rPr lang="en-US" sz="1400" dirty="0"/>
              <a:t> </a:t>
            </a:r>
            <a:r>
              <a:rPr lang="en-US" sz="1400" dirty="0" err="1"/>
              <a:t>olmak</a:t>
            </a:r>
            <a:r>
              <a:rPr lang="en-US" sz="1400" dirty="0"/>
              <a:t> </a:t>
            </a:r>
            <a:r>
              <a:rPr lang="en-US" sz="1400" dirty="0" err="1"/>
              <a:t>üzere</a:t>
            </a:r>
            <a:r>
              <a:rPr lang="en-US" sz="1400" dirty="0"/>
              <a:t> </a:t>
            </a:r>
            <a:r>
              <a:rPr lang="en-US" sz="1400" dirty="0" err="1"/>
              <a:t>bazı</a:t>
            </a:r>
            <a:r>
              <a:rPr lang="en-US" sz="1400" dirty="0"/>
              <a:t> </a:t>
            </a:r>
            <a:r>
              <a:rPr lang="en-US" sz="1400" dirty="0" err="1"/>
              <a:t>uzak</a:t>
            </a:r>
            <a:r>
              <a:rPr lang="en-US" sz="1400" dirty="0"/>
              <a:t> </a:t>
            </a:r>
            <a:r>
              <a:rPr lang="en-US" sz="1400" dirty="0" err="1"/>
              <a:t>Doğu</a:t>
            </a:r>
            <a:r>
              <a:rPr lang="en-US" sz="1400" dirty="0"/>
              <a:t> </a:t>
            </a:r>
            <a:r>
              <a:rPr lang="en-US" sz="1400" dirty="0" err="1"/>
              <a:t>ülkelerine</a:t>
            </a:r>
            <a:r>
              <a:rPr lang="en-US" sz="1400" dirty="0"/>
              <a:t> İslam </a:t>
            </a:r>
            <a:r>
              <a:rPr lang="en-US" sz="1400" b="1" dirty="0" err="1"/>
              <a:t>Kübrevî</a:t>
            </a:r>
            <a:r>
              <a:rPr lang="en-US" sz="1400" b="1" dirty="0"/>
              <a:t>, </a:t>
            </a:r>
            <a:r>
              <a:rPr lang="en-US" sz="1400" b="1" dirty="0" err="1"/>
              <a:t>Çiştî</a:t>
            </a:r>
            <a:r>
              <a:rPr lang="en-US" sz="1400" b="1" dirty="0"/>
              <a:t> </a:t>
            </a:r>
            <a:r>
              <a:rPr lang="en-US" sz="1400" b="1" dirty="0" err="1"/>
              <a:t>ve</a:t>
            </a:r>
            <a:r>
              <a:rPr lang="en-US" sz="1400" b="1" dirty="0"/>
              <a:t> </a:t>
            </a:r>
            <a:r>
              <a:rPr lang="en-US" sz="1400" b="1" dirty="0" err="1"/>
              <a:t>Nakşbendî</a:t>
            </a:r>
            <a:r>
              <a:rPr lang="en-US" sz="1400" b="1" dirty="0"/>
              <a:t> </a:t>
            </a:r>
            <a:r>
              <a:rPr lang="en-US" sz="1400" dirty="0" err="1"/>
              <a:t>dervişleri</a:t>
            </a:r>
            <a:r>
              <a:rPr lang="en-US" sz="1400" dirty="0"/>
              <a:t> </a:t>
            </a:r>
            <a:r>
              <a:rPr lang="en-US" sz="1400" dirty="0" err="1"/>
              <a:t>vasıtasıyla</a:t>
            </a:r>
            <a:r>
              <a:rPr lang="en-US" sz="1400" dirty="0"/>
              <a:t> </a:t>
            </a:r>
            <a:r>
              <a:rPr lang="en-US" sz="1400" dirty="0" err="1"/>
              <a:t>ulaşmıştır</a:t>
            </a:r>
            <a:r>
              <a:rPr lang="en-US" sz="1400" dirty="0"/>
              <a:t>. </a:t>
            </a:r>
            <a:r>
              <a:rPr lang="en-US" sz="1400" dirty="0" err="1"/>
              <a:t>Yine</a:t>
            </a:r>
            <a:r>
              <a:rPr lang="en-US" sz="1400" dirty="0"/>
              <a:t> </a:t>
            </a:r>
            <a:r>
              <a:rPr lang="en-US" sz="1400" dirty="0" err="1"/>
              <a:t>Afrika’nın</a:t>
            </a:r>
            <a:r>
              <a:rPr lang="en-US" sz="1400" dirty="0"/>
              <a:t> </a:t>
            </a:r>
            <a:r>
              <a:rPr lang="en-US" sz="1400" dirty="0" err="1"/>
              <a:t>bazı</a:t>
            </a:r>
            <a:r>
              <a:rPr lang="en-US" sz="1400" dirty="0"/>
              <a:t> </a:t>
            </a:r>
            <a:r>
              <a:rPr lang="en-US" sz="1400" dirty="0" err="1"/>
              <a:t>bölgelerine</a:t>
            </a:r>
            <a:r>
              <a:rPr lang="en-US" sz="1400" dirty="0"/>
              <a:t> de </a:t>
            </a:r>
            <a:r>
              <a:rPr lang="en-US" sz="1400" b="1" dirty="0" err="1"/>
              <a:t>Ticanî</a:t>
            </a:r>
            <a:r>
              <a:rPr lang="en-US" sz="1400" b="1" dirty="0"/>
              <a:t> </a:t>
            </a:r>
            <a:r>
              <a:rPr lang="en-US" sz="1400" b="1" dirty="0" err="1"/>
              <a:t>ve</a:t>
            </a:r>
            <a:r>
              <a:rPr lang="en-US" sz="1400" b="1" dirty="0"/>
              <a:t> </a:t>
            </a:r>
            <a:r>
              <a:rPr lang="en-US" sz="1400" b="1" dirty="0" err="1"/>
              <a:t>Kadirî</a:t>
            </a:r>
            <a:r>
              <a:rPr lang="en-US" sz="1400" b="1" dirty="0"/>
              <a:t> </a:t>
            </a:r>
            <a:r>
              <a:rPr lang="en-US" sz="1400" dirty="0" err="1"/>
              <a:t>dervişleri</a:t>
            </a:r>
            <a:r>
              <a:rPr lang="en-US" sz="1400" dirty="0"/>
              <a:t> </a:t>
            </a:r>
            <a:r>
              <a:rPr lang="en-US" sz="1400" dirty="0" err="1"/>
              <a:t>islamı</a:t>
            </a:r>
            <a:r>
              <a:rPr lang="en-US" sz="1400" dirty="0"/>
              <a:t> </a:t>
            </a:r>
            <a:r>
              <a:rPr lang="en-US" sz="1400" dirty="0" err="1"/>
              <a:t>ulaştırmışlar</a:t>
            </a:r>
            <a:r>
              <a:rPr lang="en-US" sz="1400" dirty="0"/>
              <a:t>, </a:t>
            </a:r>
            <a:r>
              <a:rPr lang="en-US" sz="1400" dirty="0" err="1"/>
              <a:t>Sibirya</a:t>
            </a:r>
            <a:r>
              <a:rPr lang="en-US" sz="1400" dirty="0"/>
              <a:t> </a:t>
            </a:r>
            <a:r>
              <a:rPr lang="en-US" sz="1400" dirty="0" err="1"/>
              <a:t>ve</a:t>
            </a:r>
            <a:r>
              <a:rPr lang="en-US" sz="1400" dirty="0"/>
              <a:t> </a:t>
            </a:r>
            <a:r>
              <a:rPr lang="en-US" sz="1400" dirty="0" err="1"/>
              <a:t>Tatarların</a:t>
            </a:r>
            <a:r>
              <a:rPr lang="en-US" sz="1400" dirty="0"/>
              <a:t> </a:t>
            </a:r>
            <a:r>
              <a:rPr lang="en-US" sz="1400" dirty="0" err="1"/>
              <a:t>İslam’a</a:t>
            </a:r>
            <a:r>
              <a:rPr lang="en-US" sz="1400" dirty="0"/>
              <a:t> </a:t>
            </a:r>
            <a:r>
              <a:rPr lang="en-US" sz="1400" dirty="0" err="1"/>
              <a:t>girmeleri</a:t>
            </a:r>
            <a:r>
              <a:rPr lang="en-US" sz="1400" dirty="0"/>
              <a:t> de </a:t>
            </a:r>
            <a:r>
              <a:rPr lang="en-US" sz="1400" b="1" dirty="0" err="1"/>
              <a:t>Yesevî</a:t>
            </a:r>
            <a:r>
              <a:rPr lang="en-US" sz="1400" b="1" dirty="0"/>
              <a:t> </a:t>
            </a:r>
            <a:r>
              <a:rPr lang="en-US" sz="1400" dirty="0" err="1"/>
              <a:t>dervişleri</a:t>
            </a:r>
            <a:r>
              <a:rPr lang="en-US" sz="1400" dirty="0"/>
              <a:t> </a:t>
            </a:r>
            <a:r>
              <a:rPr lang="en-US" sz="1400" dirty="0" err="1"/>
              <a:t>vasıtasıyla</a:t>
            </a:r>
            <a:r>
              <a:rPr lang="en-US" sz="1400" dirty="0"/>
              <a:t> </a:t>
            </a:r>
            <a:r>
              <a:rPr lang="en-US" sz="1400" dirty="0" err="1"/>
              <a:t>olmuştur</a:t>
            </a:r>
            <a:r>
              <a:rPr lang="en-US" sz="1400" dirty="0"/>
              <a:t>.</a:t>
            </a:r>
            <a:endParaRPr lang="tr-TR" sz="1400" dirty="0"/>
          </a:p>
          <a:p>
            <a:pPr lvl="0" algn="just"/>
            <a:r>
              <a:rPr lang="en-US" sz="1400" dirty="0" err="1"/>
              <a:t>Tarikat</a:t>
            </a:r>
            <a:r>
              <a:rPr lang="en-US" sz="1400" dirty="0"/>
              <a:t> </a:t>
            </a:r>
            <a:r>
              <a:rPr lang="en-US" sz="1400" dirty="0" err="1"/>
              <a:t>mensuplarının</a:t>
            </a:r>
            <a:r>
              <a:rPr lang="en-US" sz="1400" dirty="0"/>
              <a:t> </a:t>
            </a:r>
            <a:r>
              <a:rPr lang="en-US" sz="1400" dirty="0" err="1"/>
              <a:t>bir</a:t>
            </a:r>
            <a:r>
              <a:rPr lang="en-US" sz="1400" dirty="0"/>
              <a:t> </a:t>
            </a:r>
            <a:r>
              <a:rPr lang="en-US" sz="1400" dirty="0" err="1"/>
              <a:t>çok</a:t>
            </a:r>
            <a:r>
              <a:rPr lang="en-US" sz="1400" dirty="0"/>
              <a:t> </a:t>
            </a:r>
            <a:r>
              <a:rPr lang="en-US" sz="1400" dirty="0" err="1"/>
              <a:t>iç</a:t>
            </a:r>
            <a:r>
              <a:rPr lang="en-US" sz="1400" dirty="0"/>
              <a:t> </a:t>
            </a:r>
            <a:r>
              <a:rPr lang="en-US" sz="1400" dirty="0" err="1"/>
              <a:t>savaş</a:t>
            </a:r>
            <a:r>
              <a:rPr lang="en-US" sz="1400" dirty="0"/>
              <a:t> </a:t>
            </a:r>
            <a:r>
              <a:rPr lang="en-US" sz="1400" dirty="0" err="1"/>
              <a:t>ve</a:t>
            </a:r>
            <a:r>
              <a:rPr lang="en-US" sz="1400" dirty="0"/>
              <a:t> </a:t>
            </a:r>
            <a:r>
              <a:rPr lang="en-US" sz="1400" dirty="0" err="1"/>
              <a:t>çekişmelerde</a:t>
            </a:r>
            <a:r>
              <a:rPr lang="en-US" sz="1400" dirty="0"/>
              <a:t> </a:t>
            </a:r>
            <a:r>
              <a:rPr lang="en-US" sz="1400" dirty="0" err="1"/>
              <a:t>halklar</a:t>
            </a:r>
            <a:r>
              <a:rPr lang="en-US" sz="1400" dirty="0"/>
              <a:t> </a:t>
            </a:r>
            <a:r>
              <a:rPr lang="en-US" sz="1400" dirty="0" err="1"/>
              <a:t>arasında</a:t>
            </a:r>
            <a:r>
              <a:rPr lang="en-US" sz="1400" dirty="0"/>
              <a:t> </a:t>
            </a:r>
            <a:r>
              <a:rPr lang="en-US" sz="1400" dirty="0" err="1"/>
              <a:t>arabulucu</a:t>
            </a:r>
            <a:r>
              <a:rPr lang="en-US" sz="1400" dirty="0"/>
              <a:t> </a:t>
            </a:r>
            <a:r>
              <a:rPr lang="en-US" sz="1400" dirty="0" err="1"/>
              <a:t>rolü</a:t>
            </a:r>
            <a:r>
              <a:rPr lang="en-US" sz="1400" dirty="0"/>
              <a:t> </a:t>
            </a:r>
            <a:r>
              <a:rPr lang="en-US" sz="1400" dirty="0" err="1"/>
              <a:t>oynamaları</a:t>
            </a:r>
            <a:r>
              <a:rPr lang="en-US" sz="1400" dirty="0"/>
              <a:t>. </a:t>
            </a:r>
            <a:r>
              <a:rPr lang="en-US" sz="1400" dirty="0" err="1"/>
              <a:t>Tarikatların</a:t>
            </a:r>
            <a:r>
              <a:rPr lang="en-US" sz="1400" dirty="0"/>
              <a:t> </a:t>
            </a:r>
            <a:r>
              <a:rPr lang="en-US" sz="1400" dirty="0" err="1"/>
              <a:t>bu</a:t>
            </a:r>
            <a:r>
              <a:rPr lang="en-US" sz="1400" dirty="0"/>
              <a:t> </a:t>
            </a:r>
            <a:r>
              <a:rPr lang="en-US" sz="1400" dirty="0" err="1"/>
              <a:t>husustaki</a:t>
            </a:r>
            <a:r>
              <a:rPr lang="en-US" sz="1400" dirty="0"/>
              <a:t> </a:t>
            </a:r>
            <a:r>
              <a:rPr lang="en-US" sz="1400" dirty="0" err="1"/>
              <a:t>sosyal</a:t>
            </a:r>
            <a:r>
              <a:rPr lang="en-US" sz="1400" dirty="0"/>
              <a:t> </a:t>
            </a:r>
            <a:r>
              <a:rPr lang="en-US" sz="1400" dirty="0" err="1"/>
              <a:t>fonksiyonlarına</a:t>
            </a:r>
            <a:r>
              <a:rPr lang="en-US" sz="1400" dirty="0"/>
              <a:t> </a:t>
            </a:r>
            <a:r>
              <a:rPr lang="en-US" sz="1400" dirty="0" err="1"/>
              <a:t>dair</a:t>
            </a:r>
            <a:r>
              <a:rPr lang="en-US" sz="1400" dirty="0"/>
              <a:t> </a:t>
            </a:r>
            <a:r>
              <a:rPr lang="en-US" sz="1400" dirty="0" err="1"/>
              <a:t>en</a:t>
            </a:r>
            <a:r>
              <a:rPr lang="en-US" sz="1400" dirty="0"/>
              <a:t> </a:t>
            </a:r>
            <a:r>
              <a:rPr lang="en-US" sz="1400" dirty="0" err="1"/>
              <a:t>önemli</a:t>
            </a:r>
            <a:r>
              <a:rPr lang="en-US" sz="1400" dirty="0"/>
              <a:t> </a:t>
            </a:r>
            <a:r>
              <a:rPr lang="en-US" sz="1400" dirty="0" err="1"/>
              <a:t>iki</a:t>
            </a:r>
            <a:r>
              <a:rPr lang="en-US" sz="1400" dirty="0"/>
              <a:t> </a:t>
            </a:r>
            <a:r>
              <a:rPr lang="en-US" sz="1400" dirty="0" err="1"/>
              <a:t>örnek</a:t>
            </a:r>
            <a:r>
              <a:rPr lang="en-US" sz="1400" dirty="0"/>
              <a:t>; XIX. </a:t>
            </a:r>
            <a:r>
              <a:rPr lang="en-US" sz="1400" dirty="0" err="1"/>
              <a:t>Asırda</a:t>
            </a:r>
            <a:r>
              <a:rPr lang="en-US" sz="1400" dirty="0"/>
              <a:t> </a:t>
            </a:r>
            <a:r>
              <a:rPr lang="en-US" sz="1400" dirty="0" err="1"/>
              <a:t>Cezayir’de</a:t>
            </a:r>
            <a:r>
              <a:rPr lang="en-US" sz="1400" dirty="0"/>
              <a:t> </a:t>
            </a:r>
            <a:r>
              <a:rPr lang="en-US" sz="1400" dirty="0" err="1"/>
              <a:t>kabileler</a:t>
            </a:r>
            <a:r>
              <a:rPr lang="en-US" sz="1400" dirty="0"/>
              <a:t> </a:t>
            </a:r>
            <a:r>
              <a:rPr lang="en-US" sz="1400" dirty="0" err="1"/>
              <a:t>arasındaki</a:t>
            </a:r>
            <a:r>
              <a:rPr lang="en-US" sz="1400" dirty="0"/>
              <a:t> </a:t>
            </a:r>
            <a:r>
              <a:rPr lang="en-US" sz="1400" dirty="0" err="1"/>
              <a:t>kavgalar</a:t>
            </a:r>
            <a:r>
              <a:rPr lang="en-US" sz="1400" dirty="0"/>
              <a:t> </a:t>
            </a:r>
            <a:r>
              <a:rPr lang="en-US" sz="1400" dirty="0" err="1"/>
              <a:t>cezayirdeki</a:t>
            </a:r>
            <a:r>
              <a:rPr lang="en-US" sz="1400" dirty="0"/>
              <a:t> </a:t>
            </a:r>
            <a:r>
              <a:rPr lang="en-US" sz="1400" dirty="0" err="1"/>
              <a:t>tarikatların</a:t>
            </a:r>
            <a:r>
              <a:rPr lang="en-US" sz="1400" dirty="0"/>
              <a:t> </a:t>
            </a:r>
            <a:r>
              <a:rPr lang="en-US" sz="1400" dirty="0" err="1"/>
              <a:t>araya</a:t>
            </a:r>
            <a:r>
              <a:rPr lang="en-US" sz="1400" dirty="0"/>
              <a:t> </a:t>
            </a:r>
            <a:r>
              <a:rPr lang="en-US" sz="1400" dirty="0" err="1"/>
              <a:t>girmesiyle</a:t>
            </a:r>
            <a:r>
              <a:rPr lang="en-US" sz="1400" dirty="0"/>
              <a:t> </a:t>
            </a:r>
            <a:r>
              <a:rPr lang="en-US" sz="1400" dirty="0" err="1"/>
              <a:t>çözüme</a:t>
            </a:r>
            <a:r>
              <a:rPr lang="en-US" sz="1400" dirty="0"/>
              <a:t> </a:t>
            </a:r>
            <a:r>
              <a:rPr lang="en-US" sz="1400" dirty="0" err="1"/>
              <a:t>kavuşmuştur</a:t>
            </a:r>
            <a:r>
              <a:rPr lang="en-US" sz="1400" dirty="0"/>
              <a:t>. </a:t>
            </a:r>
            <a:r>
              <a:rPr lang="en-US" sz="1400" dirty="0" err="1"/>
              <a:t>Yine</a:t>
            </a:r>
            <a:r>
              <a:rPr lang="en-US" sz="1400" dirty="0"/>
              <a:t> </a:t>
            </a:r>
            <a:r>
              <a:rPr lang="en-US" sz="1400" dirty="0" err="1"/>
              <a:t>aynı</a:t>
            </a:r>
            <a:r>
              <a:rPr lang="en-US" sz="1400" dirty="0"/>
              <a:t> </a:t>
            </a:r>
            <a:r>
              <a:rPr lang="en-US" sz="1400" dirty="0" err="1"/>
              <a:t>yüzyılda</a:t>
            </a:r>
            <a:r>
              <a:rPr lang="en-US" sz="1400" dirty="0"/>
              <a:t> </a:t>
            </a:r>
            <a:r>
              <a:rPr lang="en-US" sz="1400" dirty="0" err="1"/>
              <a:t>Güneydoğu</a:t>
            </a:r>
            <a:r>
              <a:rPr lang="en-US" sz="1400" dirty="0"/>
              <a:t> </a:t>
            </a:r>
            <a:r>
              <a:rPr lang="en-US" sz="1400" dirty="0" err="1"/>
              <a:t>Anadolu</a:t>
            </a:r>
            <a:r>
              <a:rPr lang="en-US" sz="1400" dirty="0"/>
              <a:t> </a:t>
            </a:r>
            <a:r>
              <a:rPr lang="en-US" sz="1400" dirty="0" err="1"/>
              <a:t>ve</a:t>
            </a:r>
            <a:r>
              <a:rPr lang="en-US" sz="1400" dirty="0"/>
              <a:t> </a:t>
            </a:r>
            <a:r>
              <a:rPr lang="en-US" sz="1400" dirty="0" err="1"/>
              <a:t>Irak</a:t>
            </a:r>
            <a:r>
              <a:rPr lang="en-US" sz="1400" dirty="0"/>
              <a:t> </a:t>
            </a:r>
            <a:r>
              <a:rPr lang="en-US" sz="1400" dirty="0" err="1"/>
              <a:t>bölgesinde</a:t>
            </a:r>
            <a:r>
              <a:rPr lang="en-US" sz="1400" dirty="0"/>
              <a:t> </a:t>
            </a:r>
            <a:r>
              <a:rPr lang="en-US" sz="1400" dirty="0" err="1"/>
              <a:t>ırkçılık</a:t>
            </a:r>
            <a:r>
              <a:rPr lang="en-US" sz="1400" dirty="0"/>
              <a:t> </a:t>
            </a:r>
            <a:r>
              <a:rPr lang="en-US" sz="1400" dirty="0" err="1"/>
              <a:t>faaliyetlerinin</a:t>
            </a:r>
            <a:r>
              <a:rPr lang="en-US" sz="1400" dirty="0"/>
              <a:t> </a:t>
            </a:r>
            <a:r>
              <a:rPr lang="en-US" sz="1400" dirty="0" err="1"/>
              <a:t>önlenmesi</a:t>
            </a:r>
            <a:r>
              <a:rPr lang="en-US" sz="1400" dirty="0"/>
              <a:t> </a:t>
            </a:r>
            <a:r>
              <a:rPr lang="en-US" sz="1400" b="1" dirty="0" err="1"/>
              <a:t>Nakşi-Halidi</a:t>
            </a:r>
            <a:r>
              <a:rPr lang="en-US" sz="1400" dirty="0"/>
              <a:t> </a:t>
            </a:r>
            <a:r>
              <a:rPr lang="en-US" sz="1400" dirty="0" err="1"/>
              <a:t>şeyhlerinin</a:t>
            </a:r>
            <a:r>
              <a:rPr lang="en-US" sz="1400" dirty="0"/>
              <a:t> </a:t>
            </a:r>
            <a:r>
              <a:rPr lang="en-US" sz="1400" dirty="0" err="1"/>
              <a:t>girişimleriyle</a:t>
            </a:r>
            <a:r>
              <a:rPr lang="en-US" sz="1400" dirty="0"/>
              <a:t> </a:t>
            </a:r>
            <a:r>
              <a:rPr lang="en-US" sz="1400" dirty="0" err="1"/>
              <a:t>mümkün</a:t>
            </a:r>
            <a:r>
              <a:rPr lang="en-US" sz="1400" dirty="0"/>
              <a:t> </a:t>
            </a:r>
            <a:r>
              <a:rPr lang="en-US" sz="1400" dirty="0" err="1"/>
              <a:t>olmuştur</a:t>
            </a:r>
            <a:r>
              <a:rPr lang="en-US" sz="1400" dirty="0"/>
              <a:t>. </a:t>
            </a:r>
            <a:endParaRPr lang="tr-TR" sz="1400" dirty="0"/>
          </a:p>
          <a:p>
            <a:pPr algn="just"/>
            <a:r>
              <a:rPr lang="en-US" sz="1400" dirty="0" err="1"/>
              <a:t>Tarikatların</a:t>
            </a:r>
            <a:r>
              <a:rPr lang="en-US" sz="1400" dirty="0"/>
              <a:t> </a:t>
            </a:r>
            <a:r>
              <a:rPr lang="en-US" sz="1400" dirty="0" err="1"/>
              <a:t>genel</a:t>
            </a:r>
            <a:r>
              <a:rPr lang="en-US" sz="1400" dirty="0"/>
              <a:t> </a:t>
            </a:r>
            <a:r>
              <a:rPr lang="en-US" sz="1400" dirty="0" err="1"/>
              <a:t>anlamda</a:t>
            </a:r>
            <a:r>
              <a:rPr lang="en-US" sz="1400" dirty="0"/>
              <a:t> </a:t>
            </a:r>
            <a:r>
              <a:rPr lang="en-US" sz="1400" dirty="0" err="1"/>
              <a:t>sosyal</a:t>
            </a:r>
            <a:r>
              <a:rPr lang="en-US" sz="1400" dirty="0"/>
              <a:t> </a:t>
            </a:r>
            <a:r>
              <a:rPr lang="en-US" sz="1400" dirty="0" err="1"/>
              <a:t>faaliyetlerini</a:t>
            </a:r>
            <a:r>
              <a:rPr lang="en-US" sz="1400" dirty="0"/>
              <a:t> </a:t>
            </a:r>
            <a:r>
              <a:rPr lang="en-US" sz="1400" dirty="0" err="1"/>
              <a:t>bu</a:t>
            </a:r>
            <a:r>
              <a:rPr lang="en-US" sz="1400" dirty="0"/>
              <a:t> </a:t>
            </a:r>
            <a:r>
              <a:rPr lang="en-US" sz="1400" dirty="0" err="1"/>
              <a:t>şekilde</a:t>
            </a:r>
            <a:r>
              <a:rPr lang="en-US" sz="1400" dirty="0"/>
              <a:t> </a:t>
            </a:r>
            <a:r>
              <a:rPr lang="en-US" sz="1400" dirty="0" err="1"/>
              <a:t>özetledikten</a:t>
            </a:r>
            <a:r>
              <a:rPr lang="en-US" sz="1400" dirty="0"/>
              <a:t> son</a:t>
            </a:r>
            <a:r>
              <a:rPr lang="tr-TR" sz="1400" dirty="0" err="1"/>
              <a:t>ra</a:t>
            </a:r>
            <a:r>
              <a:rPr lang="en-US" sz="1400" dirty="0"/>
              <a:t> </a:t>
            </a:r>
            <a:r>
              <a:rPr lang="en-US" sz="1400" dirty="0" err="1"/>
              <a:t>şimdi</a:t>
            </a:r>
            <a:r>
              <a:rPr lang="en-US" sz="1400" dirty="0"/>
              <a:t> </a:t>
            </a:r>
            <a:r>
              <a:rPr lang="en-US" sz="1400" dirty="0" err="1"/>
              <a:t>tarikatların</a:t>
            </a:r>
            <a:r>
              <a:rPr lang="en-US" sz="1400" dirty="0"/>
              <a:t> </a:t>
            </a:r>
            <a:r>
              <a:rPr lang="en-US" sz="1400" dirty="0" err="1"/>
              <a:t>temsilcilikleri</a:t>
            </a:r>
            <a:r>
              <a:rPr lang="en-US" sz="1400" dirty="0"/>
              <a:t> </a:t>
            </a:r>
            <a:r>
              <a:rPr lang="en-US" sz="1400" dirty="0" err="1"/>
              <a:t>olan</a:t>
            </a:r>
            <a:r>
              <a:rPr lang="en-US" sz="1400" dirty="0"/>
              <a:t> </a:t>
            </a:r>
            <a:r>
              <a:rPr lang="en-US" sz="1400" b="1" dirty="0" err="1"/>
              <a:t>tekke</a:t>
            </a:r>
            <a:r>
              <a:rPr lang="en-US" sz="1400" b="1" dirty="0"/>
              <a:t> </a:t>
            </a:r>
            <a:r>
              <a:rPr lang="en-US" sz="1400" b="1" dirty="0" err="1"/>
              <a:t>ve</a:t>
            </a:r>
            <a:r>
              <a:rPr lang="en-US" sz="1400" b="1" dirty="0"/>
              <a:t> </a:t>
            </a:r>
            <a:r>
              <a:rPr lang="en-US" sz="1400" b="1" dirty="0" err="1"/>
              <a:t>zaviyelerin</a:t>
            </a:r>
            <a:r>
              <a:rPr lang="en-US" sz="1400" dirty="0"/>
              <a:t> </a:t>
            </a:r>
            <a:r>
              <a:rPr lang="en-US" sz="1400" dirty="0" err="1"/>
              <a:t>sosyal</a:t>
            </a:r>
            <a:r>
              <a:rPr lang="en-US" sz="1400" dirty="0"/>
              <a:t> </a:t>
            </a:r>
            <a:r>
              <a:rPr lang="en-US" sz="1400" dirty="0" err="1"/>
              <a:t>fonksiyonlarını</a:t>
            </a:r>
            <a:r>
              <a:rPr lang="en-US" sz="1400" dirty="0"/>
              <a:t> </a:t>
            </a:r>
            <a:r>
              <a:rPr lang="en-US" sz="1400" dirty="0" err="1"/>
              <a:t>ele</a:t>
            </a:r>
            <a:r>
              <a:rPr lang="en-US" sz="1400" dirty="0"/>
              <a:t> </a:t>
            </a:r>
            <a:r>
              <a:rPr lang="en-US" sz="1400" dirty="0" err="1"/>
              <a:t>alalım</a:t>
            </a:r>
            <a:r>
              <a:rPr lang="en-US" sz="1400" dirty="0"/>
              <a:t>.</a:t>
            </a:r>
            <a:endParaRPr lang="tr-TR" sz="1400" dirty="0"/>
          </a:p>
          <a:p>
            <a:pPr algn="just"/>
            <a:endParaRPr lang="tr-TR" sz="1400" b="1" dirty="0"/>
          </a:p>
          <a:p>
            <a:pPr algn="just"/>
            <a:endParaRPr lang="tr-TR" sz="1400" dirty="0"/>
          </a:p>
        </p:txBody>
      </p:sp>
    </p:spTree>
    <p:extLst>
      <p:ext uri="{BB962C8B-B14F-4D97-AF65-F5344CB8AC3E}">
        <p14:creationId xmlns:p14="http://schemas.microsoft.com/office/powerpoint/2010/main" val="4236535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Sosyal Fonksiyonları</a:t>
            </a:r>
            <a:endParaRPr lang="tr-TR" dirty="0"/>
          </a:p>
        </p:txBody>
      </p:sp>
      <p:sp>
        <p:nvSpPr>
          <p:cNvPr id="3" name="İçerik Yer Tutucusu 2"/>
          <p:cNvSpPr>
            <a:spLocks noGrp="1"/>
          </p:cNvSpPr>
          <p:nvPr>
            <p:ph idx="1"/>
          </p:nvPr>
        </p:nvSpPr>
        <p:spPr>
          <a:xfrm>
            <a:off x="483578" y="2277209"/>
            <a:ext cx="11157438" cy="4273060"/>
          </a:xfrm>
        </p:spPr>
        <p:txBody>
          <a:bodyPr>
            <a:noAutofit/>
          </a:bodyPr>
          <a:lstStyle/>
          <a:p>
            <a:pPr marL="342900" lvl="1" indent="-342900" algn="just"/>
            <a:r>
              <a:rPr lang="x-none" sz="1400" b="1" u="sng" dirty="0" smtClean="0"/>
              <a:t>Tekkelerin </a:t>
            </a:r>
            <a:r>
              <a:rPr lang="x-none" sz="1400" b="1" u="sng" dirty="0"/>
              <a:t>Sosyal Fonksiyonları</a:t>
            </a:r>
            <a:endParaRPr lang="tr-TR" sz="1400" b="1" u="sng" dirty="0"/>
          </a:p>
          <a:p>
            <a:pPr algn="just"/>
            <a:r>
              <a:rPr lang="en-US" sz="1400" b="1" dirty="0" err="1"/>
              <a:t>Tekke</a:t>
            </a:r>
            <a:r>
              <a:rPr lang="en-US" sz="1400" b="1" dirty="0"/>
              <a:t>, </a:t>
            </a:r>
            <a:r>
              <a:rPr lang="en-US" sz="1400" dirty="0" err="1"/>
              <a:t>Farsça’da</a:t>
            </a:r>
            <a:r>
              <a:rPr lang="en-US" sz="1400" dirty="0"/>
              <a:t> </a:t>
            </a:r>
            <a:r>
              <a:rPr lang="en-US" sz="1400" dirty="0" err="1"/>
              <a:t>dayanacak</a:t>
            </a:r>
            <a:r>
              <a:rPr lang="en-US" sz="1400" dirty="0"/>
              <a:t> </a:t>
            </a:r>
            <a:r>
              <a:rPr lang="en-US" sz="1400" dirty="0" err="1"/>
              <a:t>yer</a:t>
            </a:r>
            <a:r>
              <a:rPr lang="en-US" sz="1400" dirty="0"/>
              <a:t> </a:t>
            </a:r>
            <a:r>
              <a:rPr lang="en-US" sz="1400" dirty="0" err="1"/>
              <a:t>demektir</a:t>
            </a:r>
            <a:r>
              <a:rPr lang="en-US" sz="1400" dirty="0"/>
              <a:t>. </a:t>
            </a:r>
            <a:r>
              <a:rPr lang="en-US" sz="1400" dirty="0" err="1"/>
              <a:t>Tekkeler</a:t>
            </a:r>
            <a:r>
              <a:rPr lang="en-US" sz="1400" dirty="0"/>
              <a:t>, </a:t>
            </a:r>
            <a:r>
              <a:rPr lang="en-US" sz="1400" dirty="0" err="1"/>
              <a:t>dervişlerin</a:t>
            </a:r>
            <a:r>
              <a:rPr lang="en-US" sz="1400" dirty="0"/>
              <a:t> </a:t>
            </a:r>
            <a:r>
              <a:rPr lang="en-US" sz="1400" dirty="0" err="1"/>
              <a:t>ve</a:t>
            </a:r>
            <a:r>
              <a:rPr lang="en-US" sz="1400" dirty="0"/>
              <a:t> </a:t>
            </a:r>
            <a:r>
              <a:rPr lang="en-US" sz="1400" dirty="0" err="1"/>
              <a:t>tarikat</a:t>
            </a:r>
            <a:r>
              <a:rPr lang="en-US" sz="1400" dirty="0"/>
              <a:t> </a:t>
            </a:r>
            <a:r>
              <a:rPr lang="en-US" sz="1400" dirty="0" err="1"/>
              <a:t>ehlinin</a:t>
            </a:r>
            <a:r>
              <a:rPr lang="en-US" sz="1400" dirty="0"/>
              <a:t> </a:t>
            </a:r>
            <a:r>
              <a:rPr lang="en-US" sz="1400" dirty="0" err="1"/>
              <a:t>şeyh</a:t>
            </a:r>
            <a:r>
              <a:rPr lang="en-US" sz="1400" dirty="0"/>
              <a:t> </a:t>
            </a:r>
            <a:r>
              <a:rPr lang="en-US" sz="1400" dirty="0" err="1"/>
              <a:t>veya</a:t>
            </a:r>
            <a:r>
              <a:rPr lang="en-US" sz="1400" dirty="0"/>
              <a:t> ha</a:t>
            </a:r>
            <a:r>
              <a:rPr lang="tr-TR" sz="1400" dirty="0"/>
              <a:t>İ</a:t>
            </a:r>
            <a:r>
              <a:rPr lang="en-US" sz="1400" dirty="0" err="1"/>
              <a:t>ifesinin</a:t>
            </a:r>
            <a:r>
              <a:rPr lang="en-US" sz="1400" dirty="0"/>
              <a:t> </a:t>
            </a:r>
            <a:r>
              <a:rPr lang="en-US" sz="1400" dirty="0" err="1"/>
              <a:t>yönetimi</a:t>
            </a:r>
            <a:r>
              <a:rPr lang="en-US" sz="1400" dirty="0"/>
              <a:t> </a:t>
            </a:r>
            <a:r>
              <a:rPr lang="en-US" sz="1400" dirty="0" err="1"/>
              <a:t>altında</a:t>
            </a:r>
            <a:r>
              <a:rPr lang="en-US" sz="1400" dirty="0"/>
              <a:t> </a:t>
            </a:r>
            <a:r>
              <a:rPr lang="en-US" sz="1400" dirty="0" err="1"/>
              <a:t>zikir</a:t>
            </a:r>
            <a:r>
              <a:rPr lang="en-US" sz="1400" dirty="0"/>
              <a:t>, </a:t>
            </a:r>
            <a:r>
              <a:rPr lang="en-US" sz="1400" dirty="0" err="1"/>
              <a:t>ayin</a:t>
            </a:r>
            <a:r>
              <a:rPr lang="en-US" sz="1400" dirty="0"/>
              <a:t> </a:t>
            </a:r>
            <a:r>
              <a:rPr lang="en-US" sz="1400" dirty="0" err="1"/>
              <a:t>ve</a:t>
            </a:r>
            <a:r>
              <a:rPr lang="en-US" sz="1400" dirty="0"/>
              <a:t> </a:t>
            </a:r>
            <a:r>
              <a:rPr lang="en-US" sz="1400" dirty="0" err="1"/>
              <a:t>ibadet</a:t>
            </a:r>
            <a:r>
              <a:rPr lang="en-US" sz="1400" dirty="0"/>
              <a:t> </a:t>
            </a:r>
            <a:r>
              <a:rPr lang="en-US" sz="1400" dirty="0" err="1"/>
              <a:t>ettikleri</a:t>
            </a:r>
            <a:r>
              <a:rPr lang="en-US" sz="1400" dirty="0"/>
              <a:t>, </a:t>
            </a:r>
            <a:r>
              <a:rPr lang="en-US" sz="1400" dirty="0" err="1"/>
              <a:t>seyr</a:t>
            </a:r>
            <a:r>
              <a:rPr lang="en-US" sz="1400" dirty="0"/>
              <a:t> u </a:t>
            </a:r>
            <a:r>
              <a:rPr lang="en-US" sz="1400" dirty="0" err="1"/>
              <a:t>sulük</a:t>
            </a:r>
            <a:r>
              <a:rPr lang="en-US" sz="1400" dirty="0"/>
              <a:t> </a:t>
            </a:r>
            <a:r>
              <a:rPr lang="en-US" sz="1400" dirty="0" err="1"/>
              <a:t>ile</a:t>
            </a:r>
            <a:r>
              <a:rPr lang="en-US" sz="1400" dirty="0"/>
              <a:t> </a:t>
            </a:r>
            <a:r>
              <a:rPr lang="en-US" sz="1400" dirty="0" err="1"/>
              <a:t>meşgul</a:t>
            </a:r>
            <a:r>
              <a:rPr lang="en-US" sz="1400" dirty="0"/>
              <a:t> </a:t>
            </a:r>
            <a:r>
              <a:rPr lang="en-US" sz="1400" dirty="0" err="1"/>
              <a:t>oldukları</a:t>
            </a:r>
            <a:r>
              <a:rPr lang="en-US" sz="1400" dirty="0"/>
              <a:t>, </a:t>
            </a:r>
            <a:r>
              <a:rPr lang="en-US" sz="1400" dirty="0" err="1"/>
              <a:t>nefs</a:t>
            </a:r>
            <a:r>
              <a:rPr lang="en-US" sz="1400" dirty="0"/>
              <a:t> </a:t>
            </a:r>
            <a:r>
              <a:rPr lang="en-US" sz="1400" dirty="0" err="1"/>
              <a:t>terbiyesi</a:t>
            </a:r>
            <a:r>
              <a:rPr lang="en-US" sz="1400" dirty="0"/>
              <a:t> </a:t>
            </a:r>
            <a:r>
              <a:rPr lang="en-US" sz="1400" dirty="0" err="1"/>
              <a:t>gördükleri</a:t>
            </a:r>
            <a:r>
              <a:rPr lang="en-US" sz="1400" dirty="0"/>
              <a:t>, </a:t>
            </a:r>
            <a:r>
              <a:rPr lang="en-US" sz="1400" dirty="0" err="1"/>
              <a:t>ruhen</a:t>
            </a:r>
            <a:r>
              <a:rPr lang="en-US" sz="1400" dirty="0"/>
              <a:t> </a:t>
            </a:r>
            <a:r>
              <a:rPr lang="en-US" sz="1400" dirty="0" err="1"/>
              <a:t>ve</a:t>
            </a:r>
            <a:r>
              <a:rPr lang="en-US" sz="1400" dirty="0"/>
              <a:t> </a:t>
            </a:r>
            <a:r>
              <a:rPr lang="en-US" sz="1400" dirty="0" err="1"/>
              <a:t>ahlaken</a:t>
            </a:r>
            <a:r>
              <a:rPr lang="en-US" sz="1400" dirty="0"/>
              <a:t> </a:t>
            </a:r>
            <a:r>
              <a:rPr lang="en-US" sz="1400" dirty="0" err="1"/>
              <a:t>eğitilip</a:t>
            </a:r>
            <a:r>
              <a:rPr lang="en-US" sz="1400" dirty="0"/>
              <a:t> </a:t>
            </a:r>
            <a:r>
              <a:rPr lang="en-US" sz="1400" dirty="0" err="1"/>
              <a:t>olgun</a:t>
            </a:r>
            <a:r>
              <a:rPr lang="en-US" sz="1400" dirty="0"/>
              <a:t> </a:t>
            </a:r>
            <a:r>
              <a:rPr lang="en-US" sz="1400" dirty="0" err="1"/>
              <a:t>kişi</a:t>
            </a:r>
            <a:r>
              <a:rPr lang="en-US" sz="1400" dirty="0"/>
              <a:t> </a:t>
            </a:r>
            <a:r>
              <a:rPr lang="en-US" sz="1400" dirty="0" err="1"/>
              <a:t>haline</a:t>
            </a:r>
            <a:r>
              <a:rPr lang="en-US" sz="1400" dirty="0"/>
              <a:t> </a:t>
            </a:r>
            <a:r>
              <a:rPr lang="en-US" sz="1400" dirty="0" err="1"/>
              <a:t>geldekleri</a:t>
            </a:r>
            <a:r>
              <a:rPr lang="en-US" sz="1400" dirty="0"/>
              <a:t> </a:t>
            </a:r>
            <a:r>
              <a:rPr lang="en-US" sz="1400" dirty="0" err="1"/>
              <a:t>yerlerdir</a:t>
            </a:r>
            <a:r>
              <a:rPr lang="en-US" sz="1400" dirty="0"/>
              <a:t>. Bu </a:t>
            </a:r>
            <a:r>
              <a:rPr lang="en-US" sz="1400" dirty="0" err="1"/>
              <a:t>maksatla</a:t>
            </a:r>
            <a:r>
              <a:rPr lang="en-US" sz="1400" dirty="0"/>
              <a:t> </a:t>
            </a:r>
            <a:r>
              <a:rPr lang="en-US" sz="1400" dirty="0" err="1"/>
              <a:t>yapı</a:t>
            </a:r>
            <a:r>
              <a:rPr lang="en-US" sz="1400" dirty="0"/>
              <a:t> </a:t>
            </a:r>
            <a:r>
              <a:rPr lang="en-US" sz="1400" dirty="0" err="1"/>
              <a:t>şekillleri</a:t>
            </a:r>
            <a:r>
              <a:rPr lang="en-US" sz="1400" dirty="0"/>
              <a:t> </a:t>
            </a:r>
            <a:r>
              <a:rPr lang="en-US" sz="1400" dirty="0" err="1"/>
              <a:t>yani</a:t>
            </a:r>
            <a:r>
              <a:rPr lang="en-US" sz="1400" dirty="0"/>
              <a:t> </a:t>
            </a:r>
            <a:r>
              <a:rPr lang="en-US" sz="1400" dirty="0" err="1"/>
              <a:t>mimarileri</a:t>
            </a:r>
            <a:r>
              <a:rPr lang="en-US" sz="1400" dirty="0"/>
              <a:t> de </a:t>
            </a:r>
            <a:r>
              <a:rPr lang="en-US" sz="1400" dirty="0" err="1"/>
              <a:t>değişiklik</a:t>
            </a:r>
            <a:r>
              <a:rPr lang="en-US" sz="1400" dirty="0"/>
              <a:t> </a:t>
            </a:r>
            <a:r>
              <a:rPr lang="en-US" sz="1400" dirty="0" err="1"/>
              <a:t>arzeder</a:t>
            </a:r>
            <a:r>
              <a:rPr lang="en-US" sz="1400" dirty="0"/>
              <a:t>. </a:t>
            </a:r>
            <a:r>
              <a:rPr lang="en-US" sz="1400" dirty="0" err="1"/>
              <a:t>Bazı</a:t>
            </a:r>
            <a:r>
              <a:rPr lang="en-US" sz="1400" dirty="0"/>
              <a:t> </a:t>
            </a:r>
            <a:r>
              <a:rPr lang="en-US" sz="1400" dirty="0" err="1"/>
              <a:t>tekkeler</a:t>
            </a:r>
            <a:r>
              <a:rPr lang="en-US" sz="1400" dirty="0"/>
              <a:t> </a:t>
            </a:r>
            <a:r>
              <a:rPr lang="en-US" sz="1400" dirty="0" err="1"/>
              <a:t>uzaktan</a:t>
            </a:r>
            <a:r>
              <a:rPr lang="en-US" sz="1400" dirty="0"/>
              <a:t> </a:t>
            </a:r>
            <a:r>
              <a:rPr lang="en-US" sz="1400" dirty="0" err="1"/>
              <a:t>yakından</a:t>
            </a:r>
            <a:r>
              <a:rPr lang="en-US" sz="1400" dirty="0"/>
              <a:t> </a:t>
            </a:r>
            <a:r>
              <a:rPr lang="en-US" sz="1400" dirty="0" err="1"/>
              <a:t>gelen</a:t>
            </a:r>
            <a:r>
              <a:rPr lang="en-US" sz="1400" dirty="0"/>
              <a:t> </a:t>
            </a:r>
            <a:r>
              <a:rPr lang="en-US" sz="1400" dirty="0" err="1"/>
              <a:t>dervişlerin</a:t>
            </a:r>
            <a:r>
              <a:rPr lang="en-US" sz="1400" dirty="0"/>
              <a:t> </a:t>
            </a:r>
            <a:r>
              <a:rPr lang="en-US" sz="1400" dirty="0" err="1"/>
              <a:t>ihtiyaçlarını</a:t>
            </a:r>
            <a:r>
              <a:rPr lang="en-US" sz="1400" dirty="0"/>
              <a:t> </a:t>
            </a:r>
            <a:r>
              <a:rPr lang="en-US" sz="1400" dirty="0" err="1"/>
              <a:t>karşılamak</a:t>
            </a:r>
            <a:r>
              <a:rPr lang="en-US" sz="1400" dirty="0"/>
              <a:t> </a:t>
            </a:r>
            <a:r>
              <a:rPr lang="en-US" sz="1400" dirty="0" err="1"/>
              <a:t>maksadına</a:t>
            </a:r>
            <a:r>
              <a:rPr lang="en-US" sz="1400" dirty="0"/>
              <a:t> </a:t>
            </a:r>
            <a:r>
              <a:rPr lang="en-US" sz="1400" dirty="0" err="1"/>
              <a:t>matuf</a:t>
            </a:r>
            <a:r>
              <a:rPr lang="en-US" sz="1400" dirty="0"/>
              <a:t> </a:t>
            </a:r>
            <a:r>
              <a:rPr lang="en-US" sz="1400" dirty="0" err="1"/>
              <a:t>bina</a:t>
            </a:r>
            <a:r>
              <a:rPr lang="en-US" sz="1400" dirty="0"/>
              <a:t> </a:t>
            </a:r>
            <a:r>
              <a:rPr lang="en-US" sz="1400" dirty="0" err="1"/>
              <a:t>ed</a:t>
            </a:r>
            <a:r>
              <a:rPr lang="tr-TR" sz="1400" dirty="0"/>
              <a:t>i</a:t>
            </a:r>
            <a:r>
              <a:rPr lang="en-US" sz="1400" dirty="0"/>
              <a:t>l</a:t>
            </a:r>
            <a:r>
              <a:rPr lang="tr-TR" sz="1400" dirty="0"/>
              <a:t>i</a:t>
            </a:r>
            <a:r>
              <a:rPr lang="en-US" sz="1400" dirty="0" err="1"/>
              <a:t>rken</a:t>
            </a:r>
            <a:r>
              <a:rPr lang="en-US" sz="1400" dirty="0"/>
              <a:t> </a:t>
            </a:r>
            <a:r>
              <a:rPr lang="en-US" sz="1400" dirty="0" err="1"/>
              <a:t>bazıları</a:t>
            </a:r>
            <a:r>
              <a:rPr lang="en-US" sz="1400" dirty="0"/>
              <a:t> </a:t>
            </a:r>
            <a:r>
              <a:rPr lang="en-US" sz="1400" dirty="0" err="1"/>
              <a:t>haftanın</a:t>
            </a:r>
            <a:r>
              <a:rPr lang="en-US" sz="1400" dirty="0"/>
              <a:t> </a:t>
            </a:r>
            <a:r>
              <a:rPr lang="en-US" sz="1400" dirty="0" err="1"/>
              <a:t>belirli</a:t>
            </a:r>
            <a:r>
              <a:rPr lang="en-US" sz="1400" dirty="0"/>
              <a:t> </a:t>
            </a:r>
            <a:r>
              <a:rPr lang="en-US" sz="1400" dirty="0" err="1"/>
              <a:t>günlerinde</a:t>
            </a:r>
            <a:r>
              <a:rPr lang="en-US" sz="1400" dirty="0"/>
              <a:t> </a:t>
            </a:r>
            <a:r>
              <a:rPr lang="en-US" sz="1400" dirty="0" err="1"/>
              <a:t>toplanmak</a:t>
            </a:r>
            <a:r>
              <a:rPr lang="en-US" sz="1400" dirty="0"/>
              <a:t> </a:t>
            </a:r>
            <a:r>
              <a:rPr lang="en-US" sz="1400" dirty="0" err="1"/>
              <a:t>ve</a:t>
            </a:r>
            <a:r>
              <a:rPr lang="en-US" sz="1400" dirty="0"/>
              <a:t> </a:t>
            </a:r>
            <a:r>
              <a:rPr lang="en-US" sz="1400" dirty="0" err="1"/>
              <a:t>zikir</a:t>
            </a:r>
            <a:r>
              <a:rPr lang="en-US" sz="1400" dirty="0"/>
              <a:t> </a:t>
            </a:r>
            <a:r>
              <a:rPr lang="en-US" sz="1400" dirty="0" err="1"/>
              <a:t>yapmak</a:t>
            </a:r>
            <a:r>
              <a:rPr lang="en-US" sz="1400" dirty="0"/>
              <a:t>, </a:t>
            </a:r>
            <a:r>
              <a:rPr lang="en-US" sz="1400" dirty="0" err="1"/>
              <a:t>sohbet</a:t>
            </a:r>
            <a:r>
              <a:rPr lang="en-US" sz="1400" dirty="0"/>
              <a:t> </a:t>
            </a:r>
            <a:r>
              <a:rPr lang="en-US" sz="1400" dirty="0" err="1"/>
              <a:t>dinlemek</a:t>
            </a:r>
            <a:r>
              <a:rPr lang="en-US" sz="1400" dirty="0"/>
              <a:t> </a:t>
            </a:r>
            <a:r>
              <a:rPr lang="en-US" sz="1400" dirty="0" err="1"/>
              <a:t>için</a:t>
            </a:r>
            <a:r>
              <a:rPr lang="en-US" sz="1400" dirty="0"/>
              <a:t> </a:t>
            </a:r>
            <a:r>
              <a:rPr lang="en-US" sz="1400" dirty="0" err="1"/>
              <a:t>bina</a:t>
            </a:r>
            <a:r>
              <a:rPr lang="en-US" sz="1400" dirty="0"/>
              <a:t> </a:t>
            </a:r>
            <a:r>
              <a:rPr lang="en-US" sz="1400" dirty="0" err="1"/>
              <a:t>edilmişlerdir</a:t>
            </a:r>
            <a:r>
              <a:rPr lang="en-US" sz="1400" dirty="0"/>
              <a:t>. </a:t>
            </a:r>
            <a:endParaRPr lang="tr-TR" sz="1400" dirty="0"/>
          </a:p>
          <a:p>
            <a:pPr algn="just"/>
            <a:r>
              <a:rPr lang="en-US" sz="1400" dirty="0" err="1"/>
              <a:t>Tekkelere</a:t>
            </a:r>
            <a:r>
              <a:rPr lang="en-US" sz="1400" dirty="0"/>
              <a:t> </a:t>
            </a:r>
            <a:r>
              <a:rPr lang="en-US" sz="1400" dirty="0" err="1"/>
              <a:t>genel</a:t>
            </a:r>
            <a:r>
              <a:rPr lang="en-US" sz="1400" dirty="0"/>
              <a:t> </a:t>
            </a:r>
            <a:r>
              <a:rPr lang="en-US" sz="1400" dirty="0" err="1"/>
              <a:t>manada</a:t>
            </a:r>
            <a:r>
              <a:rPr lang="en-US" sz="1400" dirty="0"/>
              <a:t> </a:t>
            </a:r>
            <a:r>
              <a:rPr lang="en-US" sz="1400" dirty="0" err="1">
                <a:solidFill>
                  <a:srgbClr val="FF0000"/>
                </a:solidFill>
              </a:rPr>
              <a:t>ribat</a:t>
            </a:r>
            <a:r>
              <a:rPr lang="en-US" sz="1400" dirty="0">
                <a:solidFill>
                  <a:srgbClr val="FF0000"/>
                </a:solidFill>
              </a:rPr>
              <a:t>, </a:t>
            </a:r>
            <a:r>
              <a:rPr lang="en-US" sz="1400" dirty="0" err="1">
                <a:solidFill>
                  <a:srgbClr val="FF0000"/>
                </a:solidFill>
              </a:rPr>
              <a:t>dergah</a:t>
            </a:r>
            <a:r>
              <a:rPr lang="en-US" sz="1400" dirty="0">
                <a:solidFill>
                  <a:srgbClr val="FF0000"/>
                </a:solidFill>
              </a:rPr>
              <a:t>, </a:t>
            </a:r>
            <a:r>
              <a:rPr lang="en-US" sz="1400" dirty="0" err="1">
                <a:solidFill>
                  <a:srgbClr val="FF0000"/>
                </a:solidFill>
              </a:rPr>
              <a:t>asitane</a:t>
            </a:r>
            <a:r>
              <a:rPr lang="en-US" sz="1400" dirty="0">
                <a:solidFill>
                  <a:srgbClr val="FF0000"/>
                </a:solidFill>
              </a:rPr>
              <a:t>, </a:t>
            </a:r>
            <a:r>
              <a:rPr lang="en-US" sz="1400" dirty="0" err="1">
                <a:solidFill>
                  <a:srgbClr val="FF0000"/>
                </a:solidFill>
              </a:rPr>
              <a:t>düveyr</a:t>
            </a:r>
            <a:r>
              <a:rPr lang="en-US" sz="1400" dirty="0">
                <a:solidFill>
                  <a:srgbClr val="FF0000"/>
                </a:solidFill>
              </a:rPr>
              <a:t>, </a:t>
            </a:r>
            <a:r>
              <a:rPr lang="en-US" sz="1400" dirty="0" err="1">
                <a:solidFill>
                  <a:srgbClr val="FF0000"/>
                </a:solidFill>
              </a:rPr>
              <a:t>savmaa</a:t>
            </a:r>
            <a:r>
              <a:rPr lang="en-US" sz="1400" dirty="0">
                <a:solidFill>
                  <a:srgbClr val="FF0000"/>
                </a:solidFill>
              </a:rPr>
              <a:t>, </a:t>
            </a:r>
            <a:r>
              <a:rPr lang="en-US" sz="1400" dirty="0" err="1">
                <a:solidFill>
                  <a:srgbClr val="FF0000"/>
                </a:solidFill>
              </a:rPr>
              <a:t>mescid</a:t>
            </a:r>
            <a:r>
              <a:rPr lang="en-US" sz="1400" dirty="0">
                <a:solidFill>
                  <a:srgbClr val="FF0000"/>
                </a:solidFill>
              </a:rPr>
              <a:t>, </a:t>
            </a:r>
            <a:r>
              <a:rPr lang="en-US" sz="1400" dirty="0" err="1">
                <a:solidFill>
                  <a:srgbClr val="FF0000"/>
                </a:solidFill>
              </a:rPr>
              <a:t>mihrab</a:t>
            </a:r>
            <a:r>
              <a:rPr lang="en-US" sz="1400" dirty="0">
                <a:solidFill>
                  <a:srgbClr val="FF0000"/>
                </a:solidFill>
              </a:rPr>
              <a:t> </a:t>
            </a:r>
            <a:r>
              <a:rPr lang="en-US" sz="1400" dirty="0" err="1">
                <a:solidFill>
                  <a:srgbClr val="FF0000"/>
                </a:solidFill>
              </a:rPr>
              <a:t>ve</a:t>
            </a:r>
            <a:r>
              <a:rPr lang="en-US" sz="1400" dirty="0">
                <a:solidFill>
                  <a:srgbClr val="FF0000"/>
                </a:solidFill>
              </a:rPr>
              <a:t> </a:t>
            </a:r>
            <a:r>
              <a:rPr lang="en-US" sz="1400" dirty="0" err="1">
                <a:solidFill>
                  <a:srgbClr val="FF0000"/>
                </a:solidFill>
              </a:rPr>
              <a:t>zaviye</a:t>
            </a:r>
            <a:r>
              <a:rPr lang="en-US" sz="1400" dirty="0">
                <a:solidFill>
                  <a:srgbClr val="FF0000"/>
                </a:solidFill>
              </a:rPr>
              <a:t> </a:t>
            </a:r>
            <a:r>
              <a:rPr lang="en-US" sz="1400" dirty="0" err="1"/>
              <a:t>isimleri</a:t>
            </a:r>
            <a:r>
              <a:rPr lang="en-US" sz="1400" dirty="0"/>
              <a:t> </a:t>
            </a:r>
            <a:r>
              <a:rPr lang="en-US" sz="1400" dirty="0" err="1"/>
              <a:t>kullanılmıştır</a:t>
            </a:r>
            <a:r>
              <a:rPr lang="en-US" sz="1400" dirty="0"/>
              <a:t>. </a:t>
            </a:r>
            <a:r>
              <a:rPr lang="en-US" sz="1400" dirty="0" err="1"/>
              <a:t>Bazen</a:t>
            </a:r>
            <a:r>
              <a:rPr lang="en-US" sz="1400" dirty="0"/>
              <a:t> </a:t>
            </a:r>
            <a:r>
              <a:rPr lang="en-US" sz="1400" dirty="0" err="1"/>
              <a:t>belirli</a:t>
            </a:r>
            <a:r>
              <a:rPr lang="en-US" sz="1400" dirty="0"/>
              <a:t> </a:t>
            </a:r>
            <a:r>
              <a:rPr lang="en-US" sz="1400" dirty="0" err="1"/>
              <a:t>bir</a:t>
            </a:r>
            <a:r>
              <a:rPr lang="en-US" sz="1400" dirty="0"/>
              <a:t> </a:t>
            </a:r>
            <a:r>
              <a:rPr lang="en-US" sz="1400" dirty="0" err="1"/>
              <a:t>tarikatın</a:t>
            </a:r>
            <a:r>
              <a:rPr lang="en-US" sz="1400" dirty="0"/>
              <a:t> </a:t>
            </a:r>
            <a:r>
              <a:rPr lang="en-US" sz="1400" dirty="0" err="1"/>
              <a:t>veya</a:t>
            </a:r>
            <a:r>
              <a:rPr lang="en-US" sz="1400" dirty="0"/>
              <a:t> </a:t>
            </a:r>
            <a:r>
              <a:rPr lang="en-US" sz="1400" dirty="0" err="1"/>
              <a:t>şeyhin</a:t>
            </a:r>
            <a:r>
              <a:rPr lang="en-US" sz="1400" dirty="0"/>
              <a:t> </a:t>
            </a:r>
            <a:r>
              <a:rPr lang="en-US" sz="1400" dirty="0" err="1"/>
              <a:t>adıyla</a:t>
            </a:r>
            <a:r>
              <a:rPr lang="en-US" sz="1400" dirty="0"/>
              <a:t> </a:t>
            </a:r>
            <a:r>
              <a:rPr lang="en-US" sz="1400" dirty="0" err="1"/>
              <a:t>zikredilen</a:t>
            </a:r>
            <a:r>
              <a:rPr lang="en-US" sz="1400" dirty="0"/>
              <a:t> </a:t>
            </a:r>
            <a:r>
              <a:rPr lang="en-US" sz="1400" dirty="0" err="1">
                <a:solidFill>
                  <a:srgbClr val="FF0000"/>
                </a:solidFill>
              </a:rPr>
              <a:t>mevlevihane</a:t>
            </a:r>
            <a:r>
              <a:rPr lang="en-US" sz="1400" dirty="0">
                <a:solidFill>
                  <a:srgbClr val="FF0000"/>
                </a:solidFill>
              </a:rPr>
              <a:t>, </a:t>
            </a:r>
            <a:r>
              <a:rPr lang="en-US" sz="1400" dirty="0" err="1">
                <a:solidFill>
                  <a:srgbClr val="FF0000"/>
                </a:solidFill>
              </a:rPr>
              <a:t>kadirihane</a:t>
            </a:r>
            <a:r>
              <a:rPr lang="en-US" sz="1400" dirty="0">
                <a:solidFill>
                  <a:srgbClr val="FF0000"/>
                </a:solidFill>
              </a:rPr>
              <a:t>, </a:t>
            </a:r>
            <a:r>
              <a:rPr lang="en-US" sz="1400" dirty="0" err="1">
                <a:solidFill>
                  <a:srgbClr val="FF0000"/>
                </a:solidFill>
              </a:rPr>
              <a:t>kalenderhane</a:t>
            </a:r>
            <a:r>
              <a:rPr lang="en-US" sz="1400" dirty="0">
                <a:solidFill>
                  <a:srgbClr val="FF0000"/>
                </a:solidFill>
              </a:rPr>
              <a:t> </a:t>
            </a:r>
            <a:r>
              <a:rPr lang="en-US" sz="1400" dirty="0" err="1">
                <a:solidFill>
                  <a:srgbClr val="FF0000"/>
                </a:solidFill>
              </a:rPr>
              <a:t>ve</a:t>
            </a:r>
            <a:r>
              <a:rPr lang="en-US" sz="1400" dirty="0">
                <a:solidFill>
                  <a:srgbClr val="FF0000"/>
                </a:solidFill>
              </a:rPr>
              <a:t> </a:t>
            </a:r>
            <a:r>
              <a:rPr lang="en-US" sz="1400" dirty="0" err="1">
                <a:solidFill>
                  <a:srgbClr val="FF0000"/>
                </a:solidFill>
              </a:rPr>
              <a:t>pir</a:t>
            </a:r>
            <a:r>
              <a:rPr lang="en-US" sz="1400" dirty="0">
                <a:solidFill>
                  <a:srgbClr val="FF0000"/>
                </a:solidFill>
              </a:rPr>
              <a:t> </a:t>
            </a:r>
            <a:r>
              <a:rPr lang="en-US" sz="1400" dirty="0" err="1">
                <a:solidFill>
                  <a:srgbClr val="FF0000"/>
                </a:solidFill>
              </a:rPr>
              <a:t>evi</a:t>
            </a:r>
            <a:r>
              <a:rPr lang="en-US" sz="1400" dirty="0">
                <a:solidFill>
                  <a:srgbClr val="FF0000"/>
                </a:solidFill>
              </a:rPr>
              <a:t> </a:t>
            </a:r>
            <a:r>
              <a:rPr lang="en-US" sz="1400" dirty="0" err="1"/>
              <a:t>gibi</a:t>
            </a:r>
            <a:r>
              <a:rPr lang="en-US" sz="1400" dirty="0"/>
              <a:t> </a:t>
            </a:r>
            <a:r>
              <a:rPr lang="en-US" sz="1400" dirty="0" err="1"/>
              <a:t>adlarla</a:t>
            </a:r>
            <a:r>
              <a:rPr lang="en-US" sz="1400" dirty="0"/>
              <a:t> </a:t>
            </a:r>
            <a:r>
              <a:rPr lang="en-US" sz="1400" dirty="0" err="1"/>
              <a:t>anılan</a:t>
            </a:r>
            <a:r>
              <a:rPr lang="en-US" sz="1400" dirty="0"/>
              <a:t> </a:t>
            </a:r>
            <a:r>
              <a:rPr lang="en-US" sz="1400" dirty="0" err="1"/>
              <a:t>tekkeler</a:t>
            </a:r>
            <a:r>
              <a:rPr lang="en-US" sz="1400" dirty="0"/>
              <a:t> de </a:t>
            </a:r>
            <a:r>
              <a:rPr lang="en-US" sz="1400" dirty="0" err="1"/>
              <a:t>mevcuttur</a:t>
            </a:r>
            <a:r>
              <a:rPr lang="en-US" sz="1400" dirty="0"/>
              <a:t>. </a:t>
            </a:r>
            <a:r>
              <a:rPr lang="en-US" sz="1400" dirty="0" err="1"/>
              <a:t>Tekkeler</a:t>
            </a:r>
            <a:r>
              <a:rPr lang="en-US" sz="1400" dirty="0"/>
              <a:t>, </a:t>
            </a:r>
            <a:r>
              <a:rPr lang="en-US" sz="1400" dirty="0" err="1"/>
              <a:t>küçük</a:t>
            </a:r>
            <a:r>
              <a:rPr lang="en-US" sz="1400" dirty="0"/>
              <a:t> </a:t>
            </a:r>
            <a:r>
              <a:rPr lang="en-US" sz="1400" dirty="0" err="1"/>
              <a:t>tekkelere</a:t>
            </a:r>
            <a:r>
              <a:rPr lang="en-US" sz="1400" dirty="0"/>
              <a:t> "</a:t>
            </a:r>
            <a:r>
              <a:rPr lang="en-US" sz="1400" b="1" dirty="0" err="1"/>
              <a:t>zaviye</a:t>
            </a:r>
            <a:r>
              <a:rPr lang="en-US" sz="1400" b="1" dirty="0"/>
              <a:t>", </a:t>
            </a:r>
            <a:r>
              <a:rPr lang="en-US" sz="1400" dirty="0" err="1"/>
              <a:t>büyüklerine</a:t>
            </a:r>
            <a:r>
              <a:rPr lang="en-US" sz="1400" dirty="0"/>
              <a:t> </a:t>
            </a:r>
            <a:r>
              <a:rPr lang="en-US" sz="1400" b="1" dirty="0"/>
              <a:t>“</a:t>
            </a:r>
            <a:r>
              <a:rPr lang="en-US" sz="1400" b="1" dirty="0" err="1"/>
              <a:t>hânkâh</a:t>
            </a:r>
            <a:r>
              <a:rPr lang="en-US" sz="1400" b="1" dirty="0"/>
              <a:t>”, “</a:t>
            </a:r>
            <a:r>
              <a:rPr lang="en-US" sz="1400" b="1" dirty="0" err="1"/>
              <a:t>dergah</a:t>
            </a:r>
            <a:r>
              <a:rPr lang="en-US" sz="1400" b="1" dirty="0"/>
              <a:t>”, </a:t>
            </a:r>
            <a:r>
              <a:rPr lang="en-US" sz="1400" dirty="0" err="1"/>
              <a:t>merkezi</a:t>
            </a:r>
            <a:r>
              <a:rPr lang="en-US" sz="1400" dirty="0"/>
              <a:t> </a:t>
            </a:r>
            <a:r>
              <a:rPr lang="en-US" sz="1400" dirty="0" err="1"/>
              <a:t>pozisyonda</a:t>
            </a:r>
            <a:r>
              <a:rPr lang="en-US" sz="1400" dirty="0"/>
              <a:t> </a:t>
            </a:r>
            <a:r>
              <a:rPr lang="en-US" sz="1400" dirty="0" err="1"/>
              <a:t>olanlara</a:t>
            </a:r>
            <a:r>
              <a:rPr lang="en-US" sz="1400" dirty="0"/>
              <a:t> da </a:t>
            </a:r>
            <a:r>
              <a:rPr lang="en-US" sz="1400" b="1" dirty="0"/>
              <a:t>“</a:t>
            </a:r>
            <a:r>
              <a:rPr lang="en-US" sz="1400" b="1" dirty="0" err="1"/>
              <a:t>âsitâne</a:t>
            </a:r>
            <a:r>
              <a:rPr lang="en-US" sz="1400" b="1" dirty="0"/>
              <a:t>” </a:t>
            </a:r>
            <a:r>
              <a:rPr lang="en-US" sz="1400" dirty="0" err="1"/>
              <a:t>şeklinde</a:t>
            </a:r>
            <a:r>
              <a:rPr lang="en-US" sz="1400" dirty="0"/>
              <a:t> de </a:t>
            </a:r>
            <a:r>
              <a:rPr lang="en-US" sz="1400" dirty="0" err="1"/>
              <a:t>taksim</a:t>
            </a:r>
            <a:r>
              <a:rPr lang="en-US" sz="1400" dirty="0"/>
              <a:t> </a:t>
            </a:r>
            <a:r>
              <a:rPr lang="en-US" sz="1400" dirty="0" err="1"/>
              <a:t>edilmişlerdir</a:t>
            </a:r>
            <a:r>
              <a:rPr lang="en-US" sz="1400" dirty="0"/>
              <a:t>. İlk </a:t>
            </a:r>
            <a:r>
              <a:rPr lang="en-US" sz="1400" dirty="0" err="1"/>
              <a:t>tekke</a:t>
            </a:r>
            <a:r>
              <a:rPr lang="en-US" sz="1400" dirty="0"/>
              <a:t>, </a:t>
            </a:r>
            <a:r>
              <a:rPr lang="en-US" sz="1400" dirty="0" err="1"/>
              <a:t>Remle’de</a:t>
            </a:r>
            <a:r>
              <a:rPr lang="en-US" sz="1400" dirty="0"/>
              <a:t> </a:t>
            </a:r>
            <a:r>
              <a:rPr lang="en-US" sz="1400" dirty="0" err="1"/>
              <a:t>Ebu</a:t>
            </a:r>
            <a:r>
              <a:rPr lang="en-US" sz="1400" dirty="0"/>
              <a:t> </a:t>
            </a:r>
            <a:r>
              <a:rPr lang="en-US" sz="1400" dirty="0" err="1"/>
              <a:t>Hâşim</a:t>
            </a:r>
            <a:r>
              <a:rPr lang="en-US" sz="1400" dirty="0"/>
              <a:t> el-</a:t>
            </a:r>
            <a:r>
              <a:rPr lang="en-US" sz="1400" dirty="0" err="1"/>
              <a:t>Kufî</a:t>
            </a:r>
            <a:r>
              <a:rPr lang="en-US" sz="1400" dirty="0"/>
              <a:t> (ö. 150/765) </a:t>
            </a:r>
            <a:r>
              <a:rPr lang="en-US" sz="1400" dirty="0" err="1"/>
              <a:t>tarafından</a:t>
            </a:r>
            <a:r>
              <a:rPr lang="en-US" sz="1400" dirty="0"/>
              <a:t> </a:t>
            </a:r>
            <a:r>
              <a:rPr lang="en-US" sz="1400" dirty="0" err="1"/>
              <a:t>kurulmuştur</a:t>
            </a:r>
            <a:r>
              <a:rPr lang="en-US" sz="1400" dirty="0"/>
              <a:t>. </a:t>
            </a:r>
            <a:r>
              <a:rPr lang="en-US" sz="1400" dirty="0" err="1"/>
              <a:t>Erken</a:t>
            </a:r>
            <a:r>
              <a:rPr lang="en-US" sz="1400" dirty="0"/>
              <a:t> </a:t>
            </a:r>
            <a:r>
              <a:rPr lang="en-US" sz="1400" dirty="0" err="1"/>
              <a:t>dönem</a:t>
            </a:r>
            <a:r>
              <a:rPr lang="en-US" sz="1400" dirty="0"/>
              <a:t> </a:t>
            </a:r>
            <a:r>
              <a:rPr lang="en-US" sz="1400" dirty="0" err="1"/>
              <a:t>tekkelerine</a:t>
            </a:r>
            <a:r>
              <a:rPr lang="en-US" sz="1400" dirty="0"/>
              <a:t> “</a:t>
            </a:r>
            <a:r>
              <a:rPr lang="en-US" sz="1400" b="1" dirty="0" err="1"/>
              <a:t>Savma’a</a:t>
            </a:r>
            <a:r>
              <a:rPr lang="en-US" sz="1400" dirty="0"/>
              <a:t>” </a:t>
            </a:r>
            <a:r>
              <a:rPr lang="en-US" sz="1400" dirty="0" err="1"/>
              <a:t>adı</a:t>
            </a:r>
            <a:r>
              <a:rPr lang="en-US" sz="1400" dirty="0"/>
              <a:t> da </a:t>
            </a:r>
            <a:r>
              <a:rPr lang="en-US" sz="1400" dirty="0" err="1"/>
              <a:t>verilmiştir</a:t>
            </a:r>
            <a:r>
              <a:rPr lang="en-US" sz="1400" dirty="0"/>
              <a:t>. </a:t>
            </a:r>
            <a:endParaRPr lang="tr-TR" sz="1400" dirty="0" smtClean="0"/>
          </a:p>
          <a:p>
            <a:pPr algn="just"/>
            <a:r>
              <a:rPr lang="en-US" sz="1400" dirty="0" err="1"/>
              <a:t>Tekkeler</a:t>
            </a:r>
            <a:r>
              <a:rPr lang="en-US" sz="1400" dirty="0"/>
              <a:t> </a:t>
            </a:r>
            <a:r>
              <a:rPr lang="en-US" sz="1400" dirty="0" err="1"/>
              <a:t>mensub</a:t>
            </a:r>
            <a:r>
              <a:rPr lang="en-US" sz="1400" dirty="0"/>
              <a:t> </a:t>
            </a:r>
            <a:r>
              <a:rPr lang="en-US" sz="1400" dirty="0" err="1"/>
              <a:t>oldukları</a:t>
            </a:r>
            <a:r>
              <a:rPr lang="en-US" sz="1400" dirty="0"/>
              <a:t> </a:t>
            </a:r>
            <a:r>
              <a:rPr lang="en-US" sz="1400" dirty="0" err="1"/>
              <a:t>tarikatlerin</a:t>
            </a:r>
            <a:r>
              <a:rPr lang="en-US" sz="1400" dirty="0"/>
              <a:t> </a:t>
            </a:r>
            <a:r>
              <a:rPr lang="en-US" sz="1400" dirty="0" err="1"/>
              <a:t>adab</a:t>
            </a:r>
            <a:r>
              <a:rPr lang="en-US" sz="1400" dirty="0"/>
              <a:t> </a:t>
            </a:r>
            <a:r>
              <a:rPr lang="en-US" sz="1400" dirty="0" err="1"/>
              <a:t>ve</a:t>
            </a:r>
            <a:r>
              <a:rPr lang="en-US" sz="1400" dirty="0"/>
              <a:t> </a:t>
            </a:r>
            <a:r>
              <a:rPr lang="en-US" sz="1400" dirty="0" err="1"/>
              <a:t>erkanına</a:t>
            </a:r>
            <a:r>
              <a:rPr lang="en-US" sz="1400" dirty="0"/>
              <a:t> </a:t>
            </a:r>
            <a:r>
              <a:rPr lang="en-US" sz="1400" dirty="0" err="1"/>
              <a:t>göre</a:t>
            </a:r>
            <a:r>
              <a:rPr lang="en-US" sz="1400" dirty="0"/>
              <a:t> </a:t>
            </a:r>
            <a:r>
              <a:rPr lang="en-US" sz="1400" dirty="0" err="1"/>
              <a:t>manevi</a:t>
            </a:r>
            <a:r>
              <a:rPr lang="en-US" sz="1400" dirty="0"/>
              <a:t> </a:t>
            </a:r>
            <a:r>
              <a:rPr lang="en-US" sz="1400" dirty="0" err="1"/>
              <a:t>eğitim</a:t>
            </a:r>
            <a:r>
              <a:rPr lang="en-US" sz="1400" dirty="0"/>
              <a:t> </a:t>
            </a:r>
            <a:r>
              <a:rPr lang="en-US" sz="1400" dirty="0" err="1"/>
              <a:t>verme</a:t>
            </a:r>
            <a:r>
              <a:rPr lang="en-US" sz="1400" dirty="0"/>
              <a:t> </a:t>
            </a:r>
            <a:r>
              <a:rPr lang="en-US" sz="1400" dirty="0" err="1"/>
              <a:t>yerleri</a:t>
            </a:r>
            <a:r>
              <a:rPr lang="en-US" sz="1400" dirty="0"/>
              <a:t> </a:t>
            </a:r>
            <a:r>
              <a:rPr lang="en-US" sz="1400" dirty="0" err="1"/>
              <a:t>olmakla</a:t>
            </a:r>
            <a:r>
              <a:rPr lang="en-US" sz="1400" dirty="0"/>
              <a:t> </a:t>
            </a:r>
            <a:r>
              <a:rPr lang="en-US" sz="1400" dirty="0" err="1"/>
              <a:t>birlikte</a:t>
            </a:r>
            <a:r>
              <a:rPr lang="en-US" sz="1400" dirty="0"/>
              <a:t> </a:t>
            </a:r>
            <a:r>
              <a:rPr lang="en-US" sz="1400" dirty="0" err="1"/>
              <a:t>aynı</a:t>
            </a:r>
            <a:r>
              <a:rPr lang="en-US" sz="1400" dirty="0"/>
              <a:t> </a:t>
            </a:r>
            <a:r>
              <a:rPr lang="en-US" sz="1400" dirty="0" err="1"/>
              <a:t>zamanda</a:t>
            </a:r>
            <a:r>
              <a:rPr lang="en-US" sz="1400" dirty="0"/>
              <a:t> </a:t>
            </a:r>
            <a:r>
              <a:rPr lang="en-US" sz="1400" dirty="0" err="1"/>
              <a:t>içinde</a:t>
            </a:r>
            <a:r>
              <a:rPr lang="en-US" sz="1400" dirty="0"/>
              <a:t> </a:t>
            </a:r>
            <a:r>
              <a:rPr lang="en-US" sz="1400" dirty="0" err="1"/>
              <a:t>yaşadıkları</a:t>
            </a:r>
            <a:r>
              <a:rPr lang="en-US" sz="1400" dirty="0"/>
              <a:t> </a:t>
            </a:r>
            <a:r>
              <a:rPr lang="en-US" sz="1400" dirty="0" err="1"/>
              <a:t>topluma</a:t>
            </a:r>
            <a:r>
              <a:rPr lang="en-US" sz="1400" dirty="0"/>
              <a:t> </a:t>
            </a:r>
            <a:r>
              <a:rPr lang="en-US" sz="1400" dirty="0" err="1"/>
              <a:t>yönelikte</a:t>
            </a:r>
            <a:r>
              <a:rPr lang="en-US" sz="1400" dirty="0"/>
              <a:t> </a:t>
            </a:r>
            <a:r>
              <a:rPr lang="en-US" sz="1400" dirty="0" err="1"/>
              <a:t>bir</a:t>
            </a:r>
            <a:r>
              <a:rPr lang="en-US" sz="1400" dirty="0"/>
              <a:t> </a:t>
            </a:r>
            <a:r>
              <a:rPr lang="en-US" sz="1400" dirty="0" err="1"/>
              <a:t>takım</a:t>
            </a:r>
            <a:r>
              <a:rPr lang="en-US" sz="1400" dirty="0"/>
              <a:t> </a:t>
            </a:r>
            <a:r>
              <a:rPr lang="en-US" sz="1400" dirty="0" err="1"/>
              <a:t>sosyal</a:t>
            </a:r>
            <a:r>
              <a:rPr lang="en-US" sz="1400" dirty="0"/>
              <a:t> </a:t>
            </a:r>
            <a:r>
              <a:rPr lang="en-US" sz="1400" dirty="0" err="1"/>
              <a:t>fonksiyonlar</a:t>
            </a:r>
            <a:r>
              <a:rPr lang="en-US" sz="1400" dirty="0"/>
              <a:t> </a:t>
            </a:r>
            <a:r>
              <a:rPr lang="en-US" sz="1400" dirty="0" err="1"/>
              <a:t>icra</a:t>
            </a:r>
            <a:r>
              <a:rPr lang="en-US" sz="1400" dirty="0"/>
              <a:t> </a:t>
            </a:r>
            <a:r>
              <a:rPr lang="en-US" sz="1400" dirty="0" err="1"/>
              <a:t>etmişlerdir</a:t>
            </a:r>
            <a:r>
              <a:rPr lang="en-US" sz="1400" dirty="0"/>
              <a:t>. </a:t>
            </a:r>
            <a:r>
              <a:rPr lang="en-US" sz="1400" dirty="0" err="1"/>
              <a:t>Bunları</a:t>
            </a:r>
            <a:r>
              <a:rPr lang="en-US" sz="1400" dirty="0"/>
              <a:t> </a:t>
            </a:r>
            <a:r>
              <a:rPr lang="en-US" sz="1400" dirty="0" err="1"/>
              <a:t>şu</a:t>
            </a:r>
            <a:r>
              <a:rPr lang="en-US" sz="1400" dirty="0"/>
              <a:t> </a:t>
            </a:r>
            <a:r>
              <a:rPr lang="en-US" sz="1400" dirty="0" err="1"/>
              <a:t>şekilde</a:t>
            </a:r>
            <a:r>
              <a:rPr lang="en-US" sz="1400" dirty="0"/>
              <a:t> </a:t>
            </a:r>
            <a:r>
              <a:rPr lang="en-US" sz="1400" dirty="0" err="1"/>
              <a:t>tasnif</a:t>
            </a:r>
            <a:r>
              <a:rPr lang="en-US" sz="1400" dirty="0"/>
              <a:t> </a:t>
            </a:r>
            <a:r>
              <a:rPr lang="en-US" sz="1400" dirty="0" err="1"/>
              <a:t>etmek</a:t>
            </a:r>
            <a:r>
              <a:rPr lang="en-US" sz="1400" dirty="0"/>
              <a:t> </a:t>
            </a:r>
            <a:r>
              <a:rPr lang="en-US" sz="1400" dirty="0" err="1"/>
              <a:t>mümkündür</a:t>
            </a:r>
            <a:r>
              <a:rPr lang="en-US" sz="1400" dirty="0"/>
              <a:t>:</a:t>
            </a:r>
            <a:endParaRPr lang="tr-TR" sz="1400" dirty="0"/>
          </a:p>
          <a:p>
            <a:pPr marL="342900" lvl="2" indent="-342900" algn="just"/>
            <a:r>
              <a:rPr lang="en-US" b="1" u="sng" dirty="0" err="1"/>
              <a:t>Mescid</a:t>
            </a:r>
            <a:r>
              <a:rPr lang="en-US" b="1" u="sng" dirty="0"/>
              <a:t> </a:t>
            </a:r>
            <a:r>
              <a:rPr lang="en-US" b="1" u="sng" dirty="0" err="1"/>
              <a:t>ve</a:t>
            </a:r>
            <a:r>
              <a:rPr lang="en-US" b="1" u="sng" dirty="0"/>
              <a:t> </a:t>
            </a:r>
            <a:r>
              <a:rPr lang="en-US" b="1" u="sng" dirty="0" err="1"/>
              <a:t>Cami</a:t>
            </a:r>
            <a:r>
              <a:rPr lang="en-US" b="1" u="sng" dirty="0"/>
              <a:t>: </a:t>
            </a:r>
            <a:r>
              <a:rPr lang="en-US" dirty="0" err="1"/>
              <a:t>Tekkeler</a:t>
            </a:r>
            <a:r>
              <a:rPr lang="en-US" dirty="0"/>
              <a:t> </a:t>
            </a:r>
            <a:r>
              <a:rPr lang="en-US" dirty="0" err="1"/>
              <a:t>öncelikle</a:t>
            </a:r>
            <a:r>
              <a:rPr lang="en-US" dirty="0"/>
              <a:t> </a:t>
            </a:r>
            <a:r>
              <a:rPr lang="en-US" dirty="0" err="1"/>
              <a:t>oradaya</a:t>
            </a:r>
            <a:r>
              <a:rPr lang="en-US" dirty="0"/>
              <a:t> </a:t>
            </a:r>
            <a:r>
              <a:rPr lang="en-US" dirty="0" err="1"/>
              <a:t>yaşayan</a:t>
            </a:r>
            <a:r>
              <a:rPr lang="en-US" dirty="0"/>
              <a:t> </a:t>
            </a:r>
            <a:r>
              <a:rPr lang="en-US" dirty="0" err="1"/>
              <a:t>veya</a:t>
            </a:r>
            <a:r>
              <a:rPr lang="en-US" dirty="0"/>
              <a:t> </a:t>
            </a:r>
            <a:r>
              <a:rPr lang="en-US" dirty="0" err="1"/>
              <a:t>tekkeye</a:t>
            </a:r>
            <a:r>
              <a:rPr lang="en-US" dirty="0"/>
              <a:t> </a:t>
            </a:r>
            <a:r>
              <a:rPr lang="en-US" dirty="0" err="1"/>
              <a:t>dışarıdan</a:t>
            </a:r>
            <a:r>
              <a:rPr lang="en-US" dirty="0"/>
              <a:t> </a:t>
            </a:r>
            <a:r>
              <a:rPr lang="en-US" dirty="0" err="1"/>
              <a:t>gelip</a:t>
            </a:r>
            <a:r>
              <a:rPr lang="en-US" dirty="0"/>
              <a:t> </a:t>
            </a:r>
            <a:r>
              <a:rPr lang="en-US" dirty="0" err="1"/>
              <a:t>gidenler</a:t>
            </a:r>
            <a:r>
              <a:rPr lang="en-US" dirty="0"/>
              <a:t> </a:t>
            </a:r>
            <a:r>
              <a:rPr lang="en-US" dirty="0" err="1"/>
              <a:t>için</a:t>
            </a:r>
            <a:r>
              <a:rPr lang="en-US" dirty="0"/>
              <a:t> </a:t>
            </a:r>
            <a:r>
              <a:rPr lang="en-US" dirty="0" err="1"/>
              <a:t>bir</a:t>
            </a:r>
            <a:r>
              <a:rPr lang="en-US" dirty="0"/>
              <a:t> </a:t>
            </a:r>
            <a:r>
              <a:rPr lang="en-US" dirty="0" err="1"/>
              <a:t>ibadet</a:t>
            </a:r>
            <a:r>
              <a:rPr lang="en-US" dirty="0"/>
              <a:t> </a:t>
            </a:r>
            <a:r>
              <a:rPr lang="en-US" dirty="0" err="1"/>
              <a:t>yeri</a:t>
            </a:r>
            <a:r>
              <a:rPr lang="en-US" dirty="0"/>
              <a:t> </a:t>
            </a:r>
            <a:r>
              <a:rPr lang="en-US" dirty="0" err="1"/>
              <a:t>ve</a:t>
            </a:r>
            <a:r>
              <a:rPr lang="en-US" dirty="0"/>
              <a:t> </a:t>
            </a:r>
            <a:r>
              <a:rPr lang="en-US" dirty="0" err="1"/>
              <a:t>mekanı</a:t>
            </a:r>
            <a:r>
              <a:rPr lang="en-US" dirty="0"/>
              <a:t> </a:t>
            </a:r>
            <a:r>
              <a:rPr lang="en-US" dirty="0" err="1"/>
              <a:t>olarak</a:t>
            </a:r>
            <a:r>
              <a:rPr lang="en-US" dirty="0"/>
              <a:t> </a:t>
            </a:r>
            <a:r>
              <a:rPr lang="en-US" b="1" dirty="0"/>
              <a:t>“</a:t>
            </a:r>
            <a:r>
              <a:rPr lang="en-US" b="1" dirty="0" err="1"/>
              <a:t>mescid</a:t>
            </a:r>
            <a:r>
              <a:rPr lang="en-US" b="1" dirty="0"/>
              <a:t> </a:t>
            </a:r>
            <a:r>
              <a:rPr lang="en-US" b="1" dirty="0" err="1"/>
              <a:t>ve</a:t>
            </a:r>
            <a:r>
              <a:rPr lang="en-US" b="1" dirty="0"/>
              <a:t> </a:t>
            </a:r>
            <a:r>
              <a:rPr lang="en-US" b="1" dirty="0" err="1"/>
              <a:t>cami</a:t>
            </a:r>
            <a:r>
              <a:rPr lang="en-US" b="1" dirty="0"/>
              <a:t>” </a:t>
            </a:r>
            <a:r>
              <a:rPr lang="en-US" dirty="0" err="1"/>
              <a:t>fonksiyonunu</a:t>
            </a:r>
            <a:r>
              <a:rPr lang="en-US" dirty="0"/>
              <a:t> </a:t>
            </a:r>
            <a:r>
              <a:rPr lang="en-US" dirty="0" err="1"/>
              <a:t>yerine</a:t>
            </a:r>
            <a:r>
              <a:rPr lang="en-US" dirty="0"/>
              <a:t> </a:t>
            </a:r>
            <a:r>
              <a:rPr lang="en-US" dirty="0" err="1"/>
              <a:t>getirmişlerdir</a:t>
            </a:r>
            <a:r>
              <a:rPr lang="en-US" dirty="0"/>
              <a:t>. </a:t>
            </a:r>
            <a:r>
              <a:rPr lang="en-US" dirty="0" err="1"/>
              <a:t>Tekelerde</a:t>
            </a:r>
            <a:r>
              <a:rPr lang="en-US" dirty="0"/>
              <a:t> </a:t>
            </a:r>
            <a:r>
              <a:rPr lang="en-US" dirty="0" err="1"/>
              <a:t>tekkenin</a:t>
            </a:r>
            <a:r>
              <a:rPr lang="en-US" dirty="0"/>
              <a:t> </a:t>
            </a:r>
            <a:r>
              <a:rPr lang="en-US" dirty="0" err="1"/>
              <a:t>ya</a:t>
            </a:r>
            <a:r>
              <a:rPr lang="en-US" dirty="0"/>
              <a:t> </a:t>
            </a:r>
            <a:r>
              <a:rPr lang="en-US" dirty="0" err="1"/>
              <a:t>zikir</a:t>
            </a:r>
            <a:r>
              <a:rPr lang="en-US" dirty="0"/>
              <a:t> </a:t>
            </a:r>
            <a:r>
              <a:rPr lang="en-US" dirty="0" err="1"/>
              <a:t>icra</a:t>
            </a:r>
            <a:r>
              <a:rPr lang="en-US" dirty="0"/>
              <a:t> </a:t>
            </a:r>
            <a:r>
              <a:rPr lang="en-US" dirty="0" err="1"/>
              <a:t>edilen</a:t>
            </a:r>
            <a:r>
              <a:rPr lang="en-US" dirty="0"/>
              <a:t> </a:t>
            </a:r>
            <a:r>
              <a:rPr lang="en-US" dirty="0" err="1"/>
              <a:t>veya</a:t>
            </a:r>
            <a:r>
              <a:rPr lang="en-US" dirty="0"/>
              <a:t> </a:t>
            </a:r>
            <a:r>
              <a:rPr lang="en-US" dirty="0" err="1"/>
              <a:t>bizzat</a:t>
            </a:r>
            <a:r>
              <a:rPr lang="en-US" dirty="0"/>
              <a:t> </a:t>
            </a:r>
            <a:r>
              <a:rPr lang="en-US" dirty="0" err="1"/>
              <a:t>mescid</a:t>
            </a:r>
            <a:r>
              <a:rPr lang="en-US" dirty="0"/>
              <a:t> </a:t>
            </a:r>
            <a:r>
              <a:rPr lang="en-US" dirty="0" err="1"/>
              <a:t>olarak</a:t>
            </a:r>
            <a:r>
              <a:rPr lang="en-US" dirty="0"/>
              <a:t> </a:t>
            </a:r>
            <a:r>
              <a:rPr lang="en-US" dirty="0" err="1"/>
              <a:t>ayrılan</a:t>
            </a:r>
            <a:r>
              <a:rPr lang="en-US" dirty="0"/>
              <a:t> </a:t>
            </a:r>
            <a:r>
              <a:rPr lang="en-US" dirty="0" err="1"/>
              <a:t>mekanlarında</a:t>
            </a:r>
            <a:r>
              <a:rPr lang="en-US" dirty="0"/>
              <a:t> </a:t>
            </a:r>
            <a:r>
              <a:rPr lang="en-US" dirty="0" err="1"/>
              <a:t>beş</a:t>
            </a:r>
            <a:r>
              <a:rPr lang="en-US" dirty="0"/>
              <a:t> </a:t>
            </a:r>
            <a:r>
              <a:rPr lang="en-US" dirty="0" err="1"/>
              <a:t>vakit</a:t>
            </a:r>
            <a:r>
              <a:rPr lang="en-US" dirty="0"/>
              <a:t> </a:t>
            </a:r>
            <a:r>
              <a:rPr lang="en-US" dirty="0" err="1"/>
              <a:t>namaz</a:t>
            </a:r>
            <a:r>
              <a:rPr lang="en-US" dirty="0"/>
              <a:t> </a:t>
            </a:r>
            <a:r>
              <a:rPr lang="en-US" dirty="0" err="1"/>
              <a:t>cematle</a:t>
            </a:r>
            <a:r>
              <a:rPr lang="en-US" dirty="0"/>
              <a:t> </a:t>
            </a:r>
            <a:r>
              <a:rPr lang="en-US" dirty="0" err="1"/>
              <a:t>kılınmış</a:t>
            </a:r>
            <a:r>
              <a:rPr lang="en-US" dirty="0"/>
              <a:t>, </a:t>
            </a:r>
            <a:r>
              <a:rPr lang="en-US" dirty="0" err="1"/>
              <a:t>mübarek</a:t>
            </a:r>
            <a:r>
              <a:rPr lang="en-US" dirty="0"/>
              <a:t> </a:t>
            </a:r>
            <a:r>
              <a:rPr lang="en-US" dirty="0" err="1"/>
              <a:t>gün</a:t>
            </a:r>
            <a:r>
              <a:rPr lang="en-US" dirty="0"/>
              <a:t> </a:t>
            </a:r>
            <a:r>
              <a:rPr lang="en-US" dirty="0" err="1"/>
              <a:t>ve</a:t>
            </a:r>
            <a:r>
              <a:rPr lang="en-US" dirty="0"/>
              <a:t> </a:t>
            </a:r>
            <a:r>
              <a:rPr lang="en-US" dirty="0" err="1"/>
              <a:t>gecelerde</a:t>
            </a:r>
            <a:r>
              <a:rPr lang="en-US" dirty="0"/>
              <a:t> de </a:t>
            </a:r>
            <a:r>
              <a:rPr lang="en-US" dirty="0" err="1"/>
              <a:t>bu</a:t>
            </a:r>
            <a:r>
              <a:rPr lang="en-US" dirty="0"/>
              <a:t> </a:t>
            </a:r>
            <a:r>
              <a:rPr lang="en-US" dirty="0" err="1"/>
              <a:t>mekanlar</a:t>
            </a:r>
            <a:r>
              <a:rPr lang="en-US" dirty="0"/>
              <a:t> o </a:t>
            </a:r>
            <a:r>
              <a:rPr lang="en-US" dirty="0" err="1"/>
              <a:t>tarikat</a:t>
            </a:r>
            <a:r>
              <a:rPr lang="en-US" dirty="0"/>
              <a:t> </a:t>
            </a:r>
            <a:r>
              <a:rPr lang="en-US" dirty="0" err="1"/>
              <a:t>mensublarıyla</a:t>
            </a:r>
            <a:r>
              <a:rPr lang="en-US" dirty="0"/>
              <a:t> </a:t>
            </a:r>
            <a:r>
              <a:rPr lang="en-US" dirty="0" err="1"/>
              <a:t>birlikte</a:t>
            </a:r>
            <a:r>
              <a:rPr lang="en-US" dirty="0"/>
              <a:t> </a:t>
            </a:r>
            <a:r>
              <a:rPr lang="en-US" dirty="0" err="1"/>
              <a:t>dışarıdan</a:t>
            </a:r>
            <a:r>
              <a:rPr lang="en-US" dirty="0"/>
              <a:t> </a:t>
            </a:r>
            <a:r>
              <a:rPr lang="en-US" dirty="0" err="1"/>
              <a:t>iştirak</a:t>
            </a:r>
            <a:r>
              <a:rPr lang="en-US" dirty="0"/>
              <a:t> </a:t>
            </a:r>
            <a:r>
              <a:rPr lang="en-US" dirty="0" err="1"/>
              <a:t>etmek</a:t>
            </a:r>
            <a:r>
              <a:rPr lang="en-US" dirty="0"/>
              <a:t> </a:t>
            </a:r>
            <a:r>
              <a:rPr lang="en-US" dirty="0" err="1"/>
              <a:t>isteyenlere</a:t>
            </a:r>
            <a:r>
              <a:rPr lang="en-US" dirty="0"/>
              <a:t> de </a:t>
            </a:r>
            <a:r>
              <a:rPr lang="en-US" dirty="0" err="1"/>
              <a:t>açılmıştır</a:t>
            </a:r>
            <a:r>
              <a:rPr lang="en-US" dirty="0"/>
              <a:t>. </a:t>
            </a:r>
            <a:endParaRPr lang="tr-TR" b="1" dirty="0"/>
          </a:p>
          <a:p>
            <a:pPr algn="just"/>
            <a:endParaRPr lang="tr-TR" sz="1400" dirty="0"/>
          </a:p>
          <a:p>
            <a:pPr algn="just"/>
            <a:endParaRPr lang="tr-TR" sz="1400" dirty="0"/>
          </a:p>
          <a:p>
            <a:pPr marL="0" indent="0" algn="just">
              <a:buNone/>
            </a:pPr>
            <a:endParaRPr lang="tr-TR" sz="1400" dirty="0"/>
          </a:p>
        </p:txBody>
      </p:sp>
    </p:spTree>
    <p:extLst>
      <p:ext uri="{BB962C8B-B14F-4D97-AF65-F5344CB8AC3E}">
        <p14:creationId xmlns:p14="http://schemas.microsoft.com/office/powerpoint/2010/main" val="1150733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sz="28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Tarikatların Sosyal Fonksiyonları</a:t>
            </a:r>
            <a:endParaRPr lang="tr-TR" sz="2800" u="sng" dirty="0"/>
          </a:p>
        </p:txBody>
      </p:sp>
      <p:sp>
        <p:nvSpPr>
          <p:cNvPr id="3" name="İçerik Yer Tutucusu 2"/>
          <p:cNvSpPr>
            <a:spLocks noGrp="1"/>
          </p:cNvSpPr>
          <p:nvPr>
            <p:ph idx="1"/>
          </p:nvPr>
        </p:nvSpPr>
        <p:spPr>
          <a:xfrm>
            <a:off x="501162" y="2285999"/>
            <a:ext cx="11201400" cy="4325815"/>
          </a:xfrm>
        </p:spPr>
        <p:txBody>
          <a:bodyPr>
            <a:noAutofit/>
          </a:bodyPr>
          <a:lstStyle/>
          <a:p>
            <a:pPr marL="342900" lvl="4" indent="-342900" algn="just"/>
            <a:r>
              <a:rPr lang="en-US" sz="1400" b="1" u="sng" dirty="0" err="1" smtClean="0">
                <a:solidFill>
                  <a:schemeClr val="tx1"/>
                </a:solidFill>
                <a:latin typeface="Arial" pitchFamily="34" charset="0"/>
                <a:ea typeface="Times New Roman" pitchFamily="18" charset="0"/>
                <a:cs typeface="Arial" pitchFamily="34" charset="0"/>
              </a:rPr>
              <a:t>Mektep</a:t>
            </a:r>
            <a:r>
              <a:rPr lang="en-US" sz="1400" b="1" u="sng"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Tekkeler</a:t>
            </a:r>
            <a:r>
              <a:rPr lang="en-US" sz="1400" dirty="0">
                <a:solidFill>
                  <a:schemeClr val="tx1"/>
                </a:solidFill>
                <a:latin typeface="Arial" pitchFamily="34" charset="0"/>
                <a:ea typeface="Times New Roman" pitchFamily="18" charset="0"/>
                <a:cs typeface="Arial" pitchFamily="34" charset="0"/>
              </a:rPr>
              <a:t> hem </a:t>
            </a:r>
            <a:r>
              <a:rPr lang="en-US" sz="1400" dirty="0" err="1">
                <a:solidFill>
                  <a:schemeClr val="tx1"/>
                </a:solidFill>
                <a:latin typeface="Arial" pitchFamily="34" charset="0"/>
                <a:ea typeface="Times New Roman" pitchFamily="18" charset="0"/>
                <a:cs typeface="Arial" pitchFamily="34" charset="0"/>
              </a:rPr>
              <a:t>mensubları</a:t>
            </a:r>
            <a:r>
              <a:rPr lang="en-US" sz="1400" dirty="0">
                <a:solidFill>
                  <a:schemeClr val="tx1"/>
                </a:solidFill>
                <a:latin typeface="Arial" pitchFamily="34" charset="0"/>
                <a:ea typeface="Times New Roman" pitchFamily="18" charset="0"/>
                <a:cs typeface="Arial" pitchFamily="34" charset="0"/>
              </a:rPr>
              <a:t> hem de </a:t>
            </a:r>
            <a:r>
              <a:rPr lang="en-US" sz="1400" dirty="0" err="1">
                <a:solidFill>
                  <a:schemeClr val="tx1"/>
                </a:solidFill>
                <a:latin typeface="Arial" pitchFamily="34" charset="0"/>
                <a:ea typeface="Times New Roman" pitchFamily="18" charset="0"/>
                <a:cs typeface="Arial" pitchFamily="34" charset="0"/>
              </a:rPr>
              <a:t>muhibleri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açısından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birer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ilim</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irfan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yuvaları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olmuşlardır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Tasavvufun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dışındaki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ilimler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için</a:t>
            </a:r>
            <a:r>
              <a:rPr lang="en-US" sz="1400"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medreseler</a:t>
            </a:r>
            <a:r>
              <a:rPr lang="en-US" sz="1400" dirty="0">
                <a:solidFill>
                  <a:schemeClr val="tx1"/>
                </a:solidFill>
                <a:latin typeface="Arial" pitchFamily="34" charset="0"/>
                <a:ea typeface="Times New Roman" pitchFamily="18" charset="0"/>
                <a:cs typeface="Arial" pitchFamily="34" charset="0"/>
              </a:rPr>
              <a:t> ne </a:t>
            </a:r>
            <a:r>
              <a:rPr lang="en-US" sz="1400" dirty="0" err="1">
                <a:solidFill>
                  <a:schemeClr val="tx1"/>
                </a:solidFill>
                <a:latin typeface="Arial" pitchFamily="34" charset="0"/>
                <a:ea typeface="Times New Roman" pitchFamily="18" charset="0"/>
                <a:cs typeface="Arial" pitchFamily="34" charset="0"/>
              </a:rPr>
              <a:t>fonksiyon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icra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etmiş</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ise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tasavvuf</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için</a:t>
            </a:r>
            <a:r>
              <a:rPr lang="en-US" sz="1400" dirty="0">
                <a:solidFill>
                  <a:schemeClr val="tx1"/>
                </a:solidFill>
                <a:latin typeface="Arial" pitchFamily="34" charset="0"/>
                <a:ea typeface="Times New Roman" pitchFamily="18" charset="0"/>
                <a:cs typeface="Arial" pitchFamily="34" charset="0"/>
              </a:rPr>
              <a:t> de </a:t>
            </a:r>
            <a:r>
              <a:rPr lang="en-US" sz="1400" b="1" dirty="0" err="1">
                <a:solidFill>
                  <a:schemeClr val="tx1"/>
                </a:solidFill>
                <a:latin typeface="Arial" pitchFamily="34" charset="0"/>
                <a:ea typeface="Times New Roman" pitchFamily="18" charset="0"/>
                <a:cs typeface="Arial" pitchFamily="34" charset="0"/>
              </a:rPr>
              <a:t>tekkeler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aynı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vazifeyi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görmüştür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Buralarda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tarikat</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mensublarının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yazdıkları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eserler</a:t>
            </a:r>
            <a:r>
              <a:rPr lang="en-US" sz="1400"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Mesnevî</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Kuşeyri</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Risalesi</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Avârif</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Mektubât-ı</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Rabbanî</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Futuhatü’l-Mekkiyye</a:t>
            </a:r>
            <a:r>
              <a:rPr lang="en-US" sz="1400" b="1"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gibi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okutulmuş</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icazetler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verilmiştir</a:t>
            </a:r>
            <a:r>
              <a:rPr lang="en-US" sz="1400" dirty="0">
                <a:solidFill>
                  <a:schemeClr val="tx1"/>
                </a:solidFill>
                <a:latin typeface="Arial" pitchFamily="34" charset="0"/>
                <a:ea typeface="Times New Roman" pitchFamily="18" charset="0"/>
                <a:cs typeface="Arial" pitchFamily="34" charset="0"/>
              </a:rPr>
              <a:t>. </a:t>
            </a:r>
          </a:p>
          <a:p>
            <a:pPr lvl="0" algn="just"/>
            <a:r>
              <a:rPr lang="en-US" sz="1400" dirty="0" err="1">
                <a:solidFill>
                  <a:schemeClr val="tx1"/>
                </a:solidFill>
                <a:latin typeface="Arial" pitchFamily="34" charset="0"/>
                <a:cs typeface="Arial" pitchFamily="34" charset="0"/>
              </a:rPr>
              <a:t>Tasavvuf</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hal</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ilmi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olması</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ile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birlikte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onun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bir</a:t>
            </a:r>
            <a:r>
              <a:rPr lang="en-US" sz="1400" dirty="0">
                <a:solidFill>
                  <a:schemeClr val="tx1"/>
                </a:solidFill>
                <a:latin typeface="Arial" pitchFamily="34" charset="0"/>
                <a:cs typeface="Arial" pitchFamily="34" charset="0"/>
              </a:rPr>
              <a:t> de </a:t>
            </a:r>
            <a:r>
              <a:rPr lang="en-US" sz="1400" dirty="0" err="1">
                <a:solidFill>
                  <a:schemeClr val="tx1"/>
                </a:solidFill>
                <a:latin typeface="Arial" pitchFamily="34" charset="0"/>
                <a:cs typeface="Arial" pitchFamily="34" charset="0"/>
              </a:rPr>
              <a:t>kal</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yönü</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vardır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Tasavvufun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kal</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yönü</a:t>
            </a:r>
            <a:r>
              <a:rPr lang="en-US" sz="1400"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adab</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ve</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erkanıdır</a:t>
            </a:r>
            <a:r>
              <a:rPr lang="en-US" sz="1400" b="1"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ki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bu</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bilgiler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ancak</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okuyarak</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ve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dinleyek</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tekkede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tamamlanabilir</a:t>
            </a:r>
            <a:r>
              <a:rPr lang="en-US" sz="1400" dirty="0">
                <a:solidFill>
                  <a:schemeClr val="tx1"/>
                </a:solidFill>
                <a:latin typeface="Arial" pitchFamily="34" charset="0"/>
                <a:cs typeface="Arial" pitchFamily="34" charset="0"/>
              </a:rPr>
              <a:t>. Bu </a:t>
            </a:r>
            <a:r>
              <a:rPr lang="en-US" sz="1400" dirty="0" err="1">
                <a:solidFill>
                  <a:schemeClr val="tx1"/>
                </a:solidFill>
                <a:latin typeface="Arial" pitchFamily="34" charset="0"/>
                <a:cs typeface="Arial" pitchFamily="34" charset="0"/>
              </a:rPr>
              <a:t>maksatla</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tekkelerde</a:t>
            </a:r>
            <a:r>
              <a:rPr lang="en-US" sz="1400"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âdab-ı</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sülûk</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âdab-ı</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tarîkat</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ilm-i</a:t>
            </a:r>
            <a:r>
              <a:rPr lang="en-US" sz="1400" b="1"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sülûk</a:t>
            </a:r>
            <a:r>
              <a:rPr lang="en-US" sz="1400" b="1"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gibi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isimlerle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bilinen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tekke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kültürünün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yaşanan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ve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hayata</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geçirilen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nev’i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dervişlerin</a:t>
            </a:r>
            <a:r>
              <a:rPr lang="en-US" sz="1400" dirty="0">
                <a:solidFill>
                  <a:schemeClr val="tx1"/>
                </a:solidFill>
                <a:latin typeface="Arial" pitchFamily="34" charset="0"/>
                <a:cs typeface="Arial" pitchFamily="34" charset="0"/>
              </a:rPr>
              <a:t> el </a:t>
            </a:r>
            <a:r>
              <a:rPr lang="en-US" sz="1400" dirty="0" err="1">
                <a:solidFill>
                  <a:schemeClr val="tx1"/>
                </a:solidFill>
                <a:latin typeface="Arial" pitchFamily="34" charset="0"/>
                <a:cs typeface="Arial" pitchFamily="34" charset="0"/>
              </a:rPr>
              <a:t>kitapları</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olan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eserler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talim</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edilir</a:t>
            </a:r>
            <a:r>
              <a:rPr lang="en-US" sz="1400" dirty="0">
                <a:solidFill>
                  <a:schemeClr val="tx1"/>
                </a:solidFill>
                <a:latin typeface="Arial" pitchFamily="34" charset="0"/>
                <a:cs typeface="Arial" pitchFamily="34" charset="0"/>
              </a:rPr>
              <a:t>. Bu </a:t>
            </a:r>
            <a:r>
              <a:rPr lang="en-US" sz="1400" dirty="0" err="1">
                <a:solidFill>
                  <a:schemeClr val="tx1"/>
                </a:solidFill>
                <a:latin typeface="Arial" pitchFamily="34" charset="0"/>
                <a:cs typeface="Arial" pitchFamily="34" charset="0"/>
              </a:rPr>
              <a:t>talimlerle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sosyal</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hayata</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tekelerde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yetişmiş</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insan</a:t>
            </a:r>
            <a:r>
              <a:rPr lang="en-US" sz="1400" dirty="0">
                <a:solidFill>
                  <a:schemeClr val="tx1"/>
                </a:solidFill>
                <a:latin typeface="Arial" pitchFamily="34" charset="0"/>
                <a:cs typeface="Arial" pitchFamily="34" charset="0"/>
              </a:rPr>
              <a:t> tipi </a:t>
            </a:r>
            <a:r>
              <a:rPr lang="en-US" sz="1400" dirty="0" err="1">
                <a:solidFill>
                  <a:schemeClr val="tx1"/>
                </a:solidFill>
                <a:latin typeface="Arial" pitchFamily="34" charset="0"/>
                <a:cs typeface="Arial" pitchFamily="34" charset="0"/>
              </a:rPr>
              <a:t>sunulmuştur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ki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sufi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derviş</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veya</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ehl-i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tarîk</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diye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isimlendirilen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bu</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insan</a:t>
            </a:r>
            <a:r>
              <a:rPr lang="en-US" sz="1400" dirty="0">
                <a:solidFill>
                  <a:schemeClr val="tx1"/>
                </a:solidFill>
                <a:latin typeface="Arial" pitchFamily="34" charset="0"/>
                <a:cs typeface="Arial" pitchFamily="34" charset="0"/>
              </a:rPr>
              <a:t> tipi </a:t>
            </a:r>
            <a:r>
              <a:rPr lang="en-US" sz="1400" dirty="0" err="1">
                <a:solidFill>
                  <a:schemeClr val="tx1"/>
                </a:solidFill>
                <a:latin typeface="Arial" pitchFamily="34" charset="0"/>
                <a:cs typeface="Arial" pitchFamily="34" charset="0"/>
              </a:rPr>
              <a:t>mahviyyet</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hiçlik</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tevazu</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zahid</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cömert</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müsamahalı</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gibi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yüksek</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ahlaki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vasıflarıyla</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dikkat</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çekmiştir</a:t>
            </a:r>
            <a:r>
              <a:rPr lang="en-US" sz="1400" dirty="0">
                <a:solidFill>
                  <a:schemeClr val="tx1"/>
                </a:solidFill>
                <a:latin typeface="Arial" pitchFamily="34" charset="0"/>
                <a:cs typeface="Arial" pitchFamily="34" charset="0"/>
              </a:rPr>
              <a:t>. </a:t>
            </a:r>
            <a:endParaRPr lang="tr-TR" sz="1400" dirty="0">
              <a:solidFill>
                <a:schemeClr val="tx1"/>
              </a:solidFill>
              <a:latin typeface="Arial" pitchFamily="34" charset="0"/>
              <a:cs typeface="Arial" pitchFamily="34" charset="0"/>
            </a:endParaRPr>
          </a:p>
          <a:p>
            <a:pPr lvl="0" algn="just"/>
            <a:r>
              <a:rPr lang="en-US" sz="1400" dirty="0" err="1">
                <a:solidFill>
                  <a:schemeClr val="tx1"/>
                </a:solidFill>
                <a:latin typeface="Arial" pitchFamily="34" charset="0"/>
                <a:cs typeface="Arial" pitchFamily="34" charset="0"/>
              </a:rPr>
              <a:t>Genel</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anlam</a:t>
            </a:r>
            <a:r>
              <a:rPr lang="tr-TR" sz="1400" dirty="0">
                <a:solidFill>
                  <a:schemeClr val="tx1"/>
                </a:solidFill>
                <a:latin typeface="Arial" pitchFamily="34" charset="0"/>
                <a:cs typeface="Arial" pitchFamily="34" charset="0"/>
              </a:rPr>
              <a:t>d</a:t>
            </a:r>
            <a:r>
              <a:rPr lang="en-US" sz="1400" dirty="0">
                <a:solidFill>
                  <a:schemeClr val="tx1"/>
                </a:solidFill>
                <a:latin typeface="Arial" pitchFamily="34" charset="0"/>
                <a:cs typeface="Arial" pitchFamily="34" charset="0"/>
              </a:rPr>
              <a:t>a </a:t>
            </a:r>
            <a:r>
              <a:rPr lang="en-US" sz="1400" dirty="0" err="1">
                <a:solidFill>
                  <a:schemeClr val="tx1"/>
                </a:solidFill>
                <a:latin typeface="Arial" pitchFamily="34" charset="0"/>
                <a:cs typeface="Arial" pitchFamily="34" charset="0"/>
              </a:rPr>
              <a:t>tekkeler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mektep</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vazifesini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bu</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şekilde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ifa</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ederken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tarihte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izine</a:t>
            </a:r>
            <a:r>
              <a:rPr lang="en-US" sz="1400" dirty="0">
                <a:solidFill>
                  <a:schemeClr val="tx1"/>
                </a:solidFill>
                <a:latin typeface="Arial" pitchFamily="34" charset="0"/>
                <a:cs typeface="Arial" pitchFamily="34" charset="0"/>
              </a:rPr>
              <a:t> nadir </a:t>
            </a:r>
            <a:r>
              <a:rPr lang="en-US" sz="1400" dirty="0" err="1">
                <a:solidFill>
                  <a:schemeClr val="tx1"/>
                </a:solidFill>
                <a:latin typeface="Arial" pitchFamily="34" charset="0"/>
                <a:cs typeface="Arial" pitchFamily="34" charset="0"/>
              </a:rPr>
              <a:t>rastlanır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şekilde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bazen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eğitim</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maksatlı</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mutasavvıfın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meşhur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eserinin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okutulması</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ve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öğretilmesi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için</a:t>
            </a:r>
            <a:r>
              <a:rPr lang="en-US" sz="1400" dirty="0">
                <a:solidFill>
                  <a:schemeClr val="tx1"/>
                </a:solidFill>
                <a:latin typeface="Arial" pitchFamily="34" charset="0"/>
                <a:cs typeface="Arial" pitchFamily="34" charset="0"/>
              </a:rPr>
              <a:t> de </a:t>
            </a:r>
            <a:r>
              <a:rPr lang="en-US" sz="1400" dirty="0" err="1">
                <a:solidFill>
                  <a:schemeClr val="tx1"/>
                </a:solidFill>
                <a:latin typeface="Arial" pitchFamily="34" charset="0"/>
                <a:cs typeface="Arial" pitchFamily="34" charset="0"/>
              </a:rPr>
              <a:t>mektepler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açılmıştır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Bunların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ön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mühim</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örneği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Mevlana’nın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meşhur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eseri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Mesnevî’nin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okutulması</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için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kurulan</a:t>
            </a:r>
            <a:r>
              <a:rPr lang="en-US" sz="1400" dirty="0">
                <a:solidFill>
                  <a:schemeClr val="tx1"/>
                </a:solidFill>
                <a:latin typeface="Arial" pitchFamily="34" charset="0"/>
                <a:cs typeface="Arial" pitchFamily="34" charset="0"/>
              </a:rPr>
              <a:t> </a:t>
            </a:r>
            <a:r>
              <a:rPr lang="en-US" sz="1400" b="1" dirty="0" err="1">
                <a:solidFill>
                  <a:schemeClr val="tx1"/>
                </a:solidFill>
                <a:latin typeface="Arial" pitchFamily="34" charset="0"/>
                <a:cs typeface="Arial" pitchFamily="34" charset="0"/>
              </a:rPr>
              <a:t>Dârü’l-Mesnevî’lerdir</a:t>
            </a:r>
            <a:r>
              <a:rPr lang="en-US" sz="1400" b="1"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Mevlevihanelerde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Mesnevî</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tedris</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edilen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bir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eserdir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ama</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Darü’l-Mesnevi’ler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bu</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manada</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adeta</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Mesnevî’nin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geniş</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kitlelere</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yani</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Mevlevî</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olmayanlara</a:t>
            </a:r>
            <a:r>
              <a:rPr lang="en-US" sz="1400" dirty="0">
                <a:solidFill>
                  <a:schemeClr val="tx1"/>
                </a:solidFill>
                <a:latin typeface="Arial" pitchFamily="34" charset="0"/>
                <a:cs typeface="Arial" pitchFamily="34" charset="0"/>
              </a:rPr>
              <a:t> da </a:t>
            </a:r>
            <a:r>
              <a:rPr lang="en-US" sz="1400" dirty="0" err="1">
                <a:solidFill>
                  <a:schemeClr val="tx1"/>
                </a:solidFill>
                <a:latin typeface="Arial" pitchFamily="34" charset="0"/>
                <a:cs typeface="Arial" pitchFamily="34" charset="0"/>
              </a:rPr>
              <a:t>okutulması</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için</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açılmış</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mekanlar</a:t>
            </a:r>
            <a:r>
              <a:rPr lang="en-US" sz="1400" dirty="0">
                <a:solidFill>
                  <a:schemeClr val="tx1"/>
                </a:solidFill>
                <a:latin typeface="Arial" pitchFamily="34" charset="0"/>
                <a:cs typeface="Arial" pitchFamily="34" charset="0"/>
              </a:rPr>
              <a:t> </a:t>
            </a:r>
            <a:r>
              <a:rPr lang="en-US" sz="1400" dirty="0" err="1">
                <a:solidFill>
                  <a:schemeClr val="tx1"/>
                </a:solidFill>
                <a:latin typeface="Arial" pitchFamily="34" charset="0"/>
                <a:cs typeface="Arial" pitchFamily="34" charset="0"/>
              </a:rPr>
              <a:t>olmuştur</a:t>
            </a:r>
            <a:r>
              <a:rPr lang="en-US" sz="1400" dirty="0" smtClean="0">
                <a:solidFill>
                  <a:schemeClr val="tx1"/>
                </a:solidFill>
                <a:latin typeface="Arial" pitchFamily="34" charset="0"/>
                <a:cs typeface="Arial" pitchFamily="34" charset="0"/>
              </a:rPr>
              <a:t>.</a:t>
            </a:r>
            <a:endParaRPr lang="tr-TR" sz="1400" dirty="0" smtClean="0">
              <a:solidFill>
                <a:schemeClr val="tx1"/>
              </a:solidFill>
              <a:latin typeface="Arial" pitchFamily="34" charset="0"/>
              <a:cs typeface="Arial" pitchFamily="34" charset="0"/>
            </a:endParaRPr>
          </a:p>
          <a:p>
            <a:pPr algn="just"/>
            <a:r>
              <a:rPr lang="en-US" sz="1400" b="1" dirty="0" err="1">
                <a:solidFill>
                  <a:schemeClr val="tx1"/>
                </a:solidFill>
                <a:latin typeface="Arial" pitchFamily="34" charset="0"/>
                <a:ea typeface="Times New Roman" pitchFamily="18" charset="0"/>
                <a:cs typeface="Arial" pitchFamily="34" charset="0"/>
              </a:rPr>
              <a:t>Kütüphane</a:t>
            </a:r>
            <a:r>
              <a:rPr lang="en-US" sz="1400" b="1" dirty="0">
                <a:solidFill>
                  <a:schemeClr val="tx1"/>
                </a:solidFill>
                <a:latin typeface="Arial" pitchFamily="34" charset="0"/>
                <a:ea typeface="Times New Roman" pitchFamily="18" charset="0"/>
                <a:cs typeface="Arial" pitchFamily="34" charset="0"/>
              </a:rPr>
              <a:t>:</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Tekkelerin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ilim</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irfan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mekanları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olmalarının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yanında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çok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kıymetli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kitapların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toplandığı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mensublarınca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okunduğu</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kütüphane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özellikleri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dedikkat</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çekicidir</a:t>
            </a:r>
            <a:r>
              <a:rPr lang="en-US" sz="1400" dirty="0">
                <a:solidFill>
                  <a:schemeClr val="tx1"/>
                </a:solidFill>
                <a:latin typeface="Arial" pitchFamily="34" charset="0"/>
                <a:ea typeface="Times New Roman" pitchFamily="18" charset="0"/>
                <a:cs typeface="Arial" pitchFamily="34" charset="0"/>
              </a:rPr>
              <a:t>. Konya </a:t>
            </a:r>
            <a:r>
              <a:rPr lang="en-US" sz="1400" dirty="0" err="1">
                <a:solidFill>
                  <a:schemeClr val="tx1"/>
                </a:solidFill>
                <a:latin typeface="Arial" pitchFamily="34" charset="0"/>
                <a:ea typeface="Times New Roman" pitchFamily="18" charset="0"/>
                <a:cs typeface="Arial" pitchFamily="34" charset="0"/>
              </a:rPr>
              <a:t>Mevlana</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Dergahı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Arşivindeki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Mevlevihanelerden</a:t>
            </a:r>
            <a:r>
              <a:rPr lang="en-US" sz="1400" dirty="0">
                <a:solidFill>
                  <a:schemeClr val="tx1"/>
                </a:solidFill>
                <a:latin typeface="Arial" pitchFamily="34" charset="0"/>
                <a:ea typeface="Times New Roman" pitchFamily="18" charset="0"/>
                <a:cs typeface="Arial" pitchFamily="34" charset="0"/>
              </a:rPr>
              <a:t> 1913 </a:t>
            </a:r>
            <a:r>
              <a:rPr lang="en-US" sz="1400" dirty="0" err="1">
                <a:solidFill>
                  <a:schemeClr val="tx1"/>
                </a:solidFill>
                <a:latin typeface="Arial" pitchFamily="34" charset="0"/>
                <a:ea typeface="Times New Roman" pitchFamily="18" charset="0"/>
                <a:cs typeface="Arial" pitchFamily="34" charset="0"/>
              </a:rPr>
              <a:t>senesinde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istenilen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zamanın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şeyhlerinin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gönderdiği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evraklardan</a:t>
            </a:r>
            <a:r>
              <a:rPr lang="en-US" sz="1400" dirty="0">
                <a:solidFill>
                  <a:schemeClr val="tx1"/>
                </a:solidFill>
                <a:latin typeface="Arial" pitchFamily="34" charset="0"/>
                <a:ea typeface="Times New Roman" pitchFamily="18" charset="0"/>
                <a:cs typeface="Arial" pitchFamily="34" charset="0"/>
              </a:rPr>
              <a:t> her </a:t>
            </a:r>
            <a:r>
              <a:rPr lang="en-US" sz="1400" b="1" dirty="0" err="1">
                <a:solidFill>
                  <a:schemeClr val="tx1"/>
                </a:solidFill>
                <a:latin typeface="Arial" pitchFamily="34" charset="0"/>
                <a:ea typeface="Times New Roman" pitchFamily="18" charset="0"/>
                <a:cs typeface="Arial" pitchFamily="34" charset="0"/>
              </a:rPr>
              <a:t>mevlevihanenin</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kütüphanesi</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olduğunu</a:t>
            </a:r>
            <a:r>
              <a:rPr lang="en-US" sz="1400" b="1"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anlıyoruz</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Gelen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evraklar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içinde</a:t>
            </a:r>
            <a:r>
              <a:rPr lang="en-US" sz="1400" dirty="0">
                <a:solidFill>
                  <a:schemeClr val="tx1"/>
                </a:solidFill>
                <a:latin typeface="Arial" pitchFamily="34" charset="0"/>
                <a:ea typeface="Times New Roman" pitchFamily="18" charset="0"/>
                <a:cs typeface="Arial" pitchFamily="34" charset="0"/>
              </a:rPr>
              <a:t> </a:t>
            </a:r>
            <a:r>
              <a:rPr lang="en-US" sz="1400" dirty="0" err="1" smtClean="0">
                <a:solidFill>
                  <a:schemeClr val="tx1"/>
                </a:solidFill>
                <a:latin typeface="Arial" pitchFamily="34" charset="0"/>
                <a:ea typeface="Times New Roman" pitchFamily="18" charset="0"/>
                <a:cs typeface="Arial" pitchFamily="34" charset="0"/>
              </a:rPr>
              <a:t>kütühhane</a:t>
            </a:r>
            <a:r>
              <a:rPr lang="tr-TR" sz="1400" dirty="0" err="1" smtClean="0">
                <a:solidFill>
                  <a:schemeClr val="tx1"/>
                </a:solidFill>
                <a:latin typeface="Arial" pitchFamily="34" charset="0"/>
                <a:ea typeface="Times New Roman" pitchFamily="18" charset="0"/>
                <a:cs typeface="Arial" pitchFamily="34" charset="0"/>
              </a:rPr>
              <a:t>ler</a:t>
            </a:r>
            <a:r>
              <a:rPr lang="en-US" sz="1400" dirty="0" smtClean="0">
                <a:solidFill>
                  <a:schemeClr val="tx1"/>
                </a:solidFill>
                <a:latin typeface="Arial" pitchFamily="34" charset="0"/>
                <a:ea typeface="Times New Roman" pitchFamily="18" charset="0"/>
                <a:cs typeface="Arial" pitchFamily="34" charset="0"/>
              </a:rPr>
              <a:t>de </a:t>
            </a:r>
            <a:r>
              <a:rPr lang="en-US" sz="1400" dirty="0" err="1">
                <a:solidFill>
                  <a:schemeClr val="tx1"/>
                </a:solidFill>
                <a:latin typeface="Arial" pitchFamily="34" charset="0"/>
                <a:ea typeface="Times New Roman" pitchFamily="18" charset="0"/>
                <a:cs typeface="Arial" pitchFamily="34" charset="0"/>
              </a:rPr>
              <a:t>bulunan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kitaplar</a:t>
            </a:r>
            <a:r>
              <a:rPr lang="en-US" sz="1400" dirty="0">
                <a:solidFill>
                  <a:schemeClr val="tx1"/>
                </a:solidFill>
                <a:latin typeface="Arial" pitchFamily="34" charset="0"/>
                <a:ea typeface="Times New Roman" pitchFamily="18" charset="0"/>
                <a:cs typeface="Arial" pitchFamily="34" charset="0"/>
              </a:rPr>
              <a:t> da </a:t>
            </a:r>
            <a:r>
              <a:rPr lang="en-US" sz="1400" dirty="0" err="1">
                <a:solidFill>
                  <a:schemeClr val="tx1"/>
                </a:solidFill>
                <a:latin typeface="Arial" pitchFamily="34" charset="0"/>
                <a:ea typeface="Times New Roman" pitchFamily="18" charset="0"/>
                <a:cs typeface="Arial" pitchFamily="34" charset="0"/>
              </a:rPr>
              <a:t>tek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kaydedilmiştir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Diğer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tarikatlarda</a:t>
            </a:r>
            <a:r>
              <a:rPr lang="en-US" sz="1400" dirty="0">
                <a:solidFill>
                  <a:schemeClr val="tx1"/>
                </a:solidFill>
                <a:latin typeface="Arial" pitchFamily="34" charset="0"/>
                <a:ea typeface="Times New Roman" pitchFamily="18" charset="0"/>
                <a:cs typeface="Arial" pitchFamily="34" charset="0"/>
              </a:rPr>
              <a:t> da </a:t>
            </a:r>
            <a:r>
              <a:rPr lang="en-US" sz="1400" dirty="0" err="1">
                <a:solidFill>
                  <a:schemeClr val="tx1"/>
                </a:solidFill>
                <a:latin typeface="Arial" pitchFamily="34" charset="0"/>
                <a:ea typeface="Times New Roman" pitchFamily="18" charset="0"/>
                <a:cs typeface="Arial" pitchFamily="34" charset="0"/>
              </a:rPr>
              <a:t>aynı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şekilde</a:t>
            </a:r>
            <a:r>
              <a:rPr lang="en-US" sz="1400" dirty="0">
                <a:solidFill>
                  <a:schemeClr val="tx1"/>
                </a:solidFill>
                <a:latin typeface="Arial" pitchFamily="34" charset="0"/>
                <a:ea typeface="Times New Roman" pitchFamily="18" charset="0"/>
                <a:cs typeface="Arial" pitchFamily="34" charset="0"/>
              </a:rPr>
              <a:t> </a:t>
            </a:r>
            <a:r>
              <a:rPr lang="en-US" sz="1400" b="1" dirty="0" err="1">
                <a:solidFill>
                  <a:schemeClr val="tx1"/>
                </a:solidFill>
                <a:latin typeface="Arial" pitchFamily="34" charset="0"/>
                <a:ea typeface="Times New Roman" pitchFamily="18" charset="0"/>
                <a:cs typeface="Arial" pitchFamily="34" charset="0"/>
              </a:rPr>
              <a:t>kütüphanelere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rastlamak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mümkündür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Yine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bir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çok</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varlıklı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makam</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mevki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sahibi</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tarikat</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mensubunun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tekkeye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kütüphane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yaptırdığını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ve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kitaplar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bağışladığını</a:t>
            </a:r>
            <a:r>
              <a:rPr lang="en-US" sz="1400" dirty="0">
                <a:solidFill>
                  <a:schemeClr val="tx1"/>
                </a:solidFill>
                <a:latin typeface="Arial" pitchFamily="34" charset="0"/>
                <a:ea typeface="Times New Roman" pitchFamily="18" charset="0"/>
                <a:cs typeface="Arial" pitchFamily="34" charset="0"/>
              </a:rPr>
              <a:t> da </a:t>
            </a:r>
            <a:r>
              <a:rPr lang="en-US" sz="1400" dirty="0" err="1">
                <a:solidFill>
                  <a:schemeClr val="tx1"/>
                </a:solidFill>
                <a:latin typeface="Arial" pitchFamily="34" charset="0"/>
                <a:ea typeface="Times New Roman" pitchFamily="18" charset="0"/>
                <a:cs typeface="Arial" pitchFamily="34" charset="0"/>
              </a:rPr>
              <a:t>biliyoruz</a:t>
            </a:r>
            <a:r>
              <a:rPr lang="en-US" sz="1400" dirty="0">
                <a:solidFill>
                  <a:schemeClr val="tx1"/>
                </a:solidFill>
                <a:latin typeface="Arial" pitchFamily="34" charset="0"/>
                <a:ea typeface="Times New Roman" pitchFamily="18" charset="0"/>
                <a:cs typeface="Arial" pitchFamily="34" charset="0"/>
              </a:rPr>
              <a:t>. Galata </a:t>
            </a:r>
            <a:r>
              <a:rPr lang="en-US" sz="1400" dirty="0" err="1">
                <a:solidFill>
                  <a:schemeClr val="tx1"/>
                </a:solidFill>
                <a:latin typeface="Arial" pitchFamily="34" charset="0"/>
                <a:ea typeface="Times New Roman" pitchFamily="18" charset="0"/>
                <a:cs typeface="Arial" pitchFamily="34" charset="0"/>
              </a:rPr>
              <a:t>Mevlevihanesine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zamanın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Kethüdası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Halet</a:t>
            </a:r>
            <a:r>
              <a:rPr lang="en-US" sz="1400" dirty="0">
                <a:solidFill>
                  <a:schemeClr val="tx1"/>
                </a:solidFill>
                <a:latin typeface="Arial" pitchFamily="34" charset="0"/>
                <a:ea typeface="Times New Roman" pitchFamily="18" charset="0"/>
                <a:cs typeface="Arial" pitchFamily="34" charset="0"/>
              </a:rPr>
              <a:t> Said </a:t>
            </a:r>
            <a:r>
              <a:rPr lang="en-US" sz="1400" dirty="0" err="1">
                <a:solidFill>
                  <a:schemeClr val="tx1"/>
                </a:solidFill>
                <a:latin typeface="Arial" pitchFamily="34" charset="0"/>
                <a:ea typeface="Times New Roman" pitchFamily="18" charset="0"/>
                <a:cs typeface="Arial" pitchFamily="34" charset="0"/>
              </a:rPr>
              <a:t>Efendi’nin</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bir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kütüphane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yaptırıp</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kitaplar</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bağışlaması</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örneğinde</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olduğu</a:t>
            </a:r>
            <a:r>
              <a:rPr lang="en-US" sz="1400" dirty="0">
                <a:solidFill>
                  <a:schemeClr val="tx1"/>
                </a:solidFill>
                <a:latin typeface="Arial" pitchFamily="34" charset="0"/>
                <a:ea typeface="Times New Roman" pitchFamily="18" charset="0"/>
                <a:cs typeface="Arial" pitchFamily="34" charset="0"/>
              </a:rPr>
              <a:t> </a:t>
            </a:r>
            <a:r>
              <a:rPr lang="en-US" sz="1400" dirty="0" err="1">
                <a:solidFill>
                  <a:schemeClr val="tx1"/>
                </a:solidFill>
                <a:latin typeface="Arial" pitchFamily="34" charset="0"/>
                <a:ea typeface="Times New Roman" pitchFamily="18" charset="0"/>
                <a:cs typeface="Arial" pitchFamily="34" charset="0"/>
              </a:rPr>
              <a:t>gibi</a:t>
            </a:r>
            <a:r>
              <a:rPr lang="en-US" sz="1400" dirty="0">
                <a:solidFill>
                  <a:schemeClr val="tx1"/>
                </a:solidFill>
                <a:latin typeface="Arial" pitchFamily="34" charset="0"/>
                <a:ea typeface="Times New Roman" pitchFamily="18" charset="0"/>
                <a:cs typeface="Arial" pitchFamily="34" charset="0"/>
              </a:rPr>
              <a:t>…</a:t>
            </a:r>
          </a:p>
          <a:p>
            <a:pPr lvl="0" algn="just"/>
            <a:endParaRPr lang="en-US" sz="1400" dirty="0">
              <a:solidFill>
                <a:schemeClr val="tx1"/>
              </a:solidFill>
              <a:latin typeface="Arial" pitchFamily="34" charset="0"/>
              <a:cs typeface="Arial" pitchFamily="34" charset="0"/>
            </a:endParaRPr>
          </a:p>
          <a:p>
            <a:pPr algn="just"/>
            <a:endParaRPr lang="tr-TR" sz="1400" dirty="0"/>
          </a:p>
        </p:txBody>
      </p:sp>
    </p:spTree>
    <p:extLst>
      <p:ext uri="{BB962C8B-B14F-4D97-AF65-F5344CB8AC3E}">
        <p14:creationId xmlns:p14="http://schemas.microsoft.com/office/powerpoint/2010/main" val="22849969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1262</TotalTime>
  <Words>3058</Words>
  <Application>Microsoft Office PowerPoint</Application>
  <PresentationFormat>Geniş ekran</PresentationFormat>
  <Paragraphs>81</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Arial</vt:lpstr>
      <vt:lpstr>Calibri</vt:lpstr>
      <vt:lpstr>Century Gothic</vt:lpstr>
      <vt:lpstr>Palatino Linotype</vt:lpstr>
      <vt:lpstr>Times New Roman</vt:lpstr>
      <vt:lpstr>Wingdings 3</vt:lpstr>
      <vt:lpstr>İyon Toplantı Odası</vt:lpstr>
      <vt:lpstr>TASAVVUF I  VI. YARIYIL BAHAR DÖNEMİ</vt:lpstr>
      <vt:lpstr>          5. HAFTA (18.03.2019) -Tarikatların Ortak Unsurları, Tasavvufun Tesirleri KAYNAKÇA -Osman Türer, ;Ana Hatlarıyla Tasavvuf Tarihi, Ataç Yay., İst. 2018. -Ömer Lütfi Barkan, “İstila Devirlerinin Kolonizatör Türk Dervişleri ve Zaviyeler”, Vakıflar Dergisi, Ankara 1942, sayı II, 279-304. -Osman Nuri Ergin, Türk Maarif Tarihi, İst. 1939, c. 1, s. 194-197; Ali Çavuşoğlu, «Tasavvuf ve Spor», Tasavvuf Kitabı (Hz., Cemil Çiftçi), Kitabevi, İstanbul 2003, s. 505-545. -Necdet Tosun, «Silsile», DİA, c. 37, ss. 206-207. </vt:lpstr>
      <vt:lpstr>Tarikatların Müşterek Unsurları</vt:lpstr>
      <vt:lpstr>Tarikatların Müşterek Unsurları</vt:lpstr>
      <vt:lpstr>Tarikatların Müşterek Unsurları</vt:lpstr>
      <vt:lpstr>Tarikatların Sosyal Fonksiyonları</vt:lpstr>
      <vt:lpstr>Tarikatların Sosyal Fonksiyonları</vt:lpstr>
      <vt:lpstr>Tarikatların Sosyal Fonksiyonları</vt:lpstr>
      <vt:lpstr>Tarikatların Sosyal Fonksiyonları</vt:lpstr>
      <vt:lpstr>Tarikatların Sosyal Fonksiyonları</vt:lpstr>
      <vt:lpstr>Tarikatların Sosyal Fonksiyonları</vt:lpstr>
      <vt:lpstr>Tarikatların Sosyal Fonksiyonları</vt:lpstr>
      <vt:lpstr>Tarikatların Sosyal Fonksiyonları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Abdullah Necmi</cp:lastModifiedBy>
  <cp:revision>95</cp:revision>
  <cp:lastPrinted>2019-02-25T11:11:47Z</cp:lastPrinted>
  <dcterms:created xsi:type="dcterms:W3CDTF">2017-02-20T05:50:03Z</dcterms:created>
  <dcterms:modified xsi:type="dcterms:W3CDTF">2019-03-18T10:56:55Z</dcterms:modified>
</cp:coreProperties>
</file>