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6" r:id="rId7"/>
    <p:sldId id="273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696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524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613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57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22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11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254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88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4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49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9F304-A486-1249-908C-913DA2053F54}" type="datetimeFigureOut">
              <a:rPr lang="en-US" smtClean="0"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B0213-8C7B-C24C-8A19-934E19F9E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14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0717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sz="4000" b="1" dirty="0" err="1" smtClean="0"/>
              <a:t>The</a:t>
            </a:r>
            <a:r>
              <a:rPr lang="tr-TR" sz="4000" b="1" dirty="0" smtClean="0"/>
              <a:t> </a:t>
            </a:r>
            <a:r>
              <a:rPr lang="tr-TR" sz="4000" b="1" dirty="0" err="1" smtClean="0"/>
              <a:t>Importance</a:t>
            </a:r>
            <a:r>
              <a:rPr lang="tr-TR" sz="4000" b="1" dirty="0" smtClean="0"/>
              <a:t> of </a:t>
            </a:r>
            <a:r>
              <a:rPr lang="tr-TR" sz="4000" b="1" dirty="0" err="1" smtClean="0"/>
              <a:t>Education</a:t>
            </a:r>
            <a:r>
              <a:rPr lang="tr-TR" sz="4000" b="1" dirty="0" smtClean="0"/>
              <a:t> in </a:t>
            </a:r>
            <a:r>
              <a:rPr lang="tr-TR" sz="4000" b="1" dirty="0" err="1" smtClean="0"/>
              <a:t>Islam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565" y="807174"/>
            <a:ext cx="8842809" cy="5935092"/>
          </a:xfrm>
        </p:spPr>
        <p:txBody>
          <a:bodyPr>
            <a:noAutofit/>
          </a:bodyPr>
          <a:lstStyle/>
          <a:p>
            <a:r>
              <a:rPr lang="tr-TR" sz="2000" dirty="0" smtClean="0"/>
              <a:t>"</a:t>
            </a:r>
            <a:r>
              <a:rPr lang="tr-TR" sz="2000" dirty="0" err="1" smtClean="0"/>
              <a:t>Iqra</a:t>
            </a:r>
            <a:r>
              <a:rPr lang="tr-TR" sz="2000" dirty="0" smtClean="0"/>
              <a:t>" READ! </a:t>
            </a:r>
            <a:r>
              <a:rPr lang="tr-TR" sz="2000" dirty="0" err="1" smtClean="0"/>
              <a:t>Seek</a:t>
            </a:r>
            <a:r>
              <a:rPr lang="tr-TR" sz="2000" dirty="0" smtClean="0"/>
              <a:t> </a:t>
            </a:r>
            <a:r>
              <a:rPr lang="tr-TR" sz="2000" dirty="0" err="1" smtClean="0"/>
              <a:t>knowledge</a:t>
            </a:r>
            <a:r>
              <a:rPr lang="tr-TR" sz="2000" dirty="0" smtClean="0"/>
              <a:t>! </a:t>
            </a:r>
            <a:r>
              <a:rPr lang="tr-TR" sz="2000" dirty="0" err="1" smtClean="0"/>
              <a:t>Educate</a:t>
            </a:r>
            <a:r>
              <a:rPr lang="tr-TR" sz="2000" dirty="0" smtClean="0"/>
              <a:t> </a:t>
            </a:r>
            <a:r>
              <a:rPr lang="tr-TR" sz="2000" dirty="0" err="1" smtClean="0"/>
              <a:t>yourselves</a:t>
            </a:r>
            <a:r>
              <a:rPr lang="tr-TR" sz="2000" dirty="0" smtClean="0"/>
              <a:t>! Be </a:t>
            </a:r>
            <a:r>
              <a:rPr lang="tr-TR" sz="2000" dirty="0" err="1" smtClean="0"/>
              <a:t>educated</a:t>
            </a:r>
            <a:r>
              <a:rPr lang="tr-TR" sz="2000" dirty="0" smtClean="0"/>
              <a:t>. (al-</a:t>
            </a:r>
            <a:r>
              <a:rPr lang="tr-TR" sz="2000" dirty="0" err="1" smtClean="0"/>
              <a:t>Alaq</a:t>
            </a:r>
            <a:r>
              <a:rPr lang="tr-TR" sz="2000" dirty="0" smtClean="0"/>
              <a:t>, 1)</a:t>
            </a:r>
            <a:endParaRPr lang="en-US" sz="2000" dirty="0" smtClean="0"/>
          </a:p>
          <a:p>
            <a:r>
              <a:rPr lang="tr-TR" sz="2000" dirty="0" smtClean="0"/>
              <a:t>"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those</a:t>
            </a:r>
            <a:r>
              <a:rPr lang="tr-TR" sz="2000" dirty="0" smtClean="0"/>
              <a:t> </a:t>
            </a:r>
            <a:r>
              <a:rPr lang="tr-TR" sz="2000" dirty="0" err="1" smtClean="0"/>
              <a:t>equal</a:t>
            </a:r>
            <a:r>
              <a:rPr lang="tr-TR" sz="2000" dirty="0" smtClean="0"/>
              <a:t>, </a:t>
            </a:r>
            <a:r>
              <a:rPr lang="tr-TR" sz="2000" dirty="0" err="1" smtClean="0"/>
              <a:t>those</a:t>
            </a:r>
            <a:r>
              <a:rPr lang="tr-TR" sz="2000" dirty="0" smtClean="0"/>
              <a:t> </a:t>
            </a:r>
            <a:r>
              <a:rPr lang="tr-TR" sz="2000" dirty="0" err="1" smtClean="0"/>
              <a:t>who</a:t>
            </a:r>
            <a:r>
              <a:rPr lang="tr-TR" sz="2000" dirty="0" smtClean="0"/>
              <a:t> </a:t>
            </a:r>
            <a:r>
              <a:rPr lang="tr-TR" sz="2000" dirty="0" err="1" smtClean="0"/>
              <a:t>know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those</a:t>
            </a:r>
            <a:r>
              <a:rPr lang="tr-TR" sz="2000" dirty="0" smtClean="0"/>
              <a:t> </a:t>
            </a:r>
            <a:r>
              <a:rPr lang="tr-TR" sz="2000" dirty="0" err="1" smtClean="0"/>
              <a:t>who</a:t>
            </a:r>
            <a:r>
              <a:rPr lang="tr-TR" sz="2000" dirty="0" smtClean="0"/>
              <a:t> do not </a:t>
            </a:r>
            <a:r>
              <a:rPr lang="tr-TR" sz="2000" dirty="0" err="1" smtClean="0"/>
              <a:t>know</a:t>
            </a:r>
            <a:r>
              <a:rPr lang="tr-TR" sz="2000" dirty="0" smtClean="0"/>
              <a:t>?" (Al-</a:t>
            </a:r>
            <a:r>
              <a:rPr lang="tr-TR" sz="2000" dirty="0" err="1" smtClean="0"/>
              <a:t>Zumr</a:t>
            </a:r>
            <a:r>
              <a:rPr lang="tr-TR" sz="2000" dirty="0" smtClean="0"/>
              <a:t>, 9) </a:t>
            </a:r>
            <a:endParaRPr lang="en-US" sz="2000" dirty="0" smtClean="0"/>
          </a:p>
          <a:p>
            <a:r>
              <a:rPr lang="tr-TR" sz="2000" dirty="0" smtClean="0"/>
              <a:t>"Allah </a:t>
            </a:r>
            <a:r>
              <a:rPr lang="tr-TR" sz="2000" dirty="0" err="1" smtClean="0"/>
              <a:t>grants</a:t>
            </a:r>
            <a:r>
              <a:rPr lang="tr-TR" sz="2000" dirty="0" smtClean="0"/>
              <a:t> </a:t>
            </a:r>
            <a:r>
              <a:rPr lang="tr-TR" sz="2000" dirty="0" err="1" smtClean="0"/>
              <a:t>wisdom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whom</a:t>
            </a:r>
            <a:r>
              <a:rPr lang="tr-TR" sz="2000" dirty="0" smtClean="0"/>
              <a:t> He </a:t>
            </a:r>
            <a:r>
              <a:rPr lang="tr-TR" sz="2000" dirty="0" err="1" smtClean="0"/>
              <a:t>pleases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whom</a:t>
            </a:r>
            <a:r>
              <a:rPr lang="tr-TR" sz="2000" dirty="0" smtClean="0"/>
              <a:t> </a:t>
            </a:r>
            <a:r>
              <a:rPr lang="tr-TR" sz="2000" dirty="0" err="1" smtClean="0"/>
              <a:t>wisdom</a:t>
            </a:r>
            <a:r>
              <a:rPr lang="tr-TR" sz="2000" dirty="0" smtClean="0"/>
              <a:t> is </a:t>
            </a:r>
            <a:r>
              <a:rPr lang="tr-TR" sz="2000" dirty="0" err="1" smtClean="0"/>
              <a:t>granted</a:t>
            </a:r>
            <a:r>
              <a:rPr lang="tr-TR" sz="2000" dirty="0" smtClean="0"/>
              <a:t> </a:t>
            </a:r>
            <a:r>
              <a:rPr lang="tr-TR" sz="2000" dirty="0" err="1" smtClean="0"/>
              <a:t>indeed</a:t>
            </a:r>
            <a:r>
              <a:rPr lang="tr-TR" sz="2000" dirty="0" smtClean="0"/>
              <a:t> he </a:t>
            </a:r>
            <a:r>
              <a:rPr lang="tr-TR" sz="2000" dirty="0" err="1" smtClean="0"/>
              <a:t>receives</a:t>
            </a:r>
            <a:r>
              <a:rPr lang="tr-TR" sz="2000" dirty="0" smtClean="0"/>
              <a:t> an </a:t>
            </a:r>
            <a:r>
              <a:rPr lang="tr-TR" sz="2000" dirty="0" err="1" smtClean="0"/>
              <a:t>overflowing</a:t>
            </a:r>
            <a:r>
              <a:rPr lang="tr-TR" sz="2000" dirty="0" smtClean="0"/>
              <a:t> </a:t>
            </a:r>
            <a:r>
              <a:rPr lang="tr-TR" sz="2000" dirty="0" err="1" smtClean="0"/>
              <a:t>benefit</a:t>
            </a:r>
            <a:r>
              <a:rPr lang="tr-TR" sz="2000" dirty="0" smtClean="0"/>
              <a:t>." (Al-</a:t>
            </a:r>
            <a:r>
              <a:rPr lang="tr-TR" sz="2000" dirty="0" err="1" smtClean="0"/>
              <a:t>Baqarah</a:t>
            </a:r>
            <a:r>
              <a:rPr lang="tr-TR" sz="2000" dirty="0" smtClean="0"/>
              <a:t>, 269)</a:t>
            </a:r>
            <a:endParaRPr lang="en-US" sz="2000" dirty="0" smtClean="0"/>
          </a:p>
          <a:p>
            <a:endParaRPr lang="tr-TR" sz="2000" dirty="0" smtClean="0"/>
          </a:p>
          <a:p>
            <a:r>
              <a:rPr lang="tr-TR" sz="2000" dirty="0" smtClean="0"/>
              <a:t>“</a:t>
            </a:r>
            <a:r>
              <a:rPr lang="tr-TR" sz="2000" dirty="0" err="1" smtClean="0"/>
              <a:t>Seeking</a:t>
            </a:r>
            <a:r>
              <a:rPr lang="tr-TR" sz="2000" dirty="0" smtClean="0"/>
              <a:t> </a:t>
            </a:r>
            <a:r>
              <a:rPr lang="tr-TR" sz="2000" dirty="0" err="1" smtClean="0"/>
              <a:t>knowledge</a:t>
            </a:r>
            <a:r>
              <a:rPr lang="tr-TR" sz="2000" dirty="0" smtClean="0"/>
              <a:t> is </a:t>
            </a:r>
            <a:r>
              <a:rPr lang="tr-TR" sz="2000" dirty="0" err="1" smtClean="0"/>
              <a:t>mandatory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all</a:t>
            </a:r>
            <a:r>
              <a:rPr lang="tr-TR" sz="2000" dirty="0" smtClean="0"/>
              <a:t> </a:t>
            </a:r>
            <a:r>
              <a:rPr lang="tr-TR" sz="2000" dirty="0" err="1" smtClean="0"/>
              <a:t>Muslims</a:t>
            </a:r>
            <a:r>
              <a:rPr lang="tr-TR" sz="2000" dirty="0" smtClean="0"/>
              <a:t>.” </a:t>
            </a:r>
            <a:r>
              <a:rPr lang="tr-TR" sz="2000" dirty="0" err="1" smtClean="0"/>
              <a:t>Hadith</a:t>
            </a:r>
            <a:endParaRPr lang="en-US" sz="2000" dirty="0" smtClean="0"/>
          </a:p>
          <a:p>
            <a:r>
              <a:rPr lang="tr-TR" sz="2000" dirty="0" smtClean="0"/>
              <a:t>“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position</a:t>
            </a:r>
            <a:r>
              <a:rPr lang="tr-TR" sz="2000" dirty="0" smtClean="0"/>
              <a:t> of </a:t>
            </a:r>
            <a:r>
              <a:rPr lang="tr-TR" sz="2000" dirty="0" err="1" smtClean="0"/>
              <a:t>only</a:t>
            </a:r>
            <a:r>
              <a:rPr lang="tr-TR" sz="2000" dirty="0" smtClean="0"/>
              <a:t> </a:t>
            </a:r>
            <a:r>
              <a:rPr lang="tr-TR" sz="2000" dirty="0" err="1" smtClean="0"/>
              <a:t>two</a:t>
            </a:r>
            <a:r>
              <a:rPr lang="tr-TR" sz="2000" dirty="0" smtClean="0"/>
              <a:t> </a:t>
            </a:r>
            <a:r>
              <a:rPr lang="tr-TR" sz="2000" dirty="0" err="1" smtClean="0"/>
              <a:t>persons</a:t>
            </a:r>
            <a:r>
              <a:rPr lang="tr-TR" sz="2000" dirty="0" smtClean="0"/>
              <a:t> is </a:t>
            </a:r>
            <a:r>
              <a:rPr lang="tr-TR" sz="2000" dirty="0" err="1" smtClean="0"/>
              <a:t>enviable</a:t>
            </a:r>
            <a:r>
              <a:rPr lang="tr-TR" sz="2000" dirty="0" smtClean="0"/>
              <a:t>;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person</a:t>
            </a:r>
            <a:r>
              <a:rPr lang="tr-TR" sz="2000" dirty="0" smtClean="0"/>
              <a:t> </a:t>
            </a:r>
            <a:r>
              <a:rPr lang="tr-TR" sz="2000" dirty="0" err="1" smtClean="0"/>
              <a:t>whom</a:t>
            </a:r>
            <a:r>
              <a:rPr lang="tr-TR" sz="2000" dirty="0" smtClean="0"/>
              <a:t> Allah </a:t>
            </a:r>
            <a:r>
              <a:rPr lang="tr-TR" sz="2000" dirty="0" err="1" smtClean="0"/>
              <a:t>bestowed</a:t>
            </a:r>
            <a:r>
              <a:rPr lang="tr-TR" sz="2000" dirty="0" smtClean="0"/>
              <a:t> </a:t>
            </a:r>
            <a:r>
              <a:rPr lang="tr-TR" sz="2000" dirty="0" err="1" smtClean="0"/>
              <a:t>wealth</a:t>
            </a:r>
            <a:r>
              <a:rPr lang="tr-TR" sz="2000" dirty="0" smtClean="0"/>
              <a:t> </a:t>
            </a:r>
            <a:r>
              <a:rPr lang="tr-TR" sz="2000" dirty="0" err="1" smtClean="0"/>
              <a:t>empowering</a:t>
            </a:r>
            <a:r>
              <a:rPr lang="tr-TR" sz="2000" dirty="0" smtClean="0"/>
              <a:t> </a:t>
            </a:r>
            <a:r>
              <a:rPr lang="tr-TR" sz="2000" dirty="0" err="1" smtClean="0"/>
              <a:t>him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spend</a:t>
            </a:r>
            <a:r>
              <a:rPr lang="tr-TR" sz="2000" dirty="0" smtClean="0"/>
              <a:t> it in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way</a:t>
            </a:r>
            <a:r>
              <a:rPr lang="tr-TR" sz="2000" dirty="0" smtClean="0"/>
              <a:t> of </a:t>
            </a:r>
            <a:r>
              <a:rPr lang="tr-TR" sz="2000" dirty="0" err="1" smtClean="0"/>
              <a:t>righteousness</a:t>
            </a:r>
            <a:r>
              <a:rPr lang="tr-TR" sz="2000" dirty="0" smtClean="0"/>
              <a:t>,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person</a:t>
            </a:r>
            <a:r>
              <a:rPr lang="tr-TR" sz="2000" dirty="0" smtClean="0"/>
              <a:t> </a:t>
            </a:r>
            <a:r>
              <a:rPr lang="tr-TR" sz="2000" dirty="0" err="1" smtClean="0"/>
              <a:t>whom</a:t>
            </a:r>
            <a:r>
              <a:rPr lang="tr-TR" sz="2000" dirty="0" smtClean="0"/>
              <a:t> Allah </a:t>
            </a:r>
            <a:r>
              <a:rPr lang="tr-TR" sz="2000" dirty="0" err="1" smtClean="0"/>
              <a:t>gave</a:t>
            </a:r>
            <a:r>
              <a:rPr lang="tr-TR" sz="2000" dirty="0" smtClean="0"/>
              <a:t> </a:t>
            </a:r>
            <a:r>
              <a:rPr lang="tr-TR" sz="2000" dirty="0" err="1" smtClean="0"/>
              <a:t>wisdom</a:t>
            </a:r>
            <a:r>
              <a:rPr lang="tr-TR" sz="2000" dirty="0" smtClean="0"/>
              <a:t> </a:t>
            </a:r>
            <a:r>
              <a:rPr lang="tr-TR" sz="2000" dirty="0" err="1" smtClean="0"/>
              <a:t>with</a:t>
            </a:r>
            <a:r>
              <a:rPr lang="tr-TR" sz="2000" dirty="0" smtClean="0"/>
              <a:t> </a:t>
            </a:r>
            <a:r>
              <a:rPr lang="tr-TR" sz="2000" dirty="0" err="1" smtClean="0"/>
              <a:t>which</a:t>
            </a:r>
            <a:r>
              <a:rPr lang="tr-TR" sz="2000" dirty="0" smtClean="0"/>
              <a:t> he </a:t>
            </a:r>
            <a:r>
              <a:rPr lang="tr-TR" sz="2000" dirty="0" err="1" smtClean="0"/>
              <a:t>adjudges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which</a:t>
            </a:r>
            <a:r>
              <a:rPr lang="tr-TR" sz="2000" dirty="0" smtClean="0"/>
              <a:t> he </a:t>
            </a:r>
            <a:r>
              <a:rPr lang="tr-TR" sz="2000" dirty="0" err="1" smtClean="0"/>
              <a:t>teaches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others</a:t>
            </a:r>
            <a:r>
              <a:rPr lang="tr-TR" sz="2000" dirty="0" smtClean="0"/>
              <a:t>.” </a:t>
            </a:r>
            <a:r>
              <a:rPr lang="tr-TR" sz="2000" dirty="0" err="1" smtClean="0"/>
              <a:t>Hadith</a:t>
            </a:r>
            <a:endParaRPr lang="en-US" sz="2000" dirty="0" smtClean="0"/>
          </a:p>
          <a:p>
            <a:r>
              <a:rPr lang="tr-TR" sz="2000" dirty="0" smtClean="0"/>
              <a:t>“A </a:t>
            </a:r>
            <a:r>
              <a:rPr lang="tr-TR" sz="2000" dirty="0" err="1" smtClean="0"/>
              <a:t>single</a:t>
            </a:r>
            <a:r>
              <a:rPr lang="tr-TR" sz="2000" dirty="0" smtClean="0"/>
              <a:t> </a:t>
            </a:r>
            <a:r>
              <a:rPr lang="tr-TR" sz="2000" dirty="0" err="1" smtClean="0"/>
              <a:t>scholar</a:t>
            </a:r>
            <a:r>
              <a:rPr lang="tr-TR" sz="2000" dirty="0" smtClean="0"/>
              <a:t> of </a:t>
            </a:r>
            <a:r>
              <a:rPr lang="tr-TR" sz="2000" dirty="0" err="1" smtClean="0"/>
              <a:t>religion</a:t>
            </a:r>
            <a:r>
              <a:rPr lang="tr-TR" sz="2000" dirty="0" smtClean="0"/>
              <a:t> is </a:t>
            </a:r>
            <a:r>
              <a:rPr lang="tr-TR" sz="2000" dirty="0" err="1" smtClean="0"/>
              <a:t>more</a:t>
            </a:r>
            <a:r>
              <a:rPr lang="tr-TR" sz="2000" dirty="0" smtClean="0"/>
              <a:t> </a:t>
            </a:r>
            <a:r>
              <a:rPr lang="tr-TR" sz="2000" dirty="0" err="1" smtClean="0"/>
              <a:t>formidable</a:t>
            </a:r>
            <a:r>
              <a:rPr lang="tr-TR" sz="2000" dirty="0" smtClean="0"/>
              <a:t> </a:t>
            </a:r>
            <a:r>
              <a:rPr lang="tr-TR" sz="2000" dirty="0" err="1" smtClean="0"/>
              <a:t>against</a:t>
            </a:r>
            <a:r>
              <a:rPr lang="tr-TR" sz="2000" dirty="0" smtClean="0"/>
              <a:t> </a:t>
            </a:r>
            <a:r>
              <a:rPr lang="tr-TR" sz="2000" dirty="0" err="1" smtClean="0"/>
              <a:t>shaytaan</a:t>
            </a:r>
            <a:r>
              <a:rPr lang="tr-TR" sz="2000" dirty="0" smtClean="0"/>
              <a:t> </a:t>
            </a:r>
            <a:r>
              <a:rPr lang="tr-TR" sz="2000" dirty="0" err="1" smtClean="0"/>
              <a:t>than</a:t>
            </a:r>
            <a:r>
              <a:rPr lang="tr-TR" sz="2000" dirty="0" smtClean="0"/>
              <a:t> a </a:t>
            </a:r>
            <a:r>
              <a:rPr lang="tr-TR" sz="2000" dirty="0" err="1" smtClean="0"/>
              <a:t>thousand</a:t>
            </a:r>
            <a:r>
              <a:rPr lang="tr-TR" sz="2000" dirty="0" smtClean="0"/>
              <a:t> </a:t>
            </a:r>
            <a:r>
              <a:rPr lang="tr-TR" sz="2000" dirty="0" err="1" smtClean="0"/>
              <a:t>devout</a:t>
            </a:r>
            <a:r>
              <a:rPr lang="tr-TR" sz="2000" dirty="0" smtClean="0"/>
              <a:t> </a:t>
            </a:r>
            <a:r>
              <a:rPr lang="tr-TR" sz="2000" dirty="0" err="1" smtClean="0"/>
              <a:t>persons</a:t>
            </a:r>
            <a:r>
              <a:rPr lang="tr-TR" sz="2000" dirty="0" smtClean="0"/>
              <a:t>.” </a:t>
            </a:r>
            <a:r>
              <a:rPr lang="tr-TR" sz="2000" dirty="0" err="1" smtClean="0"/>
              <a:t>Hadith</a:t>
            </a:r>
            <a:endParaRPr lang="en-US" sz="2000" dirty="0" smtClean="0"/>
          </a:p>
          <a:p>
            <a:r>
              <a:rPr lang="tr-TR" sz="2000" dirty="0" smtClean="0"/>
              <a:t>"</a:t>
            </a:r>
            <a:r>
              <a:rPr lang="tr-TR" sz="2000" dirty="0" err="1" smtClean="0"/>
              <a:t>It</a:t>
            </a:r>
            <a:r>
              <a:rPr lang="tr-TR" sz="2000" dirty="0" smtClean="0"/>
              <a:t> is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duty</a:t>
            </a:r>
            <a:r>
              <a:rPr lang="tr-TR" sz="2000" dirty="0" smtClean="0"/>
              <a:t> of </a:t>
            </a:r>
            <a:r>
              <a:rPr lang="tr-TR" sz="2000" dirty="0" err="1" smtClean="0"/>
              <a:t>every</a:t>
            </a:r>
            <a:r>
              <a:rPr lang="tr-TR" sz="2000" dirty="0" smtClean="0"/>
              <a:t> </a:t>
            </a:r>
            <a:r>
              <a:rPr lang="tr-TR" sz="2000" dirty="0" err="1" smtClean="0"/>
              <a:t>Muslim</a:t>
            </a:r>
            <a:r>
              <a:rPr lang="tr-TR" sz="2000" dirty="0" smtClean="0"/>
              <a:t> </a:t>
            </a:r>
            <a:r>
              <a:rPr lang="tr-TR" sz="2000" dirty="0" err="1" smtClean="0"/>
              <a:t>man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</a:t>
            </a:r>
            <a:r>
              <a:rPr lang="tr-TR" sz="2000" dirty="0" err="1" smtClean="0"/>
              <a:t>woman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seek</a:t>
            </a:r>
            <a:r>
              <a:rPr lang="tr-TR" sz="2000" dirty="0" smtClean="0"/>
              <a:t> </a:t>
            </a:r>
            <a:r>
              <a:rPr lang="tr-TR" sz="2000" dirty="0" err="1" smtClean="0"/>
              <a:t>ilm</a:t>
            </a:r>
            <a:r>
              <a:rPr lang="tr-TR" sz="2000" dirty="0" smtClean="0"/>
              <a:t>/</a:t>
            </a:r>
            <a:r>
              <a:rPr lang="tr-TR" sz="2000" dirty="0" err="1" smtClean="0"/>
              <a:t>education</a:t>
            </a:r>
            <a:r>
              <a:rPr lang="tr-TR" sz="2000" dirty="0" smtClean="0"/>
              <a:t>," </a:t>
            </a:r>
            <a:r>
              <a:rPr lang="tr-TR" sz="2000" dirty="0" err="1" smtClean="0"/>
              <a:t>Hadith</a:t>
            </a:r>
            <a:r>
              <a:rPr lang="tr-TR" sz="2000" dirty="0" smtClean="0"/>
              <a:t> </a:t>
            </a:r>
            <a:endParaRPr lang="en-US" sz="2000" dirty="0" smtClean="0"/>
          </a:p>
          <a:p>
            <a:endParaRPr lang="tr-TR" sz="2000" dirty="0" smtClean="0"/>
          </a:p>
          <a:p>
            <a:r>
              <a:rPr lang="tr-TR" sz="2000" dirty="0" err="1" smtClean="0"/>
              <a:t>Traveling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other</a:t>
            </a:r>
            <a:r>
              <a:rPr lang="tr-TR" sz="2000" dirty="0" smtClean="0"/>
              <a:t> </a:t>
            </a:r>
            <a:r>
              <a:rPr lang="tr-TR" sz="2000" dirty="0" err="1" smtClean="0"/>
              <a:t>cities</a:t>
            </a:r>
            <a:r>
              <a:rPr lang="tr-TR" sz="2000" dirty="0" smtClean="0"/>
              <a:t> </a:t>
            </a:r>
            <a:r>
              <a:rPr lang="tr-TR" sz="2000" dirty="0" err="1" smtClean="0"/>
              <a:t>to</a:t>
            </a:r>
            <a:r>
              <a:rPr lang="tr-TR" sz="2000" dirty="0" smtClean="0"/>
              <a:t> </a:t>
            </a:r>
            <a:r>
              <a:rPr lang="tr-TR" sz="2000" dirty="0" err="1" smtClean="0"/>
              <a:t>seek</a:t>
            </a:r>
            <a:r>
              <a:rPr lang="tr-TR" sz="2000" dirty="0" smtClean="0"/>
              <a:t> </a:t>
            </a:r>
            <a:r>
              <a:rPr lang="tr-TR" sz="2000" dirty="0" err="1" smtClean="0"/>
              <a:t>knowledge</a:t>
            </a:r>
            <a:r>
              <a:rPr lang="tr-TR" sz="2000" dirty="0" smtClean="0"/>
              <a:t> </a:t>
            </a:r>
            <a:r>
              <a:rPr lang="tr-TR" sz="2000" dirty="0" err="1" smtClean="0"/>
              <a:t>under</a:t>
            </a:r>
            <a:r>
              <a:rPr lang="tr-TR" sz="2000" dirty="0" smtClean="0"/>
              <a:t>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direction</a:t>
            </a:r>
            <a:r>
              <a:rPr lang="tr-TR" sz="2000" dirty="0" smtClean="0"/>
              <a:t> of </a:t>
            </a:r>
            <a:r>
              <a:rPr lang="tr-TR" sz="2000" dirty="0" err="1" smtClean="0"/>
              <a:t>different</a:t>
            </a:r>
            <a:r>
              <a:rPr lang="tr-TR" sz="2000" dirty="0" smtClean="0"/>
              <a:t> </a:t>
            </a:r>
            <a:r>
              <a:rPr lang="tr-TR" sz="2000" dirty="0" err="1" smtClean="0"/>
              <a:t>masters</a:t>
            </a:r>
            <a:r>
              <a:rPr lang="tr-TR" sz="2000" dirty="0" smtClean="0"/>
              <a:t> </a:t>
            </a:r>
            <a:r>
              <a:rPr lang="tr-TR" sz="2000" dirty="0" err="1" smtClean="0"/>
              <a:t>was</a:t>
            </a:r>
            <a:r>
              <a:rPr lang="tr-TR" sz="2000" dirty="0" smtClean="0"/>
              <a:t> a </a:t>
            </a:r>
            <a:r>
              <a:rPr lang="tr-TR" sz="2000" dirty="0" err="1" smtClean="0"/>
              <a:t>common</a:t>
            </a:r>
            <a:r>
              <a:rPr lang="tr-TR" sz="2000" dirty="0" smtClean="0"/>
              <a:t> </a:t>
            </a:r>
            <a:r>
              <a:rPr lang="tr-TR" sz="2000" dirty="0" err="1" smtClean="0"/>
              <a:t>practice</a:t>
            </a:r>
            <a:r>
              <a:rPr lang="tr-TR" sz="2000" dirty="0" smtClean="0"/>
              <a:t> </a:t>
            </a:r>
            <a:r>
              <a:rPr lang="tr-TR" sz="2000" dirty="0" err="1" smtClean="0"/>
              <a:t>called</a:t>
            </a:r>
            <a:r>
              <a:rPr lang="tr-TR" sz="2000" dirty="0" smtClean="0"/>
              <a:t> “rıhla” in </a:t>
            </a:r>
            <a:r>
              <a:rPr lang="tr-TR" sz="2000" dirty="0" err="1" smtClean="0"/>
              <a:t>the</a:t>
            </a:r>
            <a:r>
              <a:rPr lang="tr-TR" sz="2000" dirty="0" smtClean="0"/>
              <a:t> </a:t>
            </a:r>
            <a:r>
              <a:rPr lang="tr-TR" sz="2000" dirty="0" err="1" smtClean="0"/>
              <a:t>early</a:t>
            </a:r>
            <a:r>
              <a:rPr lang="tr-TR" sz="2000" dirty="0" smtClean="0"/>
              <a:t> </a:t>
            </a:r>
            <a:r>
              <a:rPr lang="tr-TR" sz="2000" dirty="0" err="1" smtClean="0"/>
              <a:t>centuries</a:t>
            </a:r>
            <a:r>
              <a:rPr lang="tr-TR" sz="2000" dirty="0" smtClean="0"/>
              <a:t> of </a:t>
            </a:r>
            <a:r>
              <a:rPr lang="tr-TR" sz="2000" dirty="0" err="1" smtClean="0"/>
              <a:t>Islam</a:t>
            </a:r>
            <a:r>
              <a:rPr lang="tr-TR" sz="2000" dirty="0" smtClean="0"/>
              <a:t>. </a:t>
            </a:r>
          </a:p>
          <a:p>
            <a:endParaRPr lang="tr-TR" sz="1800" dirty="0" smtClean="0"/>
          </a:p>
        </p:txBody>
      </p:sp>
    </p:spTree>
    <p:extLst>
      <p:ext uri="{BB962C8B-B14F-4D97-AF65-F5344CB8AC3E}">
        <p14:creationId xmlns:p14="http://schemas.microsoft.com/office/powerpoint/2010/main" val="215916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825" y="0"/>
            <a:ext cx="8914027" cy="724081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/>
            </a:r>
            <a:br>
              <a:rPr lang="tr-TR" sz="3600" b="1" dirty="0" smtClean="0"/>
            </a:br>
            <a:r>
              <a:rPr lang="tr-TR" sz="3000" b="1" dirty="0" err="1" smtClean="0"/>
              <a:t>Early</a:t>
            </a:r>
            <a:r>
              <a:rPr lang="tr-TR" sz="3000" b="1" dirty="0" smtClean="0"/>
              <a:t> </a:t>
            </a:r>
            <a:r>
              <a:rPr lang="tr-TR" sz="3000" b="1" dirty="0" err="1" smtClean="0"/>
              <a:t>history</a:t>
            </a:r>
            <a:r>
              <a:rPr lang="tr-TR" sz="3000" b="1" dirty="0" smtClean="0"/>
              <a:t> of </a:t>
            </a:r>
            <a:r>
              <a:rPr lang="tr-TR" sz="3000" b="1" dirty="0" err="1" smtClean="0"/>
              <a:t>Islamic</a:t>
            </a:r>
            <a:r>
              <a:rPr lang="tr-TR" sz="3000" b="1" dirty="0" smtClean="0"/>
              <a:t> </a:t>
            </a:r>
            <a:r>
              <a:rPr lang="tr-TR" sz="3000" b="1" dirty="0" err="1" smtClean="0"/>
              <a:t>Educational</a:t>
            </a:r>
            <a:r>
              <a:rPr lang="tr-TR" sz="3000" b="1" dirty="0" smtClean="0"/>
              <a:t> </a:t>
            </a:r>
            <a:r>
              <a:rPr lang="tr-TR" sz="3000" b="1" dirty="0" err="1" smtClean="0"/>
              <a:t>Institutions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9043"/>
            <a:ext cx="8229600" cy="5614597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institute</a:t>
            </a:r>
            <a:r>
              <a:rPr lang="tr-TR" dirty="0"/>
              <a:t> of </a:t>
            </a:r>
            <a:r>
              <a:rPr lang="tr-TR" dirty="0" err="1"/>
              <a:t>madrasa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at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estate</a:t>
            </a:r>
            <a:r>
              <a:rPr lang="tr-TR" dirty="0"/>
              <a:t> of </a:t>
            </a:r>
            <a:r>
              <a:rPr lang="tr-TR" b="1" dirty="0"/>
              <a:t>Arkam bin </a:t>
            </a:r>
            <a:r>
              <a:rPr lang="tr-TR" b="1" dirty="0" err="1"/>
              <a:t>Abi’lArkam</a:t>
            </a:r>
            <a:r>
              <a:rPr lang="tr-TR" dirty="0"/>
              <a:t> </a:t>
            </a:r>
            <a:r>
              <a:rPr lang="tr-TR" dirty="0" err="1"/>
              <a:t>near</a:t>
            </a:r>
            <a:r>
              <a:rPr lang="tr-TR" dirty="0"/>
              <a:t> a </a:t>
            </a:r>
            <a:r>
              <a:rPr lang="tr-TR" dirty="0" err="1"/>
              <a:t>hill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smtClean="0"/>
              <a:t>Safa. </a:t>
            </a:r>
          </a:p>
          <a:p>
            <a:r>
              <a:rPr lang="tr-TR" dirty="0" smtClean="0"/>
              <a:t>Hz. </a:t>
            </a:r>
            <a:r>
              <a:rPr lang="tr-TR" dirty="0" err="1"/>
              <a:t>Muhammad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teacher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of his </a:t>
            </a:r>
            <a:r>
              <a:rPr lang="tr-TR" dirty="0" err="1"/>
              <a:t>followers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Hijrah</a:t>
            </a:r>
            <a:r>
              <a:rPr lang="tr-TR" dirty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madrasa</a:t>
            </a:r>
            <a:r>
              <a:rPr lang="tr-TR" dirty="0"/>
              <a:t> of </a:t>
            </a:r>
            <a:r>
              <a:rPr lang="tr-TR" b="1" i="1" dirty="0"/>
              <a:t>"</a:t>
            </a:r>
            <a:r>
              <a:rPr lang="tr-TR" b="1" i="1" dirty="0" err="1"/>
              <a:t>Suffa</a:t>
            </a:r>
            <a:r>
              <a:rPr lang="tr-TR" b="1" i="1" dirty="0"/>
              <a:t>"</a:t>
            </a:r>
            <a:r>
              <a:rPr lang="tr-TR" b="1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established</a:t>
            </a:r>
            <a:r>
              <a:rPr lang="tr-TR" dirty="0"/>
              <a:t> in </a:t>
            </a:r>
            <a:r>
              <a:rPr lang="tr-TR" dirty="0" err="1"/>
              <a:t>Madina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east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Al-</a:t>
            </a:r>
            <a:r>
              <a:rPr lang="tr-TR" dirty="0" err="1"/>
              <a:t>Masjid</a:t>
            </a:r>
            <a:r>
              <a:rPr lang="tr-TR" dirty="0"/>
              <a:t> an-</a:t>
            </a:r>
            <a:r>
              <a:rPr lang="tr-TR" dirty="0" err="1"/>
              <a:t>Nabawi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curriculum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teachings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Hadith</a:t>
            </a:r>
            <a:r>
              <a:rPr lang="tr-TR" dirty="0"/>
              <a:t>, </a:t>
            </a:r>
            <a:r>
              <a:rPr lang="tr-TR" dirty="0" err="1"/>
              <a:t>fara'iz</a:t>
            </a:r>
            <a:r>
              <a:rPr lang="tr-TR" dirty="0"/>
              <a:t>, </a:t>
            </a:r>
            <a:r>
              <a:rPr lang="tr-TR" dirty="0" err="1"/>
              <a:t>tajweed</a:t>
            </a:r>
            <a:r>
              <a:rPr lang="tr-TR" dirty="0"/>
              <a:t>, </a:t>
            </a:r>
            <a:r>
              <a:rPr lang="tr-TR" dirty="0" err="1" smtClean="0"/>
              <a:t>nasab</a:t>
            </a:r>
            <a:r>
              <a:rPr lang="tr-TR" dirty="0" smtClean="0"/>
              <a:t>/</a:t>
            </a:r>
            <a:r>
              <a:rPr lang="tr-TR" dirty="0" err="1" smtClean="0"/>
              <a:t>genealogy</a:t>
            </a:r>
            <a:r>
              <a:rPr lang="tr-TR" dirty="0"/>
              <a:t>, </a:t>
            </a:r>
            <a:r>
              <a:rPr lang="tr-TR" dirty="0" err="1"/>
              <a:t>treatises</a:t>
            </a:r>
            <a:r>
              <a:rPr lang="tr-TR" dirty="0"/>
              <a:t> of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aid</a:t>
            </a:r>
            <a:r>
              <a:rPr lang="tr-TR" dirty="0"/>
              <a:t>, </a:t>
            </a:r>
            <a:r>
              <a:rPr lang="tr-TR" dirty="0" err="1"/>
              <a:t>etc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trainings</a:t>
            </a:r>
            <a:r>
              <a:rPr lang="tr-TR" dirty="0"/>
              <a:t> of </a:t>
            </a:r>
            <a:r>
              <a:rPr lang="tr-TR" dirty="0" err="1"/>
              <a:t>horse-riding</a:t>
            </a:r>
            <a:r>
              <a:rPr lang="tr-TR" dirty="0"/>
              <a:t>, art of </a:t>
            </a:r>
            <a:r>
              <a:rPr lang="tr-TR" dirty="0" err="1"/>
              <a:t>war</a:t>
            </a:r>
            <a:r>
              <a:rPr lang="tr-TR" dirty="0"/>
              <a:t>, </a:t>
            </a:r>
            <a:r>
              <a:rPr lang="tr-TR" dirty="0" err="1"/>
              <a:t>handwriting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calligraphy</a:t>
            </a:r>
            <a:r>
              <a:rPr lang="tr-TR" dirty="0"/>
              <a:t>, </a:t>
            </a:r>
            <a:r>
              <a:rPr lang="tr-TR" dirty="0" err="1"/>
              <a:t>athletics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martial</a:t>
            </a:r>
            <a:r>
              <a:rPr lang="tr-TR" dirty="0"/>
              <a:t> </a:t>
            </a:r>
            <a:r>
              <a:rPr lang="tr-TR" dirty="0" err="1"/>
              <a:t>arts</a:t>
            </a:r>
            <a:r>
              <a:rPr lang="tr-TR" dirty="0"/>
              <a:t>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687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498548"/>
          </a:xfrm>
        </p:spPr>
        <p:txBody>
          <a:bodyPr>
            <a:noAutofit/>
          </a:bodyPr>
          <a:lstStyle/>
          <a:p>
            <a:r>
              <a:rPr lang="tr-TR" sz="3000" b="1" dirty="0" smtClean="0"/>
              <a:t/>
            </a:r>
            <a:br>
              <a:rPr lang="tr-TR" sz="3000" b="1" dirty="0" smtClean="0"/>
            </a:br>
            <a:r>
              <a:rPr lang="tr-TR" sz="3000" b="1" dirty="0" err="1" smtClean="0"/>
              <a:t>Mosque</a:t>
            </a:r>
            <a:r>
              <a:rPr lang="tr-TR" sz="3000" b="1" dirty="0" smtClean="0"/>
              <a:t>/</a:t>
            </a:r>
            <a:r>
              <a:rPr lang="tr-TR" sz="3000" b="1" dirty="0" err="1" smtClean="0"/>
              <a:t>Masjid</a:t>
            </a:r>
            <a:r>
              <a:rPr lang="tr-TR" sz="3000" b="1" dirty="0" smtClean="0"/>
              <a:t>: </a:t>
            </a:r>
            <a:r>
              <a:rPr lang="tr-TR" sz="3000" b="1" dirty="0" err="1" smtClean="0"/>
              <a:t>The</a:t>
            </a:r>
            <a:r>
              <a:rPr lang="tr-TR" sz="3000" b="1" dirty="0" smtClean="0"/>
              <a:t> First Schools</a:t>
            </a:r>
            <a:r>
              <a:rPr lang="en-US" sz="3000" b="1" dirty="0" smtClean="0"/>
              <a:t/>
            </a:r>
            <a:br>
              <a:rPr lang="en-US" sz="3000" b="1" dirty="0" smtClean="0"/>
            </a:b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0342"/>
            <a:ext cx="8229600" cy="6006314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elementary</a:t>
            </a:r>
            <a:r>
              <a:rPr lang="tr-TR" dirty="0"/>
              <a:t> </a:t>
            </a:r>
            <a:r>
              <a:rPr lang="tr-TR" dirty="0" err="1"/>
              <a:t>educational</a:t>
            </a:r>
            <a:r>
              <a:rPr lang="tr-TR" dirty="0"/>
              <a:t> </a:t>
            </a:r>
            <a:r>
              <a:rPr lang="tr-TR" dirty="0" err="1"/>
              <a:t>institutions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masjeds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mosque</a:t>
            </a:r>
            <a:r>
              <a:rPr lang="tr-TR" dirty="0"/>
              <a:t> </a:t>
            </a:r>
            <a:r>
              <a:rPr lang="tr-TR" dirty="0" err="1"/>
              <a:t>schools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founded</a:t>
            </a:r>
            <a:r>
              <a:rPr lang="tr-TR" dirty="0" smtClean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Prophet</a:t>
            </a:r>
            <a:r>
              <a:rPr lang="tr-TR" dirty="0"/>
              <a:t> </a:t>
            </a:r>
            <a:r>
              <a:rPr lang="tr-TR" dirty="0" err="1"/>
              <a:t>himself</a:t>
            </a:r>
            <a:r>
              <a:rPr lang="tr-TR" dirty="0"/>
              <a:t>; he sat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mosque</a:t>
            </a:r>
            <a:r>
              <a:rPr lang="tr-TR" dirty="0"/>
              <a:t> </a:t>
            </a:r>
            <a:r>
              <a:rPr lang="tr-TR" dirty="0" err="1"/>
              <a:t>surrounded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a </a:t>
            </a:r>
            <a:r>
              <a:rPr lang="tr-TR" dirty="0" err="1"/>
              <a:t>halqa</a:t>
            </a:r>
            <a:r>
              <a:rPr lang="tr-TR" dirty="0"/>
              <a:t> (</a:t>
            </a:r>
            <a:r>
              <a:rPr lang="tr-TR" dirty="0" err="1"/>
              <a:t>circle</a:t>
            </a:r>
            <a:r>
              <a:rPr lang="tr-TR" dirty="0"/>
              <a:t>) of </a:t>
            </a:r>
            <a:r>
              <a:rPr lang="tr-TR" dirty="0" err="1"/>
              <a:t>listeners</a:t>
            </a:r>
            <a:r>
              <a:rPr lang="tr-TR" dirty="0"/>
              <a:t>, </a:t>
            </a:r>
            <a:r>
              <a:rPr lang="tr-TR" dirty="0" err="1"/>
              <a:t>intent</a:t>
            </a:r>
            <a:r>
              <a:rPr lang="tr-TR" dirty="0"/>
              <a:t> on his </a:t>
            </a:r>
            <a:r>
              <a:rPr lang="tr-TR" dirty="0" err="1"/>
              <a:t>instructions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Hz</a:t>
            </a:r>
            <a:r>
              <a:rPr lang="tr-TR" dirty="0"/>
              <a:t>. </a:t>
            </a:r>
            <a:r>
              <a:rPr lang="tr-TR" dirty="0" err="1"/>
              <a:t>Muhammad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sent </a:t>
            </a:r>
            <a:r>
              <a:rPr lang="tr-TR" dirty="0" err="1"/>
              <a:t>teachers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various</a:t>
            </a:r>
            <a:r>
              <a:rPr lang="tr-TR" dirty="0"/>
              <a:t> </a:t>
            </a:r>
            <a:r>
              <a:rPr lang="tr-TR" dirty="0" err="1"/>
              <a:t>tribes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instruct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members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 </a:t>
            </a:r>
            <a:r>
              <a:rPr lang="tr-TR" dirty="0" err="1"/>
              <a:t>Qur'an</a:t>
            </a:r>
            <a:r>
              <a:rPr lang="tr-TR" dirty="0"/>
              <a:t>. </a:t>
            </a:r>
            <a:endParaRPr lang="en-US" dirty="0"/>
          </a:p>
          <a:p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Abbasid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, </a:t>
            </a:r>
            <a:r>
              <a:rPr lang="tr-TR" dirty="0" err="1"/>
              <a:t>thousands</a:t>
            </a:r>
            <a:r>
              <a:rPr lang="tr-TR" dirty="0"/>
              <a:t> of </a:t>
            </a:r>
            <a:r>
              <a:rPr lang="tr-TR" dirty="0" err="1"/>
              <a:t>mosque</a:t>
            </a:r>
            <a:r>
              <a:rPr lang="tr-TR" dirty="0"/>
              <a:t> </a:t>
            </a:r>
            <a:r>
              <a:rPr lang="tr-TR" dirty="0" err="1"/>
              <a:t>schools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established</a:t>
            </a:r>
            <a:r>
              <a:rPr lang="tr-TR" dirty="0"/>
              <a:t> </a:t>
            </a:r>
            <a:r>
              <a:rPr lang="tr-TR" dirty="0" err="1"/>
              <a:t>throughout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 smtClean="0"/>
              <a:t>empire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subjects</a:t>
            </a:r>
            <a:r>
              <a:rPr lang="tr-TR" dirty="0"/>
              <a:t> of </a:t>
            </a:r>
            <a:r>
              <a:rPr lang="tr-TR" dirty="0" err="1"/>
              <a:t>study</a:t>
            </a:r>
            <a:r>
              <a:rPr lang="tr-TR" dirty="0"/>
              <a:t> </a:t>
            </a:r>
            <a:r>
              <a:rPr lang="tr-TR" dirty="0" err="1" smtClean="0"/>
              <a:t>Qur’an</a:t>
            </a:r>
            <a:r>
              <a:rPr lang="tr-TR" dirty="0" smtClean="0"/>
              <a:t>, </a:t>
            </a:r>
            <a:r>
              <a:rPr lang="tr-TR" dirty="0" err="1" smtClean="0"/>
              <a:t>hadith</a:t>
            </a:r>
            <a:r>
              <a:rPr lang="tr-TR" dirty="0" smtClean="0"/>
              <a:t>, </a:t>
            </a:r>
            <a:r>
              <a:rPr lang="tr-TR" dirty="0" err="1"/>
              <a:t>fiqh</a:t>
            </a:r>
            <a:r>
              <a:rPr lang="tr-TR" dirty="0"/>
              <a:t> </a:t>
            </a:r>
            <a:r>
              <a:rPr lang="tr-TR" dirty="0" smtClean="0"/>
              <a:t>, </a:t>
            </a:r>
            <a:r>
              <a:rPr lang="tr-TR" dirty="0" err="1"/>
              <a:t>philology</a:t>
            </a:r>
            <a:r>
              <a:rPr lang="tr-TR" dirty="0"/>
              <a:t>, </a:t>
            </a:r>
            <a:r>
              <a:rPr lang="tr-TR" dirty="0" err="1"/>
              <a:t>poetry</a:t>
            </a:r>
            <a:r>
              <a:rPr lang="tr-TR" dirty="0"/>
              <a:t>, </a:t>
            </a:r>
            <a:r>
              <a:rPr lang="tr-TR" dirty="0" err="1"/>
              <a:t>rhetoric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others</a:t>
            </a:r>
            <a:r>
              <a:rPr lang="tr-TR" dirty="0"/>
              <a:t>. 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251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521" y="106831"/>
            <a:ext cx="8783463" cy="854653"/>
          </a:xfrm>
        </p:spPr>
        <p:txBody>
          <a:bodyPr>
            <a:noAutofit/>
          </a:bodyPr>
          <a:lstStyle/>
          <a:p>
            <a:r>
              <a:rPr lang="tr-TR" sz="3000" b="1" dirty="0" err="1" smtClean="0"/>
              <a:t>Maktab</a:t>
            </a:r>
            <a:r>
              <a:rPr lang="tr-TR" sz="3000" b="1" dirty="0" smtClean="0"/>
              <a:t>/</a:t>
            </a:r>
            <a:r>
              <a:rPr lang="tr-TR" sz="3000" b="1" dirty="0" err="1" smtClean="0"/>
              <a:t>Kuttabs</a:t>
            </a:r>
            <a:r>
              <a:rPr lang="tr-TR" sz="3000" b="1" dirty="0" smtClean="0"/>
              <a:t>: </a:t>
            </a:r>
            <a:r>
              <a:rPr lang="tr-TR" sz="3000" b="1" dirty="0" err="1" smtClean="0"/>
              <a:t>Primary</a:t>
            </a:r>
            <a:r>
              <a:rPr lang="tr-TR" sz="3000" b="1" dirty="0" smtClean="0"/>
              <a:t> </a:t>
            </a:r>
            <a:r>
              <a:rPr lang="tr-TR" sz="3000" b="1" dirty="0" err="1" smtClean="0"/>
              <a:t>and</a:t>
            </a:r>
            <a:r>
              <a:rPr lang="tr-TR" sz="3000" b="1" dirty="0" smtClean="0"/>
              <a:t> </a:t>
            </a:r>
            <a:r>
              <a:rPr lang="tr-TR" sz="3000" b="1" dirty="0" err="1" smtClean="0"/>
              <a:t>Secondary</a:t>
            </a:r>
            <a:r>
              <a:rPr lang="tr-TR" sz="3000" b="1" dirty="0" smtClean="0"/>
              <a:t> </a:t>
            </a:r>
            <a:r>
              <a:rPr lang="tr-TR" sz="3000" b="1" dirty="0" err="1" smtClean="0"/>
              <a:t>education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521" y="1081436"/>
            <a:ext cx="8783463" cy="5577738"/>
          </a:xfrm>
        </p:spPr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maktab</a:t>
            </a:r>
            <a:r>
              <a:rPr lang="tr-TR" dirty="0" smtClean="0"/>
              <a:t> (</a:t>
            </a:r>
            <a:r>
              <a:rPr lang="tr-TR" dirty="0" err="1" smtClean="0"/>
              <a:t>Turkish</a:t>
            </a:r>
            <a:r>
              <a:rPr lang="tr-TR" dirty="0" smtClean="0"/>
              <a:t>: </a:t>
            </a:r>
            <a:r>
              <a:rPr lang="tr-TR" dirty="0" err="1" smtClean="0"/>
              <a:t>Mekteb</a:t>
            </a:r>
            <a:r>
              <a:rPr lang="tr-TR" dirty="0" smtClean="0"/>
              <a:t>) </a:t>
            </a:r>
            <a:r>
              <a:rPr lang="tr-TR" dirty="0" err="1" smtClean="0"/>
              <a:t>derives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Arabic</a:t>
            </a:r>
            <a:r>
              <a:rPr lang="tr-TR" dirty="0" smtClean="0"/>
              <a:t> </a:t>
            </a:r>
            <a:r>
              <a:rPr lang="tr-TR" dirty="0" err="1" smtClean="0"/>
              <a:t>root</a:t>
            </a:r>
            <a:r>
              <a:rPr lang="tr-TR" dirty="0" smtClean="0"/>
              <a:t> k-t-b </a:t>
            </a:r>
            <a:r>
              <a:rPr lang="tr-TR" dirty="0" err="1" smtClean="0"/>
              <a:t>meaning</a:t>
            </a:r>
            <a:r>
              <a:rPr lang="tr-TR" dirty="0" smtClean="0"/>
              <a:t> "</a:t>
            </a:r>
            <a:r>
              <a:rPr lang="tr-TR" dirty="0" err="1" smtClean="0"/>
              <a:t>writing</a:t>
            </a:r>
            <a:r>
              <a:rPr lang="tr-TR" dirty="0" smtClean="0"/>
              <a:t>”, </a:t>
            </a:r>
            <a:r>
              <a:rPr lang="tr-TR" dirty="0" err="1" smtClean="0"/>
              <a:t>Therefore</a:t>
            </a:r>
            <a:r>
              <a:rPr lang="tr-TR" dirty="0" smtClean="0"/>
              <a:t>, </a:t>
            </a:r>
            <a:r>
              <a:rPr lang="tr-TR" dirty="0" err="1" smtClean="0"/>
              <a:t>maktab</a:t>
            </a:r>
            <a:r>
              <a:rPr lang="tr-TR" dirty="0" smtClean="0"/>
              <a:t> </a:t>
            </a:r>
            <a:r>
              <a:rPr lang="tr-TR" dirty="0" err="1" smtClean="0"/>
              <a:t>literally</a:t>
            </a:r>
            <a:r>
              <a:rPr lang="tr-TR" dirty="0" smtClean="0"/>
              <a:t> </a:t>
            </a:r>
            <a:r>
              <a:rPr lang="tr-TR" dirty="0" err="1" smtClean="0"/>
              <a:t>means</a:t>
            </a:r>
            <a:r>
              <a:rPr lang="tr-TR" dirty="0" smtClean="0"/>
              <a:t> "a </a:t>
            </a:r>
            <a:r>
              <a:rPr lang="tr-TR" dirty="0" err="1" smtClean="0"/>
              <a:t>place</a:t>
            </a:r>
            <a:r>
              <a:rPr lang="tr-TR" dirty="0" smtClean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writing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learning</a:t>
            </a:r>
            <a:r>
              <a:rPr lang="tr-TR" dirty="0" smtClean="0"/>
              <a:t> </a:t>
            </a:r>
            <a:r>
              <a:rPr lang="tr-TR" dirty="0" err="1" smtClean="0"/>
              <a:t>take</a:t>
            </a:r>
            <a:r>
              <a:rPr lang="tr-TR" dirty="0" smtClean="0"/>
              <a:t> </a:t>
            </a:r>
            <a:r>
              <a:rPr lang="tr-TR" dirty="0" err="1" smtClean="0"/>
              <a:t>place</a:t>
            </a:r>
            <a:r>
              <a:rPr lang="tr-TR" dirty="0" smtClean="0"/>
              <a:t>". </a:t>
            </a:r>
            <a:endParaRPr lang="en-US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medieval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/>
              <a:t>, an </a:t>
            </a:r>
            <a:r>
              <a:rPr lang="tr-TR" dirty="0" err="1"/>
              <a:t>elementary</a:t>
            </a:r>
            <a:r>
              <a:rPr lang="tr-TR" dirty="0"/>
              <a:t>, 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secondary</a:t>
            </a:r>
            <a:r>
              <a:rPr lang="tr-TR" dirty="0"/>
              <a:t> </a:t>
            </a:r>
            <a:r>
              <a:rPr lang="tr-TR" dirty="0" err="1"/>
              <a:t>schools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 </a:t>
            </a:r>
            <a:r>
              <a:rPr lang="tr-TR" dirty="0" err="1"/>
              <a:t>known</a:t>
            </a:r>
            <a:r>
              <a:rPr lang="tr-TR" dirty="0"/>
              <a:t> as a </a:t>
            </a:r>
            <a:r>
              <a:rPr lang="tr-TR" i="1" dirty="0" err="1" smtClean="0"/>
              <a:t>maktab</a:t>
            </a:r>
            <a:r>
              <a:rPr lang="tr-TR" i="1" dirty="0" smtClean="0"/>
              <a:t>/</a:t>
            </a:r>
            <a:r>
              <a:rPr lang="tr-TR" i="1" dirty="0" err="1" smtClean="0"/>
              <a:t>kuttabs</a:t>
            </a:r>
            <a:r>
              <a:rPr lang="tr-TR" dirty="0" smtClean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dates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at </a:t>
            </a:r>
            <a:r>
              <a:rPr lang="tr-TR" dirty="0" err="1"/>
              <a:t>least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smtClean="0"/>
              <a:t>10th </a:t>
            </a:r>
            <a:r>
              <a:rPr lang="tr-TR" dirty="0" err="1" smtClean="0"/>
              <a:t>century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 </a:t>
            </a:r>
            <a:r>
              <a:rPr lang="tr-TR" dirty="0" err="1"/>
              <a:t>maktab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often</a:t>
            </a:r>
            <a:r>
              <a:rPr lang="tr-TR" dirty="0"/>
              <a:t> </a:t>
            </a:r>
            <a:r>
              <a:rPr lang="tr-TR" dirty="0" err="1"/>
              <a:t>attached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 </a:t>
            </a:r>
            <a:r>
              <a:rPr lang="tr-TR" dirty="0" err="1"/>
              <a:t>endowed</a:t>
            </a:r>
            <a:r>
              <a:rPr lang="tr-TR" dirty="0"/>
              <a:t> </a:t>
            </a:r>
            <a:r>
              <a:rPr lang="tr-TR" dirty="0" err="1"/>
              <a:t>mosque</a:t>
            </a:r>
            <a:r>
              <a:rPr lang="tr-TR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041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err="1" smtClean="0"/>
              <a:t>Madrasa</a:t>
            </a:r>
            <a:r>
              <a:rPr lang="tr-TR" b="1" dirty="0" smtClean="0"/>
              <a:t>: </a:t>
            </a:r>
            <a:r>
              <a:rPr lang="tr-TR" b="1" dirty="0" err="1" smtClean="0"/>
              <a:t>Higher</a:t>
            </a:r>
            <a:r>
              <a:rPr lang="tr-TR" b="1" dirty="0" smtClean="0"/>
              <a:t> </a:t>
            </a:r>
            <a:r>
              <a:rPr lang="tr-TR" b="1" dirty="0" err="1" smtClean="0"/>
              <a:t>Education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601" y="854653"/>
            <a:ext cx="8801375" cy="5863872"/>
          </a:xfrm>
        </p:spPr>
        <p:txBody>
          <a:bodyPr>
            <a:normAutofit fontScale="77500" lnSpcReduction="20000"/>
          </a:bodyPr>
          <a:lstStyle/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word</a:t>
            </a:r>
            <a:r>
              <a:rPr lang="tr-TR" dirty="0"/>
              <a:t> </a:t>
            </a:r>
            <a:r>
              <a:rPr lang="tr-TR" dirty="0" err="1"/>
              <a:t>madrasah</a:t>
            </a:r>
            <a:r>
              <a:rPr lang="tr-TR" dirty="0"/>
              <a:t> (</a:t>
            </a:r>
            <a:r>
              <a:rPr lang="tr-TR" dirty="0" err="1"/>
              <a:t>Turkish</a:t>
            </a:r>
            <a:r>
              <a:rPr lang="tr-TR" dirty="0"/>
              <a:t>: Medrese) </a:t>
            </a:r>
            <a:r>
              <a:rPr lang="tr-TR" dirty="0" err="1"/>
              <a:t>derives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Arabic</a:t>
            </a:r>
            <a:r>
              <a:rPr lang="tr-TR" dirty="0"/>
              <a:t> </a:t>
            </a:r>
            <a:r>
              <a:rPr lang="tr-TR" dirty="0" err="1"/>
              <a:t>root</a:t>
            </a:r>
            <a:r>
              <a:rPr lang="tr-TR" dirty="0"/>
              <a:t> </a:t>
            </a:r>
            <a:r>
              <a:rPr lang="tr-TR" dirty="0" smtClean="0"/>
              <a:t>d</a:t>
            </a:r>
            <a:r>
              <a:rPr lang="tr-TR" dirty="0"/>
              <a:t>-r-s, </a:t>
            </a:r>
            <a:r>
              <a:rPr lang="tr-TR" dirty="0" err="1"/>
              <a:t>meaning</a:t>
            </a:r>
            <a:r>
              <a:rPr lang="tr-TR" dirty="0"/>
              <a:t> "a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something</a:t>
            </a:r>
            <a:r>
              <a:rPr lang="tr-TR" dirty="0"/>
              <a:t> is done". </a:t>
            </a:r>
            <a:endParaRPr lang="tr-TR" dirty="0" smtClean="0"/>
          </a:p>
          <a:p>
            <a:r>
              <a:rPr lang="tr-TR" dirty="0" err="1" smtClean="0"/>
              <a:t>Therefore</a:t>
            </a:r>
            <a:r>
              <a:rPr lang="tr-TR" dirty="0"/>
              <a:t>, </a:t>
            </a:r>
            <a:r>
              <a:rPr lang="tr-TR" dirty="0" err="1"/>
              <a:t>madrasah</a:t>
            </a:r>
            <a:r>
              <a:rPr lang="tr-TR" dirty="0"/>
              <a:t> </a:t>
            </a:r>
            <a:r>
              <a:rPr lang="tr-TR" dirty="0" err="1"/>
              <a:t>literally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 "a </a:t>
            </a:r>
            <a:r>
              <a:rPr lang="tr-TR" dirty="0" err="1"/>
              <a:t>place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studying</a:t>
            </a:r>
            <a:r>
              <a:rPr lang="tr-TR" dirty="0"/>
              <a:t> </a:t>
            </a:r>
            <a:r>
              <a:rPr lang="tr-TR" dirty="0" err="1"/>
              <a:t>take</a:t>
            </a:r>
            <a:r>
              <a:rPr lang="tr-TR" dirty="0"/>
              <a:t> </a:t>
            </a:r>
            <a:r>
              <a:rPr lang="tr-TR" dirty="0" err="1"/>
              <a:t>place</a:t>
            </a:r>
            <a:r>
              <a:rPr lang="tr-TR" dirty="0"/>
              <a:t>". </a:t>
            </a:r>
            <a:endParaRPr lang="en-US" dirty="0"/>
          </a:p>
          <a:p>
            <a:r>
              <a:rPr lang="tr-TR" dirty="0" err="1"/>
              <a:t>Madrasa</a:t>
            </a:r>
            <a:r>
              <a:rPr lang="tr-TR" dirty="0"/>
              <a:t> is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 of </a:t>
            </a:r>
            <a:r>
              <a:rPr lang="tr-TR" dirty="0" err="1"/>
              <a:t>educational</a:t>
            </a:r>
            <a:r>
              <a:rPr lang="tr-TR" dirty="0"/>
              <a:t> </a:t>
            </a:r>
            <a:r>
              <a:rPr lang="tr-TR" dirty="0" err="1"/>
              <a:t>institution</a:t>
            </a:r>
            <a:r>
              <a:rPr lang="tr-TR" dirty="0"/>
              <a:t>, </a:t>
            </a:r>
            <a:r>
              <a:rPr lang="tr-TR" dirty="0" err="1"/>
              <a:t>whether</a:t>
            </a:r>
            <a:r>
              <a:rPr lang="tr-TR" dirty="0"/>
              <a:t> </a:t>
            </a:r>
            <a:r>
              <a:rPr lang="tr-TR" dirty="0" err="1"/>
              <a:t>secular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religious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West,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word</a:t>
            </a:r>
            <a:r>
              <a:rPr lang="tr-TR" dirty="0"/>
              <a:t> </a:t>
            </a:r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refers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 </a:t>
            </a:r>
            <a:r>
              <a:rPr lang="tr-TR" dirty="0" err="1"/>
              <a:t>specific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 of </a:t>
            </a:r>
            <a:r>
              <a:rPr lang="tr-TR" dirty="0" err="1"/>
              <a:t>religious</a:t>
            </a:r>
            <a:r>
              <a:rPr lang="tr-TR" dirty="0"/>
              <a:t> </a:t>
            </a:r>
            <a:r>
              <a:rPr lang="tr-TR" dirty="0" err="1"/>
              <a:t>school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college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religion</a:t>
            </a:r>
            <a:r>
              <a:rPr lang="tr-TR" dirty="0"/>
              <a:t>, </a:t>
            </a:r>
            <a:r>
              <a:rPr lang="tr-TR" dirty="0" err="1"/>
              <a:t>though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not be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subject</a:t>
            </a:r>
            <a:r>
              <a:rPr lang="tr-TR" dirty="0"/>
              <a:t> </a:t>
            </a:r>
            <a:r>
              <a:rPr lang="tr-TR" dirty="0" err="1"/>
              <a:t>studied</a:t>
            </a:r>
            <a:r>
              <a:rPr lang="tr-TR" dirty="0"/>
              <a:t>. </a:t>
            </a:r>
            <a:r>
              <a:rPr lang="tr-TR" dirty="0" err="1"/>
              <a:t>Muslims</a:t>
            </a:r>
            <a:r>
              <a:rPr lang="tr-TR" dirty="0"/>
              <a:t>; </a:t>
            </a:r>
            <a:r>
              <a:rPr lang="tr-TR" dirty="0" err="1"/>
              <a:t>there</a:t>
            </a:r>
            <a:r>
              <a:rPr lang="tr-TR" dirty="0"/>
              <a:t> is </a:t>
            </a:r>
            <a:r>
              <a:rPr lang="tr-TR" dirty="0" err="1"/>
              <a:t>also</a:t>
            </a:r>
            <a:r>
              <a:rPr lang="tr-TR" dirty="0"/>
              <a:t> a modern </a:t>
            </a:r>
            <a:r>
              <a:rPr lang="tr-TR" dirty="0" err="1"/>
              <a:t>curriculum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smtClean="0"/>
              <a:t>Western </a:t>
            </a:r>
            <a:r>
              <a:rPr lang="tr-TR" dirty="0" err="1" smtClean="0"/>
              <a:t>writers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commentators</a:t>
            </a:r>
            <a:r>
              <a:rPr lang="tr-TR" dirty="0" smtClean="0"/>
              <a:t> post-9/11 </a:t>
            </a:r>
            <a:r>
              <a:rPr lang="tr-TR" dirty="0" err="1" smtClean="0"/>
              <a:t>often</a:t>
            </a:r>
            <a:r>
              <a:rPr lang="tr-TR" dirty="0" smtClean="0"/>
              <a:t> </a:t>
            </a:r>
            <a:r>
              <a:rPr lang="tr-TR" dirty="0" err="1" smtClean="0"/>
              <a:t>perceive</a:t>
            </a:r>
            <a:r>
              <a:rPr lang="tr-TR" dirty="0" smtClean="0"/>
              <a:t> </a:t>
            </a:r>
            <a:r>
              <a:rPr lang="tr-TR" dirty="0" err="1" smtClean="0"/>
              <a:t>madrasas</a:t>
            </a:r>
            <a:r>
              <a:rPr lang="tr-TR" dirty="0" smtClean="0"/>
              <a:t> as </a:t>
            </a:r>
            <a:r>
              <a:rPr lang="tr-TR" dirty="0" err="1" smtClean="0"/>
              <a:t>places</a:t>
            </a:r>
            <a:r>
              <a:rPr lang="tr-TR" dirty="0" smtClean="0"/>
              <a:t> of </a:t>
            </a:r>
            <a:r>
              <a:rPr lang="tr-TR" dirty="0" err="1" smtClean="0"/>
              <a:t>radical</a:t>
            </a:r>
            <a:r>
              <a:rPr lang="tr-TR" dirty="0" smtClean="0"/>
              <a:t> </a:t>
            </a:r>
            <a:r>
              <a:rPr lang="tr-TR" dirty="0" err="1" smtClean="0"/>
              <a:t>revivalism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a </a:t>
            </a:r>
            <a:r>
              <a:rPr lang="tr-TR" dirty="0" err="1" smtClean="0"/>
              <a:t>connotation</a:t>
            </a:r>
            <a:r>
              <a:rPr lang="tr-TR" dirty="0" smtClean="0"/>
              <a:t> of anti-</a:t>
            </a:r>
            <a:r>
              <a:rPr lang="tr-TR" dirty="0" err="1" smtClean="0"/>
              <a:t>Americanism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radical</a:t>
            </a:r>
            <a:r>
              <a:rPr lang="tr-TR" dirty="0" smtClean="0"/>
              <a:t> </a:t>
            </a:r>
            <a:r>
              <a:rPr lang="tr-TR" dirty="0" err="1" smtClean="0"/>
              <a:t>extremism</a:t>
            </a:r>
            <a:r>
              <a:rPr lang="tr-TR" dirty="0" smtClean="0"/>
              <a:t>, </a:t>
            </a:r>
            <a:r>
              <a:rPr lang="tr-TR" dirty="0" err="1" smtClean="0"/>
              <a:t>frequently</a:t>
            </a:r>
            <a:r>
              <a:rPr lang="tr-TR" dirty="0" smtClean="0"/>
              <a:t> </a:t>
            </a:r>
            <a:r>
              <a:rPr lang="tr-TR" dirty="0" err="1" smtClean="0"/>
              <a:t>associated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Western </a:t>
            </a:r>
            <a:r>
              <a:rPr lang="tr-TR" dirty="0" err="1" smtClean="0"/>
              <a:t>press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Wahhabi</a:t>
            </a:r>
            <a:r>
              <a:rPr lang="tr-TR" dirty="0" smtClean="0"/>
              <a:t> </a:t>
            </a:r>
            <a:r>
              <a:rPr lang="tr-TR" dirty="0" err="1" smtClean="0"/>
              <a:t>attitudes</a:t>
            </a:r>
            <a:r>
              <a:rPr lang="tr-TR" dirty="0" smtClean="0"/>
              <a:t> </a:t>
            </a:r>
            <a:r>
              <a:rPr lang="tr-TR" dirty="0" err="1" smtClean="0"/>
              <a:t>toward</a:t>
            </a:r>
            <a:r>
              <a:rPr lang="tr-TR" dirty="0" smtClean="0"/>
              <a:t> </a:t>
            </a:r>
            <a:r>
              <a:rPr lang="tr-TR" dirty="0" err="1" smtClean="0"/>
              <a:t>non-Muslims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839346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695" y="130572"/>
            <a:ext cx="8854680" cy="564364"/>
          </a:xfrm>
        </p:spPr>
        <p:txBody>
          <a:bodyPr>
            <a:noAutofit/>
          </a:bodyPr>
          <a:lstStyle/>
          <a:p>
            <a:r>
              <a:rPr lang="en-US" sz="3000" b="1" dirty="0" smtClean="0"/>
              <a:t>Influences of Muslim Educational System on Europe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131" y="778808"/>
            <a:ext cx="8712244" cy="5951587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European</a:t>
            </a:r>
            <a:r>
              <a:rPr lang="tr-TR" dirty="0"/>
              <a:t> </a:t>
            </a:r>
            <a:r>
              <a:rPr lang="tr-TR" dirty="0" err="1"/>
              <a:t>university</a:t>
            </a:r>
            <a:r>
              <a:rPr lang="tr-TR" dirty="0"/>
              <a:t> </a:t>
            </a:r>
            <a:r>
              <a:rPr lang="tr-TR" dirty="0" err="1"/>
              <a:t>borrowed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of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features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 smtClean="0"/>
              <a:t>madrasa</a:t>
            </a:r>
            <a:r>
              <a:rPr lang="tr-TR" dirty="0"/>
              <a:t>, </a:t>
            </a:r>
            <a:r>
              <a:rPr lang="tr-TR" dirty="0" err="1"/>
              <a:t>including</a:t>
            </a:r>
            <a:r>
              <a:rPr lang="tr-TR" dirty="0"/>
              <a:t> </a:t>
            </a:r>
            <a:endParaRPr lang="tr-TR" dirty="0" smtClean="0"/>
          </a:p>
          <a:p>
            <a:pPr lvl="1">
              <a:buFont typeface="Wingdings" charset="2"/>
              <a:buChar char="ü"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concepts</a:t>
            </a:r>
            <a:r>
              <a:rPr lang="tr-TR" dirty="0"/>
              <a:t> of a </a:t>
            </a:r>
            <a:r>
              <a:rPr lang="tr-TR" dirty="0" err="1"/>
              <a:t>degree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doctorate</a:t>
            </a:r>
            <a:r>
              <a:rPr lang="tr-TR" dirty="0"/>
              <a:t>. </a:t>
            </a:r>
            <a:endParaRPr lang="tr-TR" dirty="0" smtClean="0"/>
          </a:p>
          <a:p>
            <a:pPr lvl="1">
              <a:buFont typeface="Wingdings" charset="2"/>
              <a:buChar char="ü"/>
            </a:pPr>
            <a:r>
              <a:rPr lang="tr-TR" dirty="0" smtClean="0"/>
              <a:t>holding </a:t>
            </a:r>
            <a:r>
              <a:rPr lang="tr-TR" dirty="0" err="1"/>
              <a:t>the</a:t>
            </a:r>
            <a:r>
              <a:rPr lang="tr-TR" dirty="0"/>
              <a:t> 'Chair' of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subject</a:t>
            </a:r>
            <a:r>
              <a:rPr lang="tr-TR" dirty="0"/>
              <a:t>"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based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smtClean="0"/>
              <a:t>“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/>
              <a:t>pattern</a:t>
            </a:r>
            <a:r>
              <a:rPr lang="tr-TR" dirty="0"/>
              <a:t> of </a:t>
            </a:r>
            <a:r>
              <a:rPr lang="tr-TR" dirty="0" err="1"/>
              <a:t>teaching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professor</a:t>
            </a:r>
            <a:r>
              <a:rPr lang="tr-TR" dirty="0"/>
              <a:t> </a:t>
            </a:r>
            <a:r>
              <a:rPr lang="tr-TR" dirty="0" err="1"/>
              <a:t>sits</a:t>
            </a:r>
            <a:r>
              <a:rPr lang="tr-TR" dirty="0"/>
              <a:t> on a </a:t>
            </a:r>
            <a:r>
              <a:rPr lang="tr-TR" dirty="0" err="1"/>
              <a:t>chair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sit </a:t>
            </a:r>
            <a:r>
              <a:rPr lang="tr-TR" dirty="0" err="1"/>
              <a:t>around</a:t>
            </a:r>
            <a:r>
              <a:rPr lang="tr-TR" dirty="0"/>
              <a:t> </a:t>
            </a:r>
            <a:r>
              <a:rPr lang="tr-TR" dirty="0" err="1"/>
              <a:t>him</a:t>
            </a:r>
            <a:r>
              <a:rPr lang="tr-TR" dirty="0"/>
              <a:t>", </a:t>
            </a:r>
            <a:endParaRPr lang="tr-TR" dirty="0" smtClean="0"/>
          </a:p>
          <a:p>
            <a:pPr lvl="1">
              <a:buFont typeface="Wingdings" charset="2"/>
              <a:buChar char="ü"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term</a:t>
            </a:r>
            <a:r>
              <a:rPr lang="tr-TR" dirty="0"/>
              <a:t> '</a:t>
            </a:r>
            <a:r>
              <a:rPr lang="tr-TR" dirty="0" err="1"/>
              <a:t>academic</a:t>
            </a:r>
            <a:r>
              <a:rPr lang="tr-TR" dirty="0"/>
              <a:t> </a:t>
            </a:r>
            <a:r>
              <a:rPr lang="tr-TR" dirty="0" err="1"/>
              <a:t>circles</a:t>
            </a:r>
            <a:r>
              <a:rPr lang="tr-TR" dirty="0"/>
              <a:t>'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derived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 in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students</a:t>
            </a:r>
            <a:r>
              <a:rPr lang="tr-TR" dirty="0"/>
              <a:t> "sat in a </a:t>
            </a:r>
            <a:r>
              <a:rPr lang="tr-TR" dirty="0" err="1"/>
              <a:t>circle</a:t>
            </a:r>
            <a:r>
              <a:rPr lang="tr-TR" dirty="0"/>
              <a:t> </a:t>
            </a:r>
            <a:r>
              <a:rPr lang="tr-TR" dirty="0" err="1"/>
              <a:t>around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 smtClean="0"/>
              <a:t>professor</a:t>
            </a:r>
            <a:r>
              <a:rPr lang="tr-TR" dirty="0" smtClean="0"/>
              <a:t>”</a:t>
            </a:r>
          </a:p>
          <a:p>
            <a:pPr lvl="1">
              <a:buFont typeface="Wingdings" charset="2"/>
              <a:buChar char="ü"/>
            </a:pPr>
            <a:r>
              <a:rPr lang="tr-TR" dirty="0" err="1"/>
              <a:t>t</a:t>
            </a:r>
            <a:r>
              <a:rPr lang="tr-TR" dirty="0" err="1" smtClean="0"/>
              <a:t>he</a:t>
            </a:r>
            <a:r>
              <a:rPr lang="tr-TR" dirty="0" smtClean="0"/>
              <a:t> </a:t>
            </a:r>
            <a:r>
              <a:rPr lang="tr-TR" dirty="0" err="1"/>
              <a:t>t</a:t>
            </a:r>
            <a:r>
              <a:rPr lang="tr-TR" dirty="0" err="1" smtClean="0"/>
              <a:t>erms</a:t>
            </a:r>
            <a:r>
              <a:rPr lang="tr-TR" dirty="0" smtClean="0"/>
              <a:t> "</a:t>
            </a:r>
            <a:r>
              <a:rPr lang="tr-TR" dirty="0" err="1"/>
              <a:t>having</a:t>
            </a:r>
            <a:r>
              <a:rPr lang="tr-TR" dirty="0"/>
              <a:t> '</a:t>
            </a:r>
            <a:r>
              <a:rPr lang="tr-TR" dirty="0" err="1"/>
              <a:t>fellows</a:t>
            </a:r>
            <a:r>
              <a:rPr lang="tr-TR" dirty="0"/>
              <a:t>', '</a:t>
            </a:r>
            <a:r>
              <a:rPr lang="tr-TR" dirty="0" err="1"/>
              <a:t>reading</a:t>
            </a:r>
            <a:r>
              <a:rPr lang="tr-TR" dirty="0"/>
              <a:t>' a </a:t>
            </a:r>
            <a:r>
              <a:rPr lang="tr-TR" dirty="0" err="1"/>
              <a:t>subject</a:t>
            </a:r>
            <a:r>
              <a:rPr lang="tr-TR" dirty="0"/>
              <a:t>,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obtaining</a:t>
            </a:r>
            <a:r>
              <a:rPr lang="tr-TR" dirty="0"/>
              <a:t> '</a:t>
            </a:r>
            <a:r>
              <a:rPr lang="tr-TR" dirty="0" err="1"/>
              <a:t>degrees</a:t>
            </a:r>
            <a:r>
              <a:rPr lang="tr-TR" dirty="0"/>
              <a:t>', </a:t>
            </a:r>
            <a:r>
              <a:rPr lang="tr-TR" dirty="0" smtClean="0"/>
              <a:t>be </a:t>
            </a:r>
            <a:r>
              <a:rPr lang="tr-TR" dirty="0" err="1"/>
              <a:t>traced</a:t>
            </a:r>
            <a:r>
              <a:rPr lang="tr-TR" dirty="0"/>
              <a:t> </a:t>
            </a:r>
            <a:r>
              <a:rPr lang="tr-TR" dirty="0" err="1"/>
              <a:t>back</a:t>
            </a:r>
            <a:r>
              <a:rPr lang="tr-TR" dirty="0"/>
              <a:t>"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concepts</a:t>
            </a:r>
            <a:r>
              <a:rPr lang="tr-TR" dirty="0"/>
              <a:t> of </a:t>
            </a:r>
            <a:r>
              <a:rPr lang="tr-TR" i="1" dirty="0" err="1" smtClean="0"/>
              <a:t>aṣḥāb</a:t>
            </a:r>
            <a:r>
              <a:rPr lang="tr-TR" dirty="0" smtClean="0"/>
              <a:t>,</a:t>
            </a:r>
            <a:r>
              <a:rPr lang="tr-TR" i="1" dirty="0" smtClean="0"/>
              <a:t> </a:t>
            </a:r>
            <a:r>
              <a:rPr lang="tr-TR" i="1" dirty="0" err="1" smtClean="0"/>
              <a:t>qirāʼah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 err="1"/>
              <a:t>ijāzah</a:t>
            </a:r>
            <a:r>
              <a:rPr lang="tr-TR" dirty="0"/>
              <a:t> ('</a:t>
            </a:r>
            <a:r>
              <a:rPr lang="tr-TR" dirty="0" err="1"/>
              <a:t>licence</a:t>
            </a:r>
            <a:r>
              <a:rPr lang="tr-TR" dirty="0"/>
              <a:t> [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teach</a:t>
            </a:r>
            <a:r>
              <a:rPr lang="tr-TR" dirty="0"/>
              <a:t>]') </a:t>
            </a:r>
            <a:r>
              <a:rPr lang="tr-TR" dirty="0" err="1"/>
              <a:t>respectively</a:t>
            </a:r>
            <a:r>
              <a:rPr lang="tr-TR" dirty="0"/>
              <a:t>,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 err="1"/>
              <a:t>delivering</a:t>
            </a:r>
            <a:r>
              <a:rPr lang="tr-TR" dirty="0"/>
              <a:t> </a:t>
            </a:r>
            <a:r>
              <a:rPr lang="tr-TR" dirty="0" err="1"/>
              <a:t>inaugural</a:t>
            </a:r>
            <a:r>
              <a:rPr lang="tr-TR" dirty="0"/>
              <a:t> </a:t>
            </a:r>
            <a:r>
              <a:rPr lang="tr-TR" dirty="0" err="1"/>
              <a:t>lectures</a:t>
            </a:r>
            <a:r>
              <a:rPr lang="tr-TR" dirty="0"/>
              <a:t>, 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 err="1"/>
              <a:t>wearing</a:t>
            </a:r>
            <a:r>
              <a:rPr lang="tr-TR" dirty="0"/>
              <a:t> </a:t>
            </a:r>
            <a:r>
              <a:rPr lang="tr-TR" dirty="0" err="1"/>
              <a:t>academic</a:t>
            </a:r>
            <a:r>
              <a:rPr lang="tr-TR" dirty="0"/>
              <a:t> </a:t>
            </a:r>
            <a:r>
              <a:rPr lang="tr-TR" dirty="0" err="1"/>
              <a:t>robes</a:t>
            </a:r>
            <a:r>
              <a:rPr lang="tr-TR" dirty="0"/>
              <a:t>, 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 err="1"/>
              <a:t>obtaining</a:t>
            </a:r>
            <a:r>
              <a:rPr lang="tr-TR" dirty="0"/>
              <a:t> </a:t>
            </a:r>
            <a:r>
              <a:rPr lang="tr-TR" dirty="0" err="1"/>
              <a:t>doctorates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defending</a:t>
            </a:r>
            <a:r>
              <a:rPr lang="tr-TR" dirty="0"/>
              <a:t> a </a:t>
            </a:r>
            <a:r>
              <a:rPr lang="tr-TR" dirty="0" err="1"/>
              <a:t>thesis</a:t>
            </a:r>
            <a:r>
              <a:rPr lang="tr-TR" dirty="0" smtClean="0"/>
              <a:t>,</a:t>
            </a:r>
            <a:endParaRPr lang="en-US" dirty="0"/>
          </a:p>
          <a:p>
            <a:pPr lvl="1">
              <a:buFont typeface="Wingdings" charset="2"/>
              <a:buChar char="ü"/>
            </a:pPr>
            <a:r>
              <a:rPr lang="tr-TR" dirty="0" err="1"/>
              <a:t>the</a:t>
            </a:r>
            <a:r>
              <a:rPr lang="tr-TR" dirty="0"/>
              <a:t> idea of </a:t>
            </a:r>
            <a:r>
              <a:rPr lang="tr-TR" dirty="0" err="1"/>
              <a:t>academic</a:t>
            </a:r>
            <a:r>
              <a:rPr lang="tr-TR" dirty="0"/>
              <a:t> </a:t>
            </a:r>
            <a:r>
              <a:rPr lang="tr-TR" dirty="0" err="1" smtClean="0"/>
              <a:t>freedom</a:t>
            </a:r>
            <a:r>
              <a:rPr lang="tr-TR" dirty="0"/>
              <a:t> </a:t>
            </a:r>
            <a:r>
              <a:rPr lang="tr-TR" dirty="0" err="1" smtClean="0"/>
              <a:t>modelled</a:t>
            </a:r>
            <a:r>
              <a:rPr lang="tr-TR" dirty="0" smtClean="0"/>
              <a:t> </a:t>
            </a:r>
            <a:r>
              <a:rPr lang="tr-TR" dirty="0"/>
              <a:t>on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custom</a:t>
            </a:r>
            <a:r>
              <a:rPr lang="tr-TR" dirty="0" smtClean="0"/>
              <a:t>.”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9590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84" y="213790"/>
            <a:ext cx="8889417" cy="505109"/>
          </a:xfrm>
        </p:spPr>
        <p:txBody>
          <a:bodyPr>
            <a:normAutofit fontScale="90000"/>
          </a:bodyPr>
          <a:lstStyle/>
          <a:p>
            <a:r>
              <a:rPr lang="tr-TR" sz="3300" b="1" dirty="0" smtClean="0"/>
              <a:t/>
            </a:r>
            <a:br>
              <a:rPr lang="tr-TR" sz="3300" b="1" dirty="0" smtClean="0"/>
            </a:br>
            <a:r>
              <a:rPr lang="tr-TR" sz="3300" b="1" dirty="0" err="1" smtClean="0"/>
              <a:t>Influence</a:t>
            </a:r>
            <a:r>
              <a:rPr lang="tr-TR" sz="3300" b="1" dirty="0" smtClean="0"/>
              <a:t> </a:t>
            </a:r>
            <a:r>
              <a:rPr lang="tr-TR" sz="3300" b="1" dirty="0"/>
              <a:t>of </a:t>
            </a:r>
            <a:r>
              <a:rPr lang="tr-TR" sz="3300" b="1" dirty="0" err="1"/>
              <a:t>Muslim</a:t>
            </a:r>
            <a:r>
              <a:rPr lang="tr-TR" sz="3300" b="1" dirty="0"/>
              <a:t> </a:t>
            </a:r>
            <a:r>
              <a:rPr lang="tr-TR" sz="3300" b="1" dirty="0" err="1"/>
              <a:t>Educational</a:t>
            </a:r>
            <a:r>
              <a:rPr lang="tr-TR" sz="3300" b="1" dirty="0"/>
              <a:t> </a:t>
            </a:r>
            <a:r>
              <a:rPr lang="tr-TR" sz="3300" b="1" dirty="0" err="1"/>
              <a:t>System</a:t>
            </a:r>
            <a:r>
              <a:rPr lang="tr-TR" sz="3300" b="1" dirty="0"/>
              <a:t> on Europe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785" y="718898"/>
            <a:ext cx="8889416" cy="5983487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smtClean="0"/>
              <a:t>11.-12. </a:t>
            </a:r>
            <a:r>
              <a:rPr lang="tr-TR" dirty="0" err="1" smtClean="0"/>
              <a:t>centuries</a:t>
            </a:r>
            <a:r>
              <a:rPr lang="tr-TR" dirty="0"/>
              <a:t>, as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influence</a:t>
            </a:r>
            <a:r>
              <a:rPr lang="tr-TR" dirty="0"/>
              <a:t> spread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Spain</a:t>
            </a:r>
            <a:r>
              <a:rPr lang="tr-TR" dirty="0"/>
              <a:t>, </a:t>
            </a:r>
            <a:r>
              <a:rPr lang="tr-TR" dirty="0" err="1"/>
              <a:t>Sicily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rest of Europe, </a:t>
            </a:r>
            <a:r>
              <a:rPr lang="tr-TR" dirty="0" err="1"/>
              <a:t>Europeans</a:t>
            </a:r>
            <a:r>
              <a:rPr lang="tr-TR" dirty="0"/>
              <a:t> </a:t>
            </a:r>
            <a:r>
              <a:rPr lang="tr-TR" dirty="0" err="1"/>
              <a:t>became</a:t>
            </a:r>
            <a:r>
              <a:rPr lang="tr-TR" dirty="0"/>
              <a:t> </a:t>
            </a:r>
            <a:r>
              <a:rPr lang="tr-TR" dirty="0" err="1"/>
              <a:t>increasingly</a:t>
            </a:r>
            <a:r>
              <a:rPr lang="tr-TR" dirty="0"/>
              <a:t> </a:t>
            </a:r>
            <a:r>
              <a:rPr lang="tr-TR" dirty="0" err="1"/>
              <a:t>aware</a:t>
            </a:r>
            <a:r>
              <a:rPr lang="tr-TR" dirty="0"/>
              <a:t> of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/>
              <a:t>advancements</a:t>
            </a:r>
            <a:r>
              <a:rPr lang="tr-TR" dirty="0"/>
              <a:t> in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fields</a:t>
            </a:r>
            <a:r>
              <a:rPr lang="tr-TR" dirty="0"/>
              <a:t>, </a:t>
            </a:r>
            <a:r>
              <a:rPr lang="tr-TR" dirty="0" err="1"/>
              <a:t>especially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science</a:t>
            </a:r>
            <a:r>
              <a:rPr lang="tr-TR" dirty="0"/>
              <a:t>. </a:t>
            </a:r>
            <a:endParaRPr lang="tr-TR" dirty="0" smtClean="0"/>
          </a:p>
          <a:p>
            <a:pPr algn="just"/>
            <a:r>
              <a:rPr lang="tr-TR" dirty="0" err="1" smtClean="0"/>
              <a:t>Books</a:t>
            </a:r>
            <a:r>
              <a:rPr lang="tr-TR" dirty="0" smtClean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translated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Arabic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Latin </a:t>
            </a:r>
            <a:r>
              <a:rPr lang="tr-TR" dirty="0" err="1"/>
              <a:t>and</a:t>
            </a:r>
            <a:r>
              <a:rPr lang="tr-TR" dirty="0"/>
              <a:t>, </a:t>
            </a:r>
            <a:r>
              <a:rPr lang="tr-TR" dirty="0" err="1"/>
              <a:t>later</a:t>
            </a:r>
            <a:r>
              <a:rPr lang="tr-TR" dirty="0"/>
              <a:t>,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vernacular</a:t>
            </a:r>
            <a:r>
              <a:rPr lang="tr-TR" dirty="0"/>
              <a:t> </a:t>
            </a:r>
            <a:r>
              <a:rPr lang="tr-TR" dirty="0" err="1"/>
              <a:t>language</a:t>
            </a:r>
            <a:r>
              <a:rPr lang="tr-TR" dirty="0"/>
              <a:t>. </a:t>
            </a:r>
            <a:r>
              <a:rPr lang="tr-TR" dirty="0" err="1"/>
              <a:t>European</a:t>
            </a:r>
            <a:r>
              <a:rPr lang="tr-TR" dirty="0"/>
              <a:t> </a:t>
            </a:r>
            <a:r>
              <a:rPr lang="tr-TR" dirty="0" err="1"/>
              <a:t>schools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had </a:t>
            </a:r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limited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"seven liberal </a:t>
            </a:r>
            <a:r>
              <a:rPr lang="tr-TR" dirty="0" err="1"/>
              <a:t>arts</a:t>
            </a:r>
            <a:r>
              <a:rPr lang="tr-TR" dirty="0"/>
              <a:t>" </a:t>
            </a:r>
            <a:r>
              <a:rPr lang="tr-TR" dirty="0" err="1"/>
              <a:t>began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expand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curricula</a:t>
            </a:r>
            <a:r>
              <a:rPr lang="tr-TR" dirty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five</a:t>
            </a:r>
            <a:r>
              <a:rPr lang="tr-TR" dirty="0"/>
              <a:t> </a:t>
            </a:r>
            <a:r>
              <a:rPr lang="tr-TR" dirty="0" err="1"/>
              <a:t>hundred</a:t>
            </a:r>
            <a:r>
              <a:rPr lang="tr-TR" dirty="0"/>
              <a:t> </a:t>
            </a:r>
            <a:r>
              <a:rPr lang="tr-TR" dirty="0" err="1"/>
              <a:t>years</a:t>
            </a:r>
            <a:r>
              <a:rPr lang="tr-TR" dirty="0"/>
              <a:t>, </a:t>
            </a:r>
            <a:r>
              <a:rPr lang="tr-TR" dirty="0" err="1"/>
              <a:t>Islamic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scholarship</a:t>
            </a:r>
            <a:r>
              <a:rPr lang="tr-TR" dirty="0"/>
              <a:t> </a:t>
            </a:r>
            <a:r>
              <a:rPr lang="tr-TR" dirty="0" err="1"/>
              <a:t>played</a:t>
            </a:r>
            <a:r>
              <a:rPr lang="tr-TR" dirty="0"/>
              <a:t> a </a:t>
            </a:r>
            <a:r>
              <a:rPr lang="tr-TR" dirty="0" err="1"/>
              <a:t>major</a:t>
            </a:r>
            <a:r>
              <a:rPr lang="tr-TR" dirty="0"/>
              <a:t> role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development</a:t>
            </a:r>
            <a:r>
              <a:rPr lang="tr-TR" dirty="0"/>
              <a:t> of </a:t>
            </a:r>
            <a:r>
              <a:rPr lang="tr-TR" dirty="0" err="1"/>
              <a:t>education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West. </a:t>
            </a:r>
            <a:endParaRPr lang="tr-TR" dirty="0" smtClean="0"/>
          </a:p>
          <a:p>
            <a:pPr algn="just"/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Muslims</a:t>
            </a:r>
            <a:r>
              <a:rPr lang="tr-TR" dirty="0"/>
              <a:t> </a:t>
            </a:r>
            <a:r>
              <a:rPr lang="tr-TR" dirty="0" err="1"/>
              <a:t>brought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well-developed</a:t>
            </a:r>
            <a:r>
              <a:rPr lang="tr-TR" dirty="0"/>
              <a:t> </a:t>
            </a:r>
            <a:r>
              <a:rPr lang="tr-TR" dirty="0" err="1"/>
              <a:t>techniques</a:t>
            </a:r>
            <a:r>
              <a:rPr lang="tr-TR" dirty="0"/>
              <a:t> in </a:t>
            </a:r>
            <a:r>
              <a:rPr lang="tr-TR" dirty="0" err="1"/>
              <a:t>translation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research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opened</a:t>
            </a:r>
            <a:r>
              <a:rPr lang="tr-TR" dirty="0"/>
              <a:t>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vistas</a:t>
            </a:r>
            <a:r>
              <a:rPr lang="tr-TR" dirty="0"/>
              <a:t> in </a:t>
            </a:r>
            <a:r>
              <a:rPr lang="tr-TR" dirty="0" err="1"/>
              <a:t>areas</a:t>
            </a:r>
            <a:r>
              <a:rPr lang="tr-TR" dirty="0"/>
              <a:t> of </a:t>
            </a:r>
            <a:r>
              <a:rPr lang="tr-TR" dirty="0" err="1"/>
              <a:t>medicine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sciences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mathematics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Application </a:t>
            </a:r>
            <a:r>
              <a:rPr lang="tr-TR" dirty="0"/>
              <a:t>of </a:t>
            </a:r>
            <a:r>
              <a:rPr lang="tr-TR" dirty="0" err="1"/>
              <a:t>empiricism</a:t>
            </a:r>
            <a:r>
              <a:rPr lang="tr-TR" dirty="0"/>
              <a:t> in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fields</a:t>
            </a:r>
            <a:r>
              <a:rPr lang="tr-TR" dirty="0"/>
              <a:t> of </a:t>
            </a:r>
            <a:r>
              <a:rPr lang="tr-TR" dirty="0" err="1"/>
              <a:t>study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rapidly</a:t>
            </a:r>
            <a:r>
              <a:rPr lang="tr-TR" dirty="0"/>
              <a:t> </a:t>
            </a:r>
            <a:r>
              <a:rPr lang="tr-TR" dirty="0" err="1"/>
              <a:t>incorporated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learning</a:t>
            </a:r>
            <a:r>
              <a:rPr lang="tr-TR" dirty="0"/>
              <a:t> </a:t>
            </a:r>
            <a:r>
              <a:rPr lang="tr-TR" dirty="0" err="1"/>
              <a:t>system</a:t>
            </a:r>
            <a:r>
              <a:rPr lang="tr-TR" dirty="0"/>
              <a:t> of </a:t>
            </a:r>
            <a:r>
              <a:rPr lang="tr-TR" dirty="0" err="1"/>
              <a:t>those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became</a:t>
            </a:r>
            <a:r>
              <a:rPr lang="tr-TR" dirty="0"/>
              <a:t> </a:t>
            </a:r>
            <a:r>
              <a:rPr lang="tr-TR" dirty="0" err="1"/>
              <a:t>familiar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/>
              <a:t>methodology</a:t>
            </a:r>
            <a:r>
              <a:rPr lang="tr-TR" dirty="0"/>
              <a:t>.</a:t>
            </a:r>
            <a:endParaRPr lang="en-US" dirty="0"/>
          </a:p>
          <a:p>
            <a:pPr algn="just"/>
            <a:r>
              <a:rPr lang="tr-TR" dirty="0" err="1"/>
              <a:t>Long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popularization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phrase</a:t>
            </a:r>
            <a:r>
              <a:rPr lang="tr-TR" dirty="0"/>
              <a:t> "transfer of </a:t>
            </a:r>
            <a:r>
              <a:rPr lang="tr-TR" dirty="0" err="1"/>
              <a:t>technology</a:t>
            </a:r>
            <a:r>
              <a:rPr lang="tr-TR" dirty="0"/>
              <a:t>," a </a:t>
            </a:r>
            <a:r>
              <a:rPr lang="tr-TR" dirty="0" err="1"/>
              <a:t>term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describe</a:t>
            </a:r>
            <a:r>
              <a:rPr lang="tr-TR" dirty="0"/>
              <a:t> </a:t>
            </a:r>
            <a:r>
              <a:rPr lang="tr-TR" dirty="0" err="1"/>
              <a:t>advanced</a:t>
            </a:r>
            <a:r>
              <a:rPr lang="tr-TR" dirty="0"/>
              <a:t> </a:t>
            </a:r>
            <a:r>
              <a:rPr lang="tr-TR" dirty="0" err="1"/>
              <a:t>expertise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developed</a:t>
            </a:r>
            <a:r>
              <a:rPr lang="tr-TR" dirty="0"/>
              <a:t> </a:t>
            </a:r>
            <a:r>
              <a:rPr lang="tr-TR" dirty="0" err="1"/>
              <a:t>nations</a:t>
            </a:r>
            <a:r>
              <a:rPr lang="tr-TR" dirty="0"/>
              <a:t> </a:t>
            </a:r>
            <a:r>
              <a:rPr lang="tr-TR" dirty="0" err="1"/>
              <a:t>offer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Third World </a:t>
            </a:r>
            <a:r>
              <a:rPr lang="tr-TR" dirty="0" err="1"/>
              <a:t>countries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Muslims</a:t>
            </a:r>
            <a:r>
              <a:rPr lang="tr-TR" dirty="0"/>
              <a:t> </a:t>
            </a:r>
            <a:r>
              <a:rPr lang="tr-TR" dirty="0" err="1"/>
              <a:t>shared</a:t>
            </a:r>
            <a:r>
              <a:rPr lang="tr-TR" dirty="0"/>
              <a:t>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accumulated</a:t>
            </a:r>
            <a:r>
              <a:rPr lang="tr-TR" dirty="0"/>
              <a:t> </a:t>
            </a:r>
            <a:r>
              <a:rPr lang="tr-TR" dirty="0" err="1"/>
              <a:t>knowledge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institutions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rest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world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96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9120"/>
          </a:xfrm>
        </p:spPr>
        <p:txBody>
          <a:bodyPr>
            <a:normAutofit fontScale="90000"/>
          </a:bodyPr>
          <a:lstStyle/>
          <a:p>
            <a:r>
              <a:rPr lang="tr-TR" sz="3300" b="1" dirty="0" smtClean="0"/>
              <a:t/>
            </a:r>
            <a:br>
              <a:rPr lang="tr-TR" sz="3300" b="1" dirty="0" smtClean="0"/>
            </a:br>
            <a:r>
              <a:rPr lang="tr-TR" sz="3300" b="1" dirty="0" err="1" smtClean="0"/>
              <a:t>Support</a:t>
            </a:r>
            <a:r>
              <a:rPr lang="tr-TR" sz="3300" b="1" dirty="0" smtClean="0"/>
              <a:t> of </a:t>
            </a:r>
            <a:r>
              <a:rPr lang="tr-TR" sz="3300" b="1" dirty="0" err="1" smtClean="0"/>
              <a:t>Muslim</a:t>
            </a:r>
            <a:r>
              <a:rPr lang="tr-TR" sz="3300" b="1" dirty="0" smtClean="0"/>
              <a:t> </a:t>
            </a:r>
            <a:r>
              <a:rPr lang="tr-TR" sz="3300" b="1" dirty="0" err="1" smtClean="0"/>
              <a:t>Women</a:t>
            </a:r>
            <a:r>
              <a:rPr lang="tr-TR" sz="3300" b="1" dirty="0" smtClean="0"/>
              <a:t> </a:t>
            </a:r>
            <a:r>
              <a:rPr lang="tr-TR" sz="3300" b="1" dirty="0" err="1" smtClean="0"/>
              <a:t>to</a:t>
            </a:r>
            <a:r>
              <a:rPr lang="tr-TR" sz="3300" b="1" dirty="0" smtClean="0"/>
              <a:t> </a:t>
            </a:r>
            <a:r>
              <a:rPr lang="tr-TR" sz="3300" b="1" dirty="0" err="1" smtClean="0"/>
              <a:t>Education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827" y="629120"/>
            <a:ext cx="8878418" cy="60606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300" dirty="0" err="1" smtClean="0"/>
              <a:t>Unlike</a:t>
            </a:r>
            <a:r>
              <a:rPr lang="tr-TR" sz="2300" dirty="0" smtClean="0"/>
              <a:t> Europe </a:t>
            </a:r>
            <a:r>
              <a:rPr lang="tr-TR" sz="2300" dirty="0" err="1" smtClean="0"/>
              <a:t>during</a:t>
            </a:r>
            <a:r>
              <a:rPr lang="tr-TR" sz="2300" dirty="0" smtClean="0"/>
              <a:t> </a:t>
            </a:r>
            <a:r>
              <a:rPr lang="tr-TR" sz="2300" dirty="0" err="1" smtClean="0"/>
              <a:t>the</a:t>
            </a:r>
            <a:r>
              <a:rPr lang="tr-TR" sz="2300" dirty="0" smtClean="0"/>
              <a:t> </a:t>
            </a:r>
            <a:r>
              <a:rPr lang="tr-TR" sz="2300" dirty="0" err="1" smtClean="0"/>
              <a:t>Middle</a:t>
            </a:r>
            <a:r>
              <a:rPr lang="tr-TR" sz="2300" dirty="0" smtClean="0"/>
              <a:t> </a:t>
            </a:r>
            <a:r>
              <a:rPr lang="tr-TR" sz="2300" dirty="0" err="1" smtClean="0"/>
              <a:t>Ages</a:t>
            </a:r>
            <a:r>
              <a:rPr lang="tr-TR" sz="2300" dirty="0" smtClean="0"/>
              <a:t> (</a:t>
            </a:r>
            <a:r>
              <a:rPr lang="tr-TR" sz="2300" dirty="0" err="1" smtClean="0"/>
              <a:t>and</a:t>
            </a:r>
            <a:r>
              <a:rPr lang="tr-TR" sz="2300" dirty="0" smtClean="0"/>
              <a:t> </a:t>
            </a:r>
            <a:r>
              <a:rPr lang="tr-TR" sz="2300" dirty="0" err="1" smtClean="0"/>
              <a:t>even</a:t>
            </a:r>
            <a:r>
              <a:rPr lang="tr-TR" sz="2300" dirty="0" smtClean="0"/>
              <a:t> </a:t>
            </a:r>
            <a:r>
              <a:rPr lang="tr-TR" sz="2300" dirty="0" err="1" smtClean="0"/>
              <a:t>up</a:t>
            </a:r>
            <a:r>
              <a:rPr lang="tr-TR" sz="2300" dirty="0" smtClean="0"/>
              <a:t> </a:t>
            </a:r>
            <a:r>
              <a:rPr lang="tr-TR" sz="2300" dirty="0" err="1" smtClean="0"/>
              <a:t>until</a:t>
            </a:r>
            <a:r>
              <a:rPr lang="tr-TR" sz="2300" dirty="0" smtClean="0"/>
              <a:t> </a:t>
            </a:r>
            <a:r>
              <a:rPr lang="tr-TR" sz="2300" dirty="0" err="1" smtClean="0"/>
              <a:t>the</a:t>
            </a:r>
            <a:r>
              <a:rPr lang="tr-TR" sz="2300" dirty="0" smtClean="0"/>
              <a:t> 1800s </a:t>
            </a:r>
            <a:r>
              <a:rPr lang="tr-TR" sz="2300" dirty="0" err="1" smtClean="0"/>
              <a:t>and</a:t>
            </a:r>
            <a:r>
              <a:rPr lang="tr-TR" sz="2300" dirty="0" smtClean="0"/>
              <a:t> 1900s), </a:t>
            </a:r>
            <a:r>
              <a:rPr lang="tr-TR" sz="2300" dirty="0" err="1"/>
              <a:t>r</a:t>
            </a:r>
            <a:r>
              <a:rPr lang="tr-TR" sz="2300" dirty="0" err="1" smtClean="0"/>
              <a:t>ather</a:t>
            </a:r>
            <a:r>
              <a:rPr lang="tr-TR" sz="2300" dirty="0" smtClean="0"/>
              <a:t> </a:t>
            </a:r>
            <a:r>
              <a:rPr lang="tr-TR" sz="2300" dirty="0" err="1" smtClean="0"/>
              <a:t>than</a:t>
            </a:r>
            <a:r>
              <a:rPr lang="tr-TR" sz="2300" dirty="0" smtClean="0"/>
              <a:t> </a:t>
            </a:r>
            <a:r>
              <a:rPr lang="tr-TR" sz="2300" dirty="0" err="1" smtClean="0"/>
              <a:t>being</a:t>
            </a:r>
            <a:r>
              <a:rPr lang="tr-TR" sz="2300" dirty="0" smtClean="0"/>
              <a:t> </a:t>
            </a:r>
            <a:r>
              <a:rPr lang="tr-TR" sz="2300" dirty="0" err="1" smtClean="0"/>
              <a:t>seen</a:t>
            </a:r>
            <a:r>
              <a:rPr lang="tr-TR" sz="2300" dirty="0" smtClean="0"/>
              <a:t> as </a:t>
            </a:r>
            <a:r>
              <a:rPr lang="tr-TR" sz="2300" dirty="0" err="1" smtClean="0"/>
              <a:t>second-class</a:t>
            </a:r>
            <a:r>
              <a:rPr lang="tr-TR" sz="2300" dirty="0" smtClean="0"/>
              <a:t> </a:t>
            </a:r>
            <a:r>
              <a:rPr lang="tr-TR" sz="2300" dirty="0" err="1" smtClean="0"/>
              <a:t>citizens</a:t>
            </a:r>
            <a:r>
              <a:rPr lang="tr-TR" sz="2300" dirty="0" smtClean="0"/>
              <a:t>, </a:t>
            </a:r>
            <a:r>
              <a:rPr lang="tr-TR" sz="2300" dirty="0" err="1" smtClean="0"/>
              <a:t>women</a:t>
            </a:r>
            <a:r>
              <a:rPr lang="tr-TR" sz="2300" dirty="0" smtClean="0"/>
              <a:t> </a:t>
            </a:r>
            <a:r>
              <a:rPr lang="tr-TR" sz="2300" dirty="0" err="1" smtClean="0"/>
              <a:t>played</a:t>
            </a:r>
            <a:r>
              <a:rPr lang="tr-TR" sz="2300" dirty="0" smtClean="0"/>
              <a:t> an </a:t>
            </a:r>
            <a:r>
              <a:rPr lang="tr-TR" sz="2300" dirty="0" err="1" smtClean="0"/>
              <a:t>active</a:t>
            </a:r>
            <a:r>
              <a:rPr lang="tr-TR" sz="2300" dirty="0" smtClean="0"/>
              <a:t> role in </a:t>
            </a:r>
            <a:r>
              <a:rPr lang="tr-TR" sz="2300" dirty="0" err="1" smtClean="0"/>
              <a:t>public</a:t>
            </a:r>
            <a:r>
              <a:rPr lang="tr-TR" sz="2300" dirty="0" smtClean="0"/>
              <a:t> life, </a:t>
            </a:r>
            <a:r>
              <a:rPr lang="tr-TR" sz="2300" dirty="0" err="1" smtClean="0"/>
              <a:t>particularly</a:t>
            </a:r>
            <a:r>
              <a:rPr lang="tr-TR" sz="2300" dirty="0" smtClean="0"/>
              <a:t> in </a:t>
            </a:r>
            <a:r>
              <a:rPr lang="tr-TR" sz="2300" dirty="0" err="1" smtClean="0"/>
              <a:t>the</a:t>
            </a:r>
            <a:r>
              <a:rPr lang="tr-TR" sz="2300" dirty="0" smtClean="0"/>
              <a:t> </a:t>
            </a:r>
            <a:r>
              <a:rPr lang="tr-TR" sz="2300" dirty="0" err="1" smtClean="0"/>
              <a:t>field</a:t>
            </a:r>
            <a:r>
              <a:rPr lang="tr-TR" sz="2300" dirty="0" smtClean="0"/>
              <a:t> of </a:t>
            </a:r>
            <a:r>
              <a:rPr lang="tr-TR" sz="2300" dirty="0" err="1" smtClean="0"/>
              <a:t>education</a:t>
            </a:r>
            <a:r>
              <a:rPr lang="tr-TR" sz="2300" dirty="0" smtClean="0"/>
              <a:t>.</a:t>
            </a:r>
            <a:endParaRPr lang="en-US" sz="2300" dirty="0" smtClean="0"/>
          </a:p>
          <a:p>
            <a:pPr algn="just"/>
            <a:r>
              <a:rPr lang="tr-TR" sz="2300" dirty="0" err="1" smtClean="0"/>
              <a:t>The</a:t>
            </a:r>
            <a:r>
              <a:rPr lang="tr-TR" sz="2300" dirty="0" smtClean="0"/>
              <a:t> </a:t>
            </a:r>
            <a:r>
              <a:rPr lang="tr-TR" sz="2300" dirty="0" err="1"/>
              <a:t>al-Qarawīyīn</a:t>
            </a:r>
            <a:r>
              <a:rPr lang="tr-TR" sz="2300" dirty="0"/>
              <a:t> </a:t>
            </a:r>
            <a:r>
              <a:rPr lang="tr-TR" sz="2300" dirty="0" err="1"/>
              <a:t>University</a:t>
            </a:r>
            <a:r>
              <a:rPr lang="tr-TR" sz="2300" dirty="0"/>
              <a:t> in </a:t>
            </a:r>
            <a:r>
              <a:rPr lang="tr-TR" sz="2300" dirty="0" smtClean="0"/>
              <a:t>Fas </a:t>
            </a:r>
            <a:r>
              <a:rPr lang="tr-TR" sz="2300" dirty="0" err="1"/>
              <a:t>was</a:t>
            </a:r>
            <a:r>
              <a:rPr lang="tr-TR" sz="2300" dirty="0"/>
              <a:t> </a:t>
            </a:r>
            <a:r>
              <a:rPr lang="tr-TR" sz="2300" dirty="0" err="1"/>
              <a:t>established</a:t>
            </a:r>
            <a:r>
              <a:rPr lang="tr-TR" sz="2300" dirty="0"/>
              <a:t> in 859 </a:t>
            </a:r>
            <a:r>
              <a:rPr lang="tr-TR" sz="2300" dirty="0" err="1"/>
              <a:t>by</a:t>
            </a:r>
            <a:r>
              <a:rPr lang="tr-TR" sz="2300" dirty="0"/>
              <a:t> a </a:t>
            </a:r>
            <a:r>
              <a:rPr lang="tr-TR" sz="2300" dirty="0" err="1"/>
              <a:t>wealthy</a:t>
            </a:r>
            <a:r>
              <a:rPr lang="tr-TR" sz="2300" dirty="0"/>
              <a:t> </a:t>
            </a:r>
            <a:r>
              <a:rPr lang="tr-TR" sz="2300" dirty="0" err="1"/>
              <a:t>merchant</a:t>
            </a:r>
            <a:r>
              <a:rPr lang="tr-TR" sz="2300" dirty="0"/>
              <a:t> </a:t>
            </a:r>
            <a:r>
              <a:rPr lang="tr-TR" sz="2300" dirty="0" err="1"/>
              <a:t>by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name </a:t>
            </a:r>
            <a:r>
              <a:rPr lang="tr-TR" sz="2300" b="1" dirty="0"/>
              <a:t>of Fatima al-</a:t>
            </a:r>
            <a:r>
              <a:rPr lang="tr-TR" sz="2300" b="1" dirty="0" err="1"/>
              <a:t>Fihri</a:t>
            </a:r>
            <a:r>
              <a:rPr lang="tr-TR" sz="2300" dirty="0"/>
              <a:t>. </a:t>
            </a:r>
            <a:endParaRPr lang="tr-TR" sz="2300" dirty="0" smtClean="0"/>
          </a:p>
          <a:p>
            <a:pPr marL="0" indent="0" algn="just">
              <a:buNone/>
            </a:pPr>
            <a:r>
              <a:rPr lang="tr-TR" sz="2300" dirty="0" smtClean="0"/>
              <a:t>Harun </a:t>
            </a:r>
            <a:r>
              <a:rPr lang="tr-TR" sz="2300" dirty="0"/>
              <a:t>al-</a:t>
            </a:r>
            <a:r>
              <a:rPr lang="tr-TR" sz="2300" dirty="0" err="1"/>
              <a:t>Rashid’s</a:t>
            </a:r>
            <a:r>
              <a:rPr lang="tr-TR" sz="2300" dirty="0"/>
              <a:t> </a:t>
            </a:r>
            <a:r>
              <a:rPr lang="tr-TR" sz="2300" dirty="0" err="1"/>
              <a:t>wife</a:t>
            </a:r>
            <a:r>
              <a:rPr lang="tr-TR" sz="2300" dirty="0"/>
              <a:t>, </a:t>
            </a:r>
            <a:r>
              <a:rPr lang="tr-TR" sz="2300" b="1" dirty="0" err="1"/>
              <a:t>Zubayda</a:t>
            </a:r>
            <a:r>
              <a:rPr lang="tr-TR" sz="2300" dirty="0"/>
              <a:t>, </a:t>
            </a:r>
            <a:r>
              <a:rPr lang="tr-TR" sz="2300" dirty="0" err="1"/>
              <a:t>personally</a:t>
            </a:r>
            <a:r>
              <a:rPr lang="tr-TR" sz="2300" dirty="0"/>
              <a:t> </a:t>
            </a:r>
            <a:r>
              <a:rPr lang="tr-TR" sz="2300" dirty="0" err="1"/>
              <a:t>funded</a:t>
            </a:r>
            <a:r>
              <a:rPr lang="tr-TR" sz="2300" dirty="0"/>
              <a:t> </a:t>
            </a:r>
            <a:r>
              <a:rPr lang="tr-TR" sz="2300" dirty="0" err="1"/>
              <a:t>many</a:t>
            </a:r>
            <a:r>
              <a:rPr lang="tr-TR" sz="2300" dirty="0"/>
              <a:t> </a:t>
            </a:r>
            <a:r>
              <a:rPr lang="tr-TR" sz="2300" dirty="0" err="1"/>
              <a:t>construction</a:t>
            </a:r>
            <a:r>
              <a:rPr lang="tr-TR" sz="2300" dirty="0"/>
              <a:t> </a:t>
            </a:r>
            <a:r>
              <a:rPr lang="tr-TR" sz="2300" dirty="0" err="1"/>
              <a:t>projects</a:t>
            </a:r>
            <a:r>
              <a:rPr lang="tr-TR" sz="2300" dirty="0"/>
              <a:t> </a:t>
            </a:r>
            <a:r>
              <a:rPr lang="tr-TR" sz="2300" dirty="0" err="1"/>
              <a:t>for</a:t>
            </a:r>
            <a:r>
              <a:rPr lang="tr-TR" sz="2300" dirty="0"/>
              <a:t> </a:t>
            </a:r>
            <a:r>
              <a:rPr lang="tr-TR" sz="2300" dirty="0" err="1"/>
              <a:t>mosques</a:t>
            </a:r>
            <a:r>
              <a:rPr lang="tr-TR" sz="2300" dirty="0"/>
              <a:t>, </a:t>
            </a:r>
            <a:r>
              <a:rPr lang="tr-TR" sz="2300" dirty="0" err="1"/>
              <a:t>roads</a:t>
            </a:r>
            <a:r>
              <a:rPr lang="tr-TR" sz="2300" dirty="0"/>
              <a:t>, </a:t>
            </a:r>
            <a:r>
              <a:rPr lang="tr-TR" sz="2300" dirty="0" err="1"/>
              <a:t>and</a:t>
            </a:r>
            <a:r>
              <a:rPr lang="tr-TR" sz="2300" dirty="0"/>
              <a:t> </a:t>
            </a:r>
            <a:r>
              <a:rPr lang="tr-TR" sz="2300" dirty="0" err="1"/>
              <a:t>wells</a:t>
            </a:r>
            <a:r>
              <a:rPr lang="tr-TR" sz="2300" dirty="0"/>
              <a:t> in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Hijaz</a:t>
            </a:r>
            <a:r>
              <a:rPr lang="tr-TR" sz="2300" dirty="0"/>
              <a:t>, </a:t>
            </a:r>
            <a:r>
              <a:rPr lang="tr-TR" sz="2300" dirty="0" err="1"/>
              <a:t>which</a:t>
            </a:r>
            <a:r>
              <a:rPr lang="tr-TR" sz="2300" dirty="0"/>
              <a:t> </a:t>
            </a:r>
            <a:r>
              <a:rPr lang="tr-TR" sz="2300" dirty="0" err="1"/>
              <a:t>greatly</a:t>
            </a:r>
            <a:r>
              <a:rPr lang="tr-TR" sz="2300" dirty="0"/>
              <a:t> </a:t>
            </a:r>
            <a:r>
              <a:rPr lang="tr-TR" sz="2300" dirty="0" err="1"/>
              <a:t>benefit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many</a:t>
            </a:r>
            <a:r>
              <a:rPr lang="tr-TR" sz="2300" dirty="0"/>
              <a:t> </a:t>
            </a:r>
            <a:r>
              <a:rPr lang="tr-TR" sz="2300" dirty="0" err="1"/>
              <a:t>students</a:t>
            </a:r>
            <a:r>
              <a:rPr lang="tr-TR" sz="2300" dirty="0"/>
              <a:t> </a:t>
            </a:r>
            <a:r>
              <a:rPr lang="tr-TR" sz="2300" dirty="0" err="1"/>
              <a:t>that</a:t>
            </a:r>
            <a:r>
              <a:rPr lang="tr-TR" sz="2300" dirty="0"/>
              <a:t> </a:t>
            </a:r>
            <a:r>
              <a:rPr lang="tr-TR" sz="2300" dirty="0" err="1"/>
              <a:t>traveled</a:t>
            </a:r>
            <a:r>
              <a:rPr lang="tr-TR" sz="2300" dirty="0"/>
              <a:t> </a:t>
            </a:r>
            <a:r>
              <a:rPr lang="tr-TR" sz="2300" dirty="0" err="1"/>
              <a:t>through</a:t>
            </a:r>
            <a:r>
              <a:rPr lang="tr-TR" sz="2300" dirty="0"/>
              <a:t> </a:t>
            </a:r>
            <a:r>
              <a:rPr lang="tr-TR" sz="2300" dirty="0" err="1"/>
              <a:t>these</a:t>
            </a:r>
            <a:r>
              <a:rPr lang="tr-TR" sz="2300" dirty="0"/>
              <a:t> </a:t>
            </a:r>
            <a:r>
              <a:rPr lang="tr-TR" sz="2300" dirty="0" err="1"/>
              <a:t>areas</a:t>
            </a:r>
            <a:r>
              <a:rPr lang="tr-TR" sz="2300" dirty="0"/>
              <a:t>. </a:t>
            </a:r>
            <a:endParaRPr lang="tr-TR" sz="2300" dirty="0" smtClean="0"/>
          </a:p>
          <a:p>
            <a:pPr algn="just"/>
            <a:r>
              <a:rPr lang="tr-TR" sz="2300" dirty="0" err="1"/>
              <a:t>T</a:t>
            </a:r>
            <a:r>
              <a:rPr lang="tr-TR" sz="2300" dirty="0" err="1" smtClean="0"/>
              <a:t>he</a:t>
            </a:r>
            <a:r>
              <a:rPr lang="tr-TR" sz="2300" dirty="0" smtClean="0"/>
              <a:t> </a:t>
            </a:r>
            <a:r>
              <a:rPr lang="tr-TR" sz="2300" dirty="0" err="1"/>
              <a:t>Ayyubid</a:t>
            </a:r>
            <a:r>
              <a:rPr lang="tr-TR" sz="2300" dirty="0"/>
              <a:t> </a:t>
            </a:r>
            <a:r>
              <a:rPr lang="tr-TR" sz="2300" dirty="0" err="1"/>
              <a:t>dynasty</a:t>
            </a:r>
            <a:r>
              <a:rPr lang="tr-TR" sz="2300" dirty="0"/>
              <a:t> in </a:t>
            </a:r>
            <a:r>
              <a:rPr lang="tr-TR" sz="2300" dirty="0" err="1"/>
              <a:t>the</a:t>
            </a:r>
            <a:r>
              <a:rPr lang="tr-TR" sz="2300" dirty="0"/>
              <a:t> 12th </a:t>
            </a:r>
            <a:r>
              <a:rPr lang="tr-TR" sz="2300" dirty="0" err="1"/>
              <a:t>and</a:t>
            </a:r>
            <a:r>
              <a:rPr lang="tr-TR" sz="2300" dirty="0"/>
              <a:t> 13th </a:t>
            </a:r>
            <a:r>
              <a:rPr lang="tr-TR" sz="2300" dirty="0" err="1"/>
              <a:t>centuries</a:t>
            </a:r>
            <a:r>
              <a:rPr lang="tr-TR" sz="2300" dirty="0"/>
              <a:t>, </a:t>
            </a:r>
            <a:r>
              <a:rPr lang="tr-TR" sz="2300" dirty="0" err="1"/>
              <a:t>when</a:t>
            </a:r>
            <a:r>
              <a:rPr lang="tr-TR" sz="2300" dirty="0"/>
              <a:t> 160 </a:t>
            </a:r>
            <a:r>
              <a:rPr lang="tr-TR" sz="2300" dirty="0" err="1"/>
              <a:t>mosques</a:t>
            </a:r>
            <a:r>
              <a:rPr lang="tr-TR" sz="2300" dirty="0"/>
              <a:t> </a:t>
            </a:r>
            <a:r>
              <a:rPr lang="tr-TR" sz="2300" dirty="0" err="1"/>
              <a:t>and</a:t>
            </a:r>
            <a:r>
              <a:rPr lang="tr-TR" sz="2300" dirty="0"/>
              <a:t> </a:t>
            </a:r>
            <a:r>
              <a:rPr lang="tr-TR" sz="2300" dirty="0" err="1"/>
              <a:t>madrasas</a:t>
            </a:r>
            <a:r>
              <a:rPr lang="tr-TR" sz="2300" dirty="0"/>
              <a:t> </a:t>
            </a:r>
            <a:r>
              <a:rPr lang="tr-TR" sz="2300" dirty="0" err="1"/>
              <a:t>were</a:t>
            </a:r>
            <a:r>
              <a:rPr lang="tr-TR" sz="2300" dirty="0"/>
              <a:t> </a:t>
            </a:r>
            <a:r>
              <a:rPr lang="tr-TR" sz="2300" dirty="0" err="1"/>
              <a:t>established</a:t>
            </a:r>
            <a:r>
              <a:rPr lang="tr-TR" sz="2300" dirty="0"/>
              <a:t> in </a:t>
            </a:r>
            <a:r>
              <a:rPr lang="tr-TR" sz="2300" dirty="0" err="1"/>
              <a:t>Damascus</a:t>
            </a:r>
            <a:r>
              <a:rPr lang="tr-TR" sz="2300" dirty="0"/>
              <a:t>, </a:t>
            </a:r>
            <a:r>
              <a:rPr lang="tr-TR" sz="2300" b="1" dirty="0"/>
              <a:t>26</a:t>
            </a:r>
            <a:r>
              <a:rPr lang="tr-TR" sz="2300" dirty="0"/>
              <a:t> of </a:t>
            </a:r>
            <a:r>
              <a:rPr lang="tr-TR" sz="2300" dirty="0" err="1"/>
              <a:t>which</a:t>
            </a:r>
            <a:r>
              <a:rPr lang="tr-TR" sz="2300" dirty="0"/>
              <a:t> </a:t>
            </a:r>
            <a:r>
              <a:rPr lang="tr-TR" sz="2300" dirty="0" err="1"/>
              <a:t>were</a:t>
            </a:r>
            <a:r>
              <a:rPr lang="tr-TR" sz="2300" dirty="0"/>
              <a:t> </a:t>
            </a:r>
            <a:r>
              <a:rPr lang="tr-TR" sz="2300" dirty="0" err="1"/>
              <a:t>funded</a:t>
            </a:r>
            <a:r>
              <a:rPr lang="tr-TR" sz="2300" dirty="0"/>
              <a:t> </a:t>
            </a:r>
            <a:r>
              <a:rPr lang="tr-TR" sz="2300" dirty="0" err="1"/>
              <a:t>by</a:t>
            </a:r>
            <a:r>
              <a:rPr lang="tr-TR" sz="2300" dirty="0"/>
              <a:t> </a:t>
            </a:r>
            <a:r>
              <a:rPr lang="tr-TR" sz="2300" dirty="0" err="1"/>
              <a:t>women</a:t>
            </a:r>
            <a:r>
              <a:rPr lang="tr-TR" sz="2300" dirty="0"/>
              <a:t> </a:t>
            </a:r>
            <a:r>
              <a:rPr lang="tr-TR" sz="2300" dirty="0" err="1"/>
              <a:t>through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Waqf</a:t>
            </a:r>
            <a:r>
              <a:rPr lang="tr-TR" sz="2300" dirty="0"/>
              <a:t> </a:t>
            </a:r>
            <a:r>
              <a:rPr lang="tr-TR" sz="2300" dirty="0" err="1" smtClean="0"/>
              <a:t>system</a:t>
            </a:r>
            <a:r>
              <a:rPr lang="tr-TR" sz="2300" dirty="0"/>
              <a:t>. </a:t>
            </a:r>
            <a:r>
              <a:rPr lang="tr-TR" sz="2300" dirty="0" err="1"/>
              <a:t>Half</a:t>
            </a:r>
            <a:r>
              <a:rPr lang="tr-TR" sz="2300" dirty="0"/>
              <a:t> of </a:t>
            </a:r>
            <a:r>
              <a:rPr lang="tr-TR" sz="2300" dirty="0" err="1"/>
              <a:t>all</a:t>
            </a:r>
            <a:r>
              <a:rPr lang="tr-TR" sz="2300" dirty="0"/>
              <a:t> </a:t>
            </a:r>
            <a:r>
              <a:rPr lang="tr-TR" sz="2300" dirty="0" err="1"/>
              <a:t>the</a:t>
            </a:r>
            <a:r>
              <a:rPr lang="tr-TR" sz="2300" dirty="0"/>
              <a:t> </a:t>
            </a:r>
            <a:r>
              <a:rPr lang="tr-TR" sz="2300" dirty="0" err="1"/>
              <a:t>royal</a:t>
            </a:r>
            <a:r>
              <a:rPr lang="tr-TR" sz="2300" dirty="0"/>
              <a:t> </a:t>
            </a:r>
            <a:r>
              <a:rPr lang="tr-TR" sz="2300" dirty="0" err="1"/>
              <a:t>patrons</a:t>
            </a:r>
            <a:r>
              <a:rPr lang="tr-TR" sz="2300" dirty="0"/>
              <a:t> </a:t>
            </a:r>
            <a:r>
              <a:rPr lang="tr-TR" sz="2300" dirty="0" err="1"/>
              <a:t>for</a:t>
            </a:r>
            <a:r>
              <a:rPr lang="tr-TR" sz="2300" dirty="0"/>
              <a:t> </a:t>
            </a:r>
            <a:r>
              <a:rPr lang="tr-TR" sz="2300" dirty="0" err="1"/>
              <a:t>these</a:t>
            </a:r>
            <a:r>
              <a:rPr lang="tr-TR" sz="2300" dirty="0"/>
              <a:t> </a:t>
            </a:r>
            <a:r>
              <a:rPr lang="tr-TR" sz="2300" dirty="0" err="1"/>
              <a:t>institutions</a:t>
            </a:r>
            <a:r>
              <a:rPr lang="tr-TR" sz="2300" dirty="0"/>
              <a:t> </a:t>
            </a:r>
            <a:r>
              <a:rPr lang="tr-TR" sz="2300" dirty="0" err="1"/>
              <a:t>were</a:t>
            </a:r>
            <a:r>
              <a:rPr lang="tr-TR" sz="2300" dirty="0"/>
              <a:t> </a:t>
            </a:r>
            <a:r>
              <a:rPr lang="tr-TR" sz="2300" dirty="0" err="1"/>
              <a:t>also</a:t>
            </a:r>
            <a:r>
              <a:rPr lang="tr-TR" sz="2300" dirty="0"/>
              <a:t> </a:t>
            </a:r>
            <a:r>
              <a:rPr lang="tr-TR" sz="2300" dirty="0" err="1"/>
              <a:t>women</a:t>
            </a:r>
            <a:r>
              <a:rPr lang="tr-TR" sz="2300" dirty="0"/>
              <a:t>. </a:t>
            </a:r>
            <a:endParaRPr lang="tr-TR" sz="2300" dirty="0" smtClean="0"/>
          </a:p>
          <a:p>
            <a:pPr marL="0" indent="0" algn="just">
              <a:buNone/>
            </a:pPr>
            <a:r>
              <a:rPr lang="tr-TR" sz="2300" dirty="0" err="1" smtClean="0"/>
              <a:t>The</a:t>
            </a:r>
            <a:r>
              <a:rPr lang="tr-TR" sz="2300" dirty="0" smtClean="0"/>
              <a:t> </a:t>
            </a:r>
            <a:r>
              <a:rPr lang="tr-TR" sz="2300" dirty="0" err="1"/>
              <a:t>wife</a:t>
            </a:r>
            <a:r>
              <a:rPr lang="tr-TR" sz="2300" dirty="0"/>
              <a:t> of </a:t>
            </a:r>
            <a:r>
              <a:rPr lang="tr-TR" sz="2300" dirty="0" err="1" smtClean="0"/>
              <a:t>Suleyman</a:t>
            </a:r>
            <a:r>
              <a:rPr lang="tr-TR" sz="2300" dirty="0"/>
              <a:t>, </a:t>
            </a:r>
            <a:r>
              <a:rPr lang="tr-TR" sz="2300" b="1" dirty="0" err="1"/>
              <a:t>Hurrem</a:t>
            </a:r>
            <a:r>
              <a:rPr lang="tr-TR" sz="2300" b="1" dirty="0"/>
              <a:t> </a:t>
            </a:r>
            <a:r>
              <a:rPr lang="tr-TR" sz="2300" b="1" dirty="0" smtClean="0"/>
              <a:t>Sultan</a:t>
            </a:r>
            <a:r>
              <a:rPr lang="tr-TR" sz="2300" dirty="0" smtClean="0"/>
              <a:t> </a:t>
            </a:r>
            <a:r>
              <a:rPr lang="tr-TR" sz="2300" dirty="0" err="1" smtClean="0"/>
              <a:t>endowned</a:t>
            </a:r>
            <a:r>
              <a:rPr lang="tr-TR" sz="2300" dirty="0" smtClean="0"/>
              <a:t> </a:t>
            </a:r>
            <a:r>
              <a:rPr lang="tr-TR" sz="2300" dirty="0" err="1" smtClean="0"/>
              <a:t>numerous</a:t>
            </a:r>
            <a:r>
              <a:rPr lang="tr-TR" sz="2300" dirty="0"/>
              <a:t> </a:t>
            </a:r>
            <a:r>
              <a:rPr lang="tr-TR" sz="2300" dirty="0" err="1"/>
              <a:t>madrasas</a:t>
            </a:r>
            <a:r>
              <a:rPr lang="tr-TR" sz="2300" dirty="0"/>
              <a:t>, in </a:t>
            </a:r>
            <a:r>
              <a:rPr lang="tr-TR" sz="2300" dirty="0" err="1"/>
              <a:t>addition</a:t>
            </a:r>
            <a:r>
              <a:rPr lang="tr-TR" sz="2300" dirty="0"/>
              <a:t> </a:t>
            </a:r>
            <a:r>
              <a:rPr lang="tr-TR" sz="2300" dirty="0" err="1"/>
              <a:t>to</a:t>
            </a:r>
            <a:r>
              <a:rPr lang="tr-TR" sz="2300" dirty="0"/>
              <a:t> </a:t>
            </a:r>
            <a:r>
              <a:rPr lang="tr-TR" sz="2300" dirty="0" err="1"/>
              <a:t>other</a:t>
            </a:r>
            <a:r>
              <a:rPr lang="tr-TR" sz="2300" dirty="0"/>
              <a:t> </a:t>
            </a:r>
            <a:r>
              <a:rPr lang="tr-TR" sz="2300" dirty="0" err="1"/>
              <a:t>charitable</a:t>
            </a:r>
            <a:r>
              <a:rPr lang="tr-TR" sz="2300" dirty="0"/>
              <a:t> </a:t>
            </a:r>
            <a:r>
              <a:rPr lang="tr-TR" sz="2300" dirty="0" err="1"/>
              <a:t>works</a:t>
            </a:r>
            <a:r>
              <a:rPr lang="tr-TR" sz="2300" dirty="0"/>
              <a:t> </a:t>
            </a:r>
            <a:r>
              <a:rPr lang="tr-TR" sz="2300" dirty="0" err="1"/>
              <a:t>such</a:t>
            </a:r>
            <a:r>
              <a:rPr lang="tr-TR" sz="2300" dirty="0"/>
              <a:t> as </a:t>
            </a:r>
            <a:r>
              <a:rPr lang="tr-TR" sz="2300" dirty="0" err="1"/>
              <a:t>hospitals</a:t>
            </a:r>
            <a:r>
              <a:rPr lang="tr-TR" sz="2300" dirty="0"/>
              <a:t>, </a:t>
            </a:r>
            <a:r>
              <a:rPr lang="tr-TR" sz="2300" dirty="0" err="1"/>
              <a:t>public</a:t>
            </a:r>
            <a:r>
              <a:rPr lang="tr-TR" sz="2300" dirty="0"/>
              <a:t> </a:t>
            </a:r>
            <a:r>
              <a:rPr lang="tr-TR" sz="2300" dirty="0" err="1"/>
              <a:t>baths</a:t>
            </a:r>
            <a:r>
              <a:rPr lang="tr-TR" sz="2300" dirty="0"/>
              <a:t>, </a:t>
            </a:r>
            <a:r>
              <a:rPr lang="tr-TR" sz="2300" dirty="0" err="1"/>
              <a:t>and</a:t>
            </a:r>
            <a:r>
              <a:rPr lang="tr-TR" sz="2300" dirty="0"/>
              <a:t> </a:t>
            </a:r>
            <a:r>
              <a:rPr lang="tr-TR" sz="2300" dirty="0" err="1"/>
              <a:t>soup</a:t>
            </a:r>
            <a:r>
              <a:rPr lang="tr-TR" sz="2300" dirty="0"/>
              <a:t> </a:t>
            </a:r>
            <a:r>
              <a:rPr lang="tr-TR" sz="2300" dirty="0" err="1"/>
              <a:t>kitchens</a:t>
            </a:r>
            <a:r>
              <a:rPr lang="tr-TR" sz="2300" dirty="0"/>
              <a:t>. </a:t>
            </a:r>
            <a:endParaRPr lang="tr-TR" sz="2300" dirty="0" smtClean="0"/>
          </a:p>
        </p:txBody>
      </p:sp>
    </p:spTree>
    <p:extLst>
      <p:ext uri="{BB962C8B-B14F-4D97-AF65-F5344CB8AC3E}">
        <p14:creationId xmlns:p14="http://schemas.microsoft.com/office/powerpoint/2010/main" val="3676566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926</Words>
  <Application>Microsoft Office PowerPoint</Application>
  <PresentationFormat>Ekran Gösterisi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 The Importance of Education in Islam </vt:lpstr>
      <vt:lpstr> Early history of Islamic Educational Institutions </vt:lpstr>
      <vt:lpstr> Mosque/Masjid: The First Schools </vt:lpstr>
      <vt:lpstr>Maktab/Kuttabs: Primary and Secondary education</vt:lpstr>
      <vt:lpstr>Madrasa: Higher Education </vt:lpstr>
      <vt:lpstr>Influences of Muslim Educational System on Europe</vt:lpstr>
      <vt:lpstr> Influence of Muslim Educational System on Europe </vt:lpstr>
      <vt:lpstr> Support of Muslim Women to Education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in Islamic Civilisation</dc:title>
  <dc:creator>Seyfettin Ersahin</dc:creator>
  <cp:lastModifiedBy>canan</cp:lastModifiedBy>
  <cp:revision>24</cp:revision>
  <dcterms:created xsi:type="dcterms:W3CDTF">2015-03-30T16:06:22Z</dcterms:created>
  <dcterms:modified xsi:type="dcterms:W3CDTF">2018-02-12T18:24:01Z</dcterms:modified>
</cp:coreProperties>
</file>