
<file path=[Content_Types].xml><?xml version="1.0" encoding="utf-8"?>
<Types xmlns="http://schemas.openxmlformats.org/package/2006/content-types">
  <Default Extension="wmf" ContentType="image/x-wmf"/>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10"/>
  </p:notesMasterIdLst>
  <p:sldIdLst>
    <p:sldId id="256" r:id="rId3"/>
    <p:sldId id="272" r:id="rId4"/>
    <p:sldId id="280" r:id="rId5"/>
    <p:sldId id="281" r:id="rId6"/>
    <p:sldId id="282" r:id="rId7"/>
    <p:sldId id="283" r:id="rId8"/>
    <p:sldId id="277" r:id="rId9"/>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0000"/>
    <a:srgbClr val="CC3300"/>
    <a:srgbClr val="006600"/>
    <a:srgbClr val="750B5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53A1EB-77EB-4FB1-A3FB-119AA26A8338}" type="datetimeFigureOut">
              <a:rPr lang="tr-TR" smtClean="0"/>
              <a:t>12.03.2021</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B2A3AF-77B5-4441-B746-BD6F63AA12CC}" type="slidenum">
              <a:rPr lang="tr-TR" smtClean="0"/>
              <a:t>‹#›</a:t>
            </a:fld>
            <a:endParaRPr lang="tr-TR"/>
          </a:p>
        </p:txBody>
      </p:sp>
    </p:spTree>
    <p:extLst>
      <p:ext uri="{BB962C8B-B14F-4D97-AF65-F5344CB8AC3E}">
        <p14:creationId xmlns:p14="http://schemas.microsoft.com/office/powerpoint/2010/main" val="13719673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3B2A3AF-77B5-4441-B746-BD6F63AA12CC}" type="slidenum">
              <a:rPr lang="tr-TR" smtClean="0"/>
              <a:t>2</a:t>
            </a:fld>
            <a:endParaRPr lang="tr-TR"/>
          </a:p>
        </p:txBody>
      </p:sp>
    </p:spTree>
    <p:extLst>
      <p:ext uri="{BB962C8B-B14F-4D97-AF65-F5344CB8AC3E}">
        <p14:creationId xmlns:p14="http://schemas.microsoft.com/office/powerpoint/2010/main" val="29061631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3B2A3AF-77B5-4441-B746-BD6F63AA12CC}" type="slidenum">
              <a:rPr lang="tr-TR" smtClean="0"/>
              <a:t>3</a:t>
            </a:fld>
            <a:endParaRPr lang="tr-TR"/>
          </a:p>
        </p:txBody>
      </p:sp>
    </p:spTree>
    <p:extLst>
      <p:ext uri="{BB962C8B-B14F-4D97-AF65-F5344CB8AC3E}">
        <p14:creationId xmlns:p14="http://schemas.microsoft.com/office/powerpoint/2010/main" val="2870488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3B2A3AF-77B5-4441-B746-BD6F63AA12CC}" type="slidenum">
              <a:rPr lang="tr-TR" smtClean="0"/>
              <a:t>4</a:t>
            </a:fld>
            <a:endParaRPr lang="tr-TR"/>
          </a:p>
        </p:txBody>
      </p:sp>
    </p:spTree>
    <p:extLst>
      <p:ext uri="{BB962C8B-B14F-4D97-AF65-F5344CB8AC3E}">
        <p14:creationId xmlns:p14="http://schemas.microsoft.com/office/powerpoint/2010/main" val="36608070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3B2A3AF-77B5-4441-B746-BD6F63AA12CC}" type="slidenum">
              <a:rPr lang="tr-TR" smtClean="0"/>
              <a:t>5</a:t>
            </a:fld>
            <a:endParaRPr lang="tr-TR"/>
          </a:p>
        </p:txBody>
      </p:sp>
    </p:spTree>
    <p:extLst>
      <p:ext uri="{BB962C8B-B14F-4D97-AF65-F5344CB8AC3E}">
        <p14:creationId xmlns:p14="http://schemas.microsoft.com/office/powerpoint/2010/main" val="7583216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3B2A3AF-77B5-4441-B746-BD6F63AA12CC}" type="slidenum">
              <a:rPr lang="tr-TR" smtClean="0"/>
              <a:t>6</a:t>
            </a:fld>
            <a:endParaRPr lang="tr-TR"/>
          </a:p>
        </p:txBody>
      </p:sp>
    </p:spTree>
    <p:extLst>
      <p:ext uri="{BB962C8B-B14F-4D97-AF65-F5344CB8AC3E}">
        <p14:creationId xmlns:p14="http://schemas.microsoft.com/office/powerpoint/2010/main" val="38090592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2416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DCCD61-643D-44A5-A450-3A42A50CBC1E}" type="datetimeFigureOut">
              <a:rPr lang="en-US" smtClean="0"/>
              <a:t>3/12/2021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2F0832-F084-422D-97D1-AF848F4F2C34}" type="slidenum">
              <a:rPr lang="en-US" smtClean="0"/>
              <a:t>‹#›</a:t>
            </a:fld>
            <a:endParaRPr lang="en-US"/>
          </a:p>
        </p:txBody>
      </p:sp>
    </p:spTree>
    <p:extLst>
      <p:ext uri="{BB962C8B-B14F-4D97-AF65-F5344CB8AC3E}">
        <p14:creationId xmlns:p14="http://schemas.microsoft.com/office/powerpoint/2010/main" val="96291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DCCD61-643D-44A5-A450-3A42A50CBC1E}" type="datetimeFigureOut">
              <a:rPr lang="en-US" smtClean="0"/>
              <a:t>3/12/2021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F0832-F084-422D-97D1-AF848F4F2C34}" type="slidenum">
              <a:rPr lang="en-US" smtClean="0"/>
              <a:t>‹#›</a:t>
            </a:fld>
            <a:endParaRPr lang="en-US"/>
          </a:p>
        </p:txBody>
      </p:sp>
    </p:spTree>
    <p:extLst>
      <p:ext uri="{BB962C8B-B14F-4D97-AF65-F5344CB8AC3E}">
        <p14:creationId xmlns:p14="http://schemas.microsoft.com/office/powerpoint/2010/main" val="1296884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DCCD61-643D-44A5-A450-3A42A50CBC1E}" type="datetimeFigureOut">
              <a:rPr lang="en-US" smtClean="0"/>
              <a:t>3/12/2021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F0832-F084-422D-97D1-AF848F4F2C34}" type="slidenum">
              <a:rPr lang="en-US" smtClean="0"/>
              <a:t>‹#›</a:t>
            </a:fld>
            <a:endParaRPr lang="en-US"/>
          </a:p>
        </p:txBody>
      </p:sp>
    </p:spTree>
    <p:extLst>
      <p:ext uri="{BB962C8B-B14F-4D97-AF65-F5344CB8AC3E}">
        <p14:creationId xmlns:p14="http://schemas.microsoft.com/office/powerpoint/2010/main" val="29870350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t>3/12/2021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t>‹#›</a:t>
            </a:fld>
            <a:endParaRPr lang="en-US"/>
          </a:p>
        </p:txBody>
      </p:sp>
    </p:spTree>
    <p:extLst>
      <p:ext uri="{BB962C8B-B14F-4D97-AF65-F5344CB8AC3E}">
        <p14:creationId xmlns:p14="http://schemas.microsoft.com/office/powerpoint/2010/main" val="1792374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t>3/12/2021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t>‹#›</a:t>
            </a:fld>
            <a:endParaRPr lang="en-US"/>
          </a:p>
        </p:txBody>
      </p:sp>
    </p:spTree>
    <p:extLst>
      <p:ext uri="{BB962C8B-B14F-4D97-AF65-F5344CB8AC3E}">
        <p14:creationId xmlns:p14="http://schemas.microsoft.com/office/powerpoint/2010/main" val="3962857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16778"/>
            <a:ext cx="9144000" cy="1069514"/>
          </a:xfrm>
          <a:prstGeom prst="rect">
            <a:avLst/>
          </a:prstGeom>
        </p:spPr>
        <p:txBody>
          <a:bodyPr anchor="ctr"/>
          <a:lstStyle>
            <a:lvl1pPr>
              <a:defRPr b="1" baseline="0">
                <a:solidFill>
                  <a:schemeClr val="bg1"/>
                </a:solidFill>
                <a:latin typeface="Arial" pitchFamily="34" charset="0"/>
                <a:cs typeface="Arial" pitchFamily="34" charset="0"/>
              </a:defRPr>
            </a:lvl1pPr>
          </a:lstStyle>
          <a:p>
            <a:r>
              <a:rPr lang="en-US" altLang="ko-KR" dirty="0" smtClean="0"/>
              <a:t> Free PPT _ Click to add title</a:t>
            </a:r>
            <a:endParaRPr lang="ko-KR" altLang="en-US" dirty="0"/>
          </a:p>
        </p:txBody>
      </p:sp>
      <p:sp>
        <p:nvSpPr>
          <p:cNvPr id="3" name="Content Placeholder 2"/>
          <p:cNvSpPr>
            <a:spLocks noGrp="1"/>
          </p:cNvSpPr>
          <p:nvPr>
            <p:ph idx="1"/>
          </p:nvPr>
        </p:nvSpPr>
        <p:spPr>
          <a:xfrm>
            <a:off x="457200" y="1600201"/>
            <a:ext cx="8229600" cy="460648"/>
          </a:xfrm>
          <a:prstGeom prst="rect">
            <a:avLst/>
          </a:prstGeom>
        </p:spPr>
        <p:txBody>
          <a:bodyPr anchor="ctr"/>
          <a:lstStyle>
            <a:lvl1pPr marL="0" indent="0">
              <a:buNone/>
              <a:defRPr sz="2000">
                <a:solidFill>
                  <a:schemeClr val="tx1">
                    <a:lumMod val="75000"/>
                    <a:lumOff val="25000"/>
                  </a:schemeClr>
                </a:solidFill>
                <a:latin typeface="Arial" pitchFamily="34" charset="0"/>
                <a:cs typeface="Arial" pitchFamily="34" charset="0"/>
              </a:defRPr>
            </a:lvl1pPr>
          </a:lstStyle>
          <a:p>
            <a:pPr lvl="0"/>
            <a:r>
              <a:rPr lang="en-US" altLang="ko-KR" dirty="0" smtClean="0"/>
              <a:t>Click to edit Master text styles</a:t>
            </a:r>
          </a:p>
        </p:txBody>
      </p:sp>
      <p:sp>
        <p:nvSpPr>
          <p:cNvPr id="4" name="Content Placeholder 2"/>
          <p:cNvSpPr>
            <a:spLocks noGrp="1"/>
          </p:cNvSpPr>
          <p:nvPr>
            <p:ph idx="10"/>
          </p:nvPr>
        </p:nvSpPr>
        <p:spPr>
          <a:xfrm>
            <a:off x="467544" y="2276872"/>
            <a:ext cx="8229600" cy="3600400"/>
          </a:xfrm>
          <a:prstGeom prst="rect">
            <a:avLst/>
          </a:prstGeom>
        </p:spPr>
        <p:txBody>
          <a:bodyPr lIns="396000" anchor="t"/>
          <a:lstStyle>
            <a:lvl1pPr marL="0" indent="0">
              <a:buNone/>
              <a:defRPr sz="1400">
                <a:solidFill>
                  <a:schemeClr val="tx1">
                    <a:lumMod val="75000"/>
                    <a:lumOff val="25000"/>
                  </a:schemeClr>
                </a:solidFill>
                <a:latin typeface="Arial" pitchFamily="34" charset="0"/>
                <a:cs typeface="Arial" pitchFamily="34" charset="0"/>
              </a:defRPr>
            </a:lvl1pPr>
          </a:lstStyle>
          <a:p>
            <a:pPr lvl="0"/>
            <a:r>
              <a:rPr lang="en-US" altLang="ko-KR" dirty="0" smtClean="0"/>
              <a:t>Click to edit Master text styles</a:t>
            </a:r>
          </a:p>
        </p:txBody>
      </p:sp>
    </p:spTree>
    <p:extLst>
      <p:ext uri="{BB962C8B-B14F-4D97-AF65-F5344CB8AC3E}">
        <p14:creationId xmlns:p14="http://schemas.microsoft.com/office/powerpoint/2010/main" val="3694015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19672" y="0"/>
            <a:ext cx="7524328" cy="1069514"/>
          </a:xfrm>
          <a:prstGeom prst="rect">
            <a:avLst/>
          </a:prstGeom>
        </p:spPr>
        <p:txBody>
          <a:bodyPr anchor="ctr"/>
          <a:lstStyle>
            <a:lvl1pPr>
              <a:defRPr b="1" baseline="0">
                <a:solidFill>
                  <a:schemeClr val="tx1">
                    <a:lumMod val="75000"/>
                    <a:lumOff val="25000"/>
                  </a:schemeClr>
                </a:solidFill>
                <a:latin typeface="Arial" pitchFamily="34" charset="0"/>
                <a:cs typeface="Arial" pitchFamily="34" charset="0"/>
              </a:defRPr>
            </a:lvl1pPr>
          </a:lstStyle>
          <a:p>
            <a:r>
              <a:rPr lang="en-US" altLang="ko-KR" dirty="0" smtClean="0"/>
              <a:t>Free PPT _ Click to add title</a:t>
            </a:r>
            <a:endParaRPr lang="ko-KR" altLang="en-US" dirty="0"/>
          </a:p>
        </p:txBody>
      </p:sp>
      <p:sp>
        <p:nvSpPr>
          <p:cNvPr id="4" name="Content Placeholder 2"/>
          <p:cNvSpPr>
            <a:spLocks noGrp="1"/>
          </p:cNvSpPr>
          <p:nvPr>
            <p:ph idx="1"/>
          </p:nvPr>
        </p:nvSpPr>
        <p:spPr>
          <a:xfrm>
            <a:off x="2123728" y="1268760"/>
            <a:ext cx="6563072" cy="460648"/>
          </a:xfrm>
          <a:prstGeom prst="rect">
            <a:avLst/>
          </a:prstGeom>
        </p:spPr>
        <p:txBody>
          <a:bodyPr anchor="ctr"/>
          <a:lstStyle>
            <a:lvl1pPr marL="0" indent="0">
              <a:buNone/>
              <a:defRPr sz="2000">
                <a:solidFill>
                  <a:schemeClr val="tx1">
                    <a:lumMod val="75000"/>
                    <a:lumOff val="25000"/>
                  </a:schemeClr>
                </a:solidFill>
                <a:latin typeface="Arial" pitchFamily="34" charset="0"/>
                <a:cs typeface="Arial" pitchFamily="34" charset="0"/>
              </a:defRPr>
            </a:lvl1pPr>
          </a:lstStyle>
          <a:p>
            <a:pPr lvl="0"/>
            <a:r>
              <a:rPr lang="en-US" altLang="ko-KR" dirty="0" smtClean="0"/>
              <a:t>Click to edit Master text styles</a:t>
            </a:r>
          </a:p>
        </p:txBody>
      </p:sp>
      <p:sp>
        <p:nvSpPr>
          <p:cNvPr id="5" name="Content Placeholder 2"/>
          <p:cNvSpPr>
            <a:spLocks noGrp="1"/>
          </p:cNvSpPr>
          <p:nvPr>
            <p:ph idx="10"/>
          </p:nvPr>
        </p:nvSpPr>
        <p:spPr>
          <a:xfrm>
            <a:off x="2134072" y="1844824"/>
            <a:ext cx="6563072" cy="4147865"/>
          </a:xfrm>
          <a:prstGeom prst="rect">
            <a:avLst/>
          </a:prstGeom>
        </p:spPr>
        <p:txBody>
          <a:bodyPr lIns="396000" anchor="t"/>
          <a:lstStyle>
            <a:lvl1pPr marL="0" indent="0">
              <a:buNone/>
              <a:defRPr sz="1400">
                <a:solidFill>
                  <a:schemeClr val="tx1">
                    <a:lumMod val="75000"/>
                    <a:lumOff val="25000"/>
                  </a:schemeClr>
                </a:solidFill>
              </a:defRPr>
            </a:lvl1pPr>
          </a:lstStyle>
          <a:p>
            <a:pPr lvl="0"/>
            <a:r>
              <a:rPr lang="en-US" altLang="ko-KR" dirty="0" smtClean="0"/>
              <a:t>Click to edit Master text styles</a:t>
            </a:r>
          </a:p>
        </p:txBody>
      </p:sp>
    </p:spTree>
    <p:extLst>
      <p:ext uri="{BB962C8B-B14F-4D97-AF65-F5344CB8AC3E}">
        <p14:creationId xmlns:p14="http://schemas.microsoft.com/office/powerpoint/2010/main" val="2326818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t>3/12/2021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t>‹#›</a:t>
            </a:fld>
            <a:endParaRPr lang="en-US"/>
          </a:p>
        </p:txBody>
      </p:sp>
    </p:spTree>
    <p:extLst>
      <p:ext uri="{BB962C8B-B14F-4D97-AF65-F5344CB8AC3E}">
        <p14:creationId xmlns:p14="http://schemas.microsoft.com/office/powerpoint/2010/main" val="1656086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t>3/12/2021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t>‹#›</a:t>
            </a:fld>
            <a:endParaRPr lang="en-US"/>
          </a:p>
        </p:txBody>
      </p:sp>
    </p:spTree>
    <p:extLst>
      <p:ext uri="{BB962C8B-B14F-4D97-AF65-F5344CB8AC3E}">
        <p14:creationId xmlns:p14="http://schemas.microsoft.com/office/powerpoint/2010/main" val="924286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DCCD61-643D-44A5-A450-3A42A50CBC1E}" type="datetimeFigureOut">
              <a:rPr lang="en-US" smtClean="0"/>
              <a:t>3/12/2021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t>‹#›</a:t>
            </a:fld>
            <a:endParaRPr lang="en-US"/>
          </a:p>
        </p:txBody>
      </p:sp>
    </p:spTree>
    <p:extLst>
      <p:ext uri="{BB962C8B-B14F-4D97-AF65-F5344CB8AC3E}">
        <p14:creationId xmlns:p14="http://schemas.microsoft.com/office/powerpoint/2010/main" val="3277933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DCCD61-643D-44A5-A450-3A42A50CBC1E}" type="datetimeFigureOut">
              <a:rPr lang="en-US" smtClean="0"/>
              <a:t>3/12/2021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F0832-F084-422D-97D1-AF848F4F2C34}" type="slidenum">
              <a:rPr lang="en-US" smtClean="0"/>
              <a:t>‹#›</a:t>
            </a:fld>
            <a:endParaRPr lang="en-US"/>
          </a:p>
        </p:txBody>
      </p:sp>
    </p:spTree>
    <p:extLst>
      <p:ext uri="{BB962C8B-B14F-4D97-AF65-F5344CB8AC3E}">
        <p14:creationId xmlns:p14="http://schemas.microsoft.com/office/powerpoint/2010/main" val="778790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DCCD61-643D-44A5-A450-3A42A50CBC1E}" type="datetimeFigureOut">
              <a:rPr lang="en-US" smtClean="0"/>
              <a:t>3/12/2021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2F0832-F084-422D-97D1-AF848F4F2C34}" type="slidenum">
              <a:rPr lang="en-US" smtClean="0"/>
              <a:t>‹#›</a:t>
            </a:fld>
            <a:endParaRPr lang="en-US"/>
          </a:p>
        </p:txBody>
      </p:sp>
    </p:spTree>
    <p:extLst>
      <p:ext uri="{BB962C8B-B14F-4D97-AF65-F5344CB8AC3E}">
        <p14:creationId xmlns:p14="http://schemas.microsoft.com/office/powerpoint/2010/main" val="29198114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DCCD61-643D-44A5-A450-3A42A50CBC1E}" type="datetimeFigureOut">
              <a:rPr lang="en-US" smtClean="0"/>
              <a:t>3/12/2021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2F0832-F084-422D-97D1-AF848F4F2C34}" type="slidenum">
              <a:rPr lang="en-US" smtClean="0"/>
              <a:t>‹#›</a:t>
            </a:fld>
            <a:endParaRPr lang="en-US"/>
          </a:p>
        </p:txBody>
      </p:sp>
    </p:spTree>
    <p:extLst>
      <p:ext uri="{BB962C8B-B14F-4D97-AF65-F5344CB8AC3E}">
        <p14:creationId xmlns:p14="http://schemas.microsoft.com/office/powerpoint/2010/main" val="181811987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37338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Lst>
  <p:txStyles>
    <p:titleStyle>
      <a:lvl1pPr algn="l" defTabSz="914400" rtl="0" eaLnBrk="1" latinLnBrk="1" hangingPunct="1">
        <a:spcBef>
          <a:spcPct val="0"/>
        </a:spcBef>
        <a:buNone/>
        <a:defRPr sz="4000" b="1" kern="1200">
          <a:solidFill>
            <a:schemeClr val="tx1"/>
          </a:solidFill>
          <a:latin typeface="Arial" pitchFamily="34" charset="0"/>
          <a:ea typeface="+mj-ea"/>
          <a:cs typeface="Arial" pitchFamily="34" charset="0"/>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DCCD61-643D-44A5-A450-3A42A50CBC1E}" type="datetimeFigureOut">
              <a:rPr lang="en-US" smtClean="0"/>
              <a:t>3/12/2021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2F0832-F084-422D-97D1-AF848F4F2C34}" type="slidenum">
              <a:rPr lang="en-US" smtClean="0"/>
              <a:t>‹#›</a:t>
            </a:fld>
            <a:endParaRPr lang="en-US"/>
          </a:p>
        </p:txBody>
      </p:sp>
    </p:spTree>
    <p:extLst>
      <p:ext uri="{BB962C8B-B14F-4D97-AF65-F5344CB8AC3E}">
        <p14:creationId xmlns:p14="http://schemas.microsoft.com/office/powerpoint/2010/main" val="328635735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6.emf"/><Relationship Id="rId4" Type="http://schemas.openxmlformats.org/officeDocument/2006/relationships/image" Target="../media/image5.emf"/></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6.emf"/></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228184" y="4653136"/>
            <a:ext cx="2736304" cy="276999"/>
          </a:xfrm>
          <a:prstGeom prst="rect">
            <a:avLst/>
          </a:prstGeom>
          <a:noFill/>
        </p:spPr>
        <p:txBody>
          <a:bodyPr wrap="square">
            <a:spAutoFit/>
          </a:bodyPr>
          <a:lstStyle/>
          <a:p>
            <a:pPr fontAlgn="auto">
              <a:spcBef>
                <a:spcPts val="0"/>
              </a:spcBef>
              <a:spcAft>
                <a:spcPts val="0"/>
              </a:spcAft>
              <a:defRPr/>
            </a:pPr>
            <a:r>
              <a:rPr lang="tr-TR" altLang="ko-KR" sz="1200" b="1" dirty="0" smtClean="0">
                <a:solidFill>
                  <a:schemeClr val="bg1"/>
                </a:solidFill>
                <a:latin typeface="Arial" pitchFamily="34" charset="0"/>
                <a:cs typeface="Arial" pitchFamily="34" charset="0"/>
              </a:rPr>
              <a:t>Prof. Dr. Aysel KÖKSAL AKYOL</a:t>
            </a:r>
            <a:endParaRPr kumimoji="0" lang="en-US" altLang="ko-KR" sz="1200" b="1" dirty="0">
              <a:solidFill>
                <a:schemeClr val="bg1"/>
              </a:solidFill>
              <a:latin typeface="Arial" pitchFamily="34" charset="0"/>
              <a:cs typeface="Arial" pitchFamily="34" charset="0"/>
            </a:endParaRPr>
          </a:p>
        </p:txBody>
      </p:sp>
      <p:sp>
        <p:nvSpPr>
          <p:cNvPr id="5" name="TextBox 1"/>
          <p:cNvSpPr txBox="1">
            <a:spLocks noChangeArrowheads="1"/>
          </p:cNvSpPr>
          <p:nvPr/>
        </p:nvSpPr>
        <p:spPr bwMode="auto">
          <a:xfrm>
            <a:off x="4638890" y="2178792"/>
            <a:ext cx="4499992" cy="1754326"/>
          </a:xfrm>
          <a:prstGeom prst="rect">
            <a:avLst/>
          </a:prstGeom>
          <a:noFill/>
          <a:ln w="9525">
            <a:noFill/>
            <a:miter lim="800000"/>
            <a:headEnd/>
            <a:tailEnd/>
          </a:ln>
        </p:spPr>
        <p:txBody>
          <a:bodyPr wrap="square">
            <a:spAutoFit/>
          </a:bodyPr>
          <a:lstStyle/>
          <a:p>
            <a:r>
              <a:rPr lang="tr-TR" altLang="ko-KR" sz="3600" b="1" dirty="0" smtClean="0">
                <a:solidFill>
                  <a:schemeClr val="bg1"/>
                </a:solidFill>
                <a:latin typeface="Arial" pitchFamily="34" charset="0"/>
                <a:ea typeface="맑은 고딕" pitchFamily="50" charset="-127"/>
                <a:cs typeface="Arial" pitchFamily="34" charset="0"/>
              </a:rPr>
              <a:t>CGM 402 – OKUL DIŞI ÖĞRENME ORTAMLARI</a:t>
            </a:r>
            <a:endParaRPr lang="en-US" altLang="ko-KR" sz="3600" b="1" dirty="0" smtClean="0">
              <a:solidFill>
                <a:schemeClr val="bg1"/>
              </a:solidFill>
              <a:latin typeface="Arial" pitchFamily="34" charset="0"/>
              <a:ea typeface="맑은 고딕" pitchFamily="50" charset="-127"/>
              <a:cs typeface="Arial" pitchFamily="34" charset="0"/>
            </a:endParaRPr>
          </a:p>
        </p:txBody>
      </p:sp>
    </p:spTree>
    <p:extLst>
      <p:ext uri="{BB962C8B-B14F-4D97-AF65-F5344CB8AC3E}">
        <p14:creationId xmlns:p14="http://schemas.microsoft.com/office/powerpoint/2010/main" val="1941221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idx="10"/>
          </p:nvPr>
        </p:nvSpPr>
        <p:spPr>
          <a:xfrm>
            <a:off x="1643100" y="1988840"/>
            <a:ext cx="7321388" cy="4147865"/>
          </a:xfrm>
        </p:spPr>
        <p:txBody>
          <a:bodyPr/>
          <a:lstStyle/>
          <a:p>
            <a:endParaRPr lang="tr-TR" sz="2400" dirty="0" smtClean="0">
              <a:solidFill>
                <a:schemeClr val="tx1"/>
              </a:solidFill>
            </a:endParaRPr>
          </a:p>
        </p:txBody>
      </p:sp>
      <p:sp>
        <p:nvSpPr>
          <p:cNvPr id="6" name="Unvan 1"/>
          <p:cNvSpPr>
            <a:spLocks noGrp="1"/>
          </p:cNvSpPr>
          <p:nvPr>
            <p:ph type="title"/>
          </p:nvPr>
        </p:nvSpPr>
        <p:spPr>
          <a:xfrm>
            <a:off x="1643100" y="618587"/>
            <a:ext cx="7524328" cy="1069514"/>
          </a:xfrm>
        </p:spPr>
        <p:txBody>
          <a:bodyPr/>
          <a:lstStyle/>
          <a:p>
            <a:r>
              <a:rPr lang="tr-TR" altLang="ko-KR" sz="2800" dirty="0" smtClean="0">
                <a:solidFill>
                  <a:schemeClr val="accent1">
                    <a:lumMod val="75000"/>
                  </a:schemeClr>
                </a:solidFill>
              </a:rPr>
              <a:t>UYGULAMALARI NASIL YAPACAĞIZ?</a:t>
            </a:r>
            <a:endParaRPr lang="tr-TR" dirty="0">
              <a:solidFill>
                <a:schemeClr val="accent1">
                  <a:lumMod val="75000"/>
                </a:schemeClr>
              </a:solidFill>
            </a:endParaRPr>
          </a:p>
        </p:txBody>
      </p:sp>
      <p:graphicFrame>
        <p:nvGraphicFramePr>
          <p:cNvPr id="2" name="Tablo 1"/>
          <p:cNvGraphicFramePr>
            <a:graphicFrameLocks noGrp="1"/>
          </p:cNvGraphicFramePr>
          <p:nvPr>
            <p:extLst>
              <p:ext uri="{D42A27DB-BD31-4B8C-83A1-F6EECF244321}">
                <p14:modId xmlns:p14="http://schemas.microsoft.com/office/powerpoint/2010/main" val="3307318485"/>
              </p:ext>
            </p:extLst>
          </p:nvPr>
        </p:nvGraphicFramePr>
        <p:xfrm>
          <a:off x="1694814" y="1988841"/>
          <a:ext cx="7269673" cy="4032446"/>
        </p:xfrm>
        <a:graphic>
          <a:graphicData uri="http://schemas.openxmlformats.org/drawingml/2006/table">
            <a:tbl>
              <a:tblPr firstRow="1" firstCol="1" bandRow="1">
                <a:tableStyleId>{5C22544A-7EE6-4342-B048-85BDC9FD1C3A}</a:tableStyleId>
              </a:tblPr>
              <a:tblGrid>
                <a:gridCol w="7269673">
                  <a:extLst>
                    <a:ext uri="{9D8B030D-6E8A-4147-A177-3AD203B41FA5}">
                      <a16:colId xmlns:a16="http://schemas.microsoft.com/office/drawing/2014/main" val="3261875207"/>
                    </a:ext>
                  </a:extLst>
                </a:gridCol>
              </a:tblGrid>
              <a:tr h="287952">
                <a:tc>
                  <a:txBody>
                    <a:bodyPr/>
                    <a:lstStyle/>
                    <a:p>
                      <a:pPr algn="ctr">
                        <a:lnSpc>
                          <a:spcPct val="115000"/>
                        </a:lnSpc>
                        <a:spcBef>
                          <a:spcPts val="600"/>
                        </a:spcBef>
                        <a:spcAft>
                          <a:spcPts val="600"/>
                        </a:spcAft>
                        <a:tabLst>
                          <a:tab pos="4446270" algn="ctr"/>
                          <a:tab pos="8401050" algn="l"/>
                        </a:tabLst>
                      </a:pPr>
                      <a:r>
                        <a:rPr lang="tr-TR" sz="1000">
                          <a:effectLst/>
                        </a:rPr>
                        <a:t>GELİŞİM DESTEK UYGULAMASI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18233312"/>
                  </a:ext>
                </a:extLst>
              </a:tr>
              <a:tr h="864080">
                <a:tc>
                  <a:txBody>
                    <a:bodyPr/>
                    <a:lstStyle/>
                    <a:p>
                      <a:pPr>
                        <a:lnSpc>
                          <a:spcPct val="115000"/>
                        </a:lnSpc>
                        <a:spcBef>
                          <a:spcPts val="600"/>
                        </a:spcBef>
                        <a:spcAft>
                          <a:spcPts val="600"/>
                        </a:spcAft>
                      </a:pPr>
                      <a:r>
                        <a:rPr lang="tr-TR" sz="1000" dirty="0">
                          <a:effectLst/>
                        </a:rPr>
                        <a:t>Mekân: </a:t>
                      </a:r>
                      <a:endParaRPr lang="tr-TR" sz="1100" dirty="0">
                        <a:effectLst/>
                      </a:endParaRPr>
                    </a:p>
                    <a:p>
                      <a:pPr>
                        <a:lnSpc>
                          <a:spcPct val="115000"/>
                        </a:lnSpc>
                        <a:spcBef>
                          <a:spcPts val="600"/>
                        </a:spcBef>
                        <a:spcAft>
                          <a:spcPts val="600"/>
                        </a:spcAft>
                      </a:pPr>
                      <a:r>
                        <a:rPr lang="tr-TR" sz="1000" dirty="0">
                          <a:effectLst/>
                        </a:rPr>
                        <a:t>Uygulamanın gerçekleştirileceği mekân yazılır.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07483500"/>
                  </a:ext>
                </a:extLst>
              </a:tr>
              <a:tr h="287952">
                <a:tc>
                  <a:txBody>
                    <a:bodyPr/>
                    <a:lstStyle/>
                    <a:p>
                      <a:pPr>
                        <a:lnSpc>
                          <a:spcPct val="115000"/>
                        </a:lnSpc>
                        <a:spcBef>
                          <a:spcPts val="600"/>
                        </a:spcBef>
                        <a:spcAft>
                          <a:spcPts val="600"/>
                        </a:spcAft>
                      </a:pPr>
                      <a:r>
                        <a:rPr lang="tr-TR" sz="1000">
                          <a:effectLst/>
                        </a:rPr>
                        <a:t>Öngörülen Süre: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77615115"/>
                  </a:ext>
                </a:extLst>
              </a:tr>
              <a:tr h="2592462">
                <a:tc>
                  <a:txBody>
                    <a:bodyPr/>
                    <a:lstStyle/>
                    <a:p>
                      <a:pPr>
                        <a:lnSpc>
                          <a:spcPct val="115000"/>
                        </a:lnSpc>
                        <a:spcBef>
                          <a:spcPts val="600"/>
                        </a:spcBef>
                        <a:spcAft>
                          <a:spcPts val="600"/>
                        </a:spcAft>
                      </a:pPr>
                      <a:r>
                        <a:rPr lang="tr-TR" sz="1000" dirty="0">
                          <a:effectLst/>
                        </a:rPr>
                        <a:t>Çocuk Sayısı: </a:t>
                      </a:r>
                      <a:endParaRPr lang="tr-TR" sz="1100" dirty="0">
                        <a:effectLst/>
                      </a:endParaRPr>
                    </a:p>
                    <a:p>
                      <a:pPr marL="342900" lvl="0" indent="-342900">
                        <a:lnSpc>
                          <a:spcPct val="115000"/>
                        </a:lnSpc>
                        <a:spcBef>
                          <a:spcPts val="600"/>
                        </a:spcBef>
                        <a:spcAft>
                          <a:spcPts val="600"/>
                        </a:spcAft>
                        <a:buFont typeface="Symbol" panose="05050102010706020507" pitchFamily="18" charset="2"/>
                        <a:buBlip>
                          <a:blip r:embed="rId3"/>
                        </a:buBlip>
                        <a:tabLst>
                          <a:tab pos="180340" algn="l"/>
                        </a:tabLst>
                      </a:pPr>
                      <a:r>
                        <a:rPr lang="tr-TR" sz="1000" dirty="0">
                          <a:effectLst/>
                        </a:rPr>
                        <a:t>Tek çocuk </a:t>
                      </a:r>
                      <a:endParaRPr lang="tr-TR" sz="1100" dirty="0">
                        <a:effectLst/>
                      </a:endParaRPr>
                    </a:p>
                    <a:p>
                      <a:pPr marL="342900" lvl="0" indent="-342900">
                        <a:lnSpc>
                          <a:spcPct val="115000"/>
                        </a:lnSpc>
                        <a:spcBef>
                          <a:spcPts val="600"/>
                        </a:spcBef>
                        <a:spcAft>
                          <a:spcPts val="600"/>
                        </a:spcAft>
                        <a:buFont typeface="Symbol" panose="05050102010706020507" pitchFamily="18" charset="2"/>
                        <a:buBlip>
                          <a:blip r:embed="rId3"/>
                        </a:buBlip>
                        <a:tabLst>
                          <a:tab pos="180340" algn="l"/>
                        </a:tabLst>
                      </a:pPr>
                      <a:r>
                        <a:rPr lang="tr-TR" sz="1000" dirty="0">
                          <a:effectLst/>
                        </a:rPr>
                        <a:t>Birden fazla çocuk: </a:t>
                      </a:r>
                      <a:endParaRPr lang="tr-TR" sz="1100" dirty="0">
                        <a:effectLst/>
                      </a:endParaRPr>
                    </a:p>
                    <a:p>
                      <a:pPr algn="just">
                        <a:lnSpc>
                          <a:spcPct val="115000"/>
                        </a:lnSpc>
                        <a:spcBef>
                          <a:spcPts val="600"/>
                        </a:spcBef>
                        <a:spcAft>
                          <a:spcPts val="600"/>
                        </a:spcAft>
                      </a:pPr>
                      <a:r>
                        <a:rPr lang="tr-TR" sz="1000" dirty="0">
                          <a:effectLst/>
                        </a:rPr>
                        <a:t>Çocukların Ay/Yaş Aralığı: </a:t>
                      </a:r>
                      <a:endParaRPr lang="tr-TR" sz="1100" dirty="0">
                        <a:effectLst/>
                      </a:endParaRPr>
                    </a:p>
                    <a:p>
                      <a:pPr algn="just">
                        <a:lnSpc>
                          <a:spcPct val="115000"/>
                        </a:lnSpc>
                        <a:spcBef>
                          <a:spcPts val="600"/>
                        </a:spcBef>
                        <a:spcAft>
                          <a:spcPts val="600"/>
                        </a:spcAft>
                      </a:pPr>
                      <a:r>
                        <a:rPr lang="tr-TR" sz="1000" dirty="0">
                          <a:effectLst/>
                        </a:rPr>
                        <a:t>Özel </a:t>
                      </a:r>
                      <a:r>
                        <a:rPr lang="tr-TR" sz="1000" dirty="0" err="1">
                          <a:effectLst/>
                        </a:rPr>
                        <a:t>Gereksinimli</a:t>
                      </a:r>
                      <a:r>
                        <a:rPr lang="tr-TR" sz="1000" dirty="0">
                          <a:effectLst/>
                        </a:rPr>
                        <a:t> Birey:  Var       Yok</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34220180"/>
                  </a:ext>
                </a:extLst>
              </a:tr>
            </a:tbl>
          </a:graphicData>
        </a:graphic>
      </p:graphicFrame>
      <p:pic>
        <p:nvPicPr>
          <p:cNvPr id="1026" name="Resim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5450" y="2832100"/>
            <a:ext cx="123825" cy="114300"/>
          </a:xfrm>
          <a:prstGeom prst="rect">
            <a:avLst/>
          </a:prstGeom>
          <a:noFill/>
          <a:extLst>
            <a:ext uri="{909E8E84-426E-40DD-AFC4-6F175D3DCCD1}">
              <a14:hiddenFill xmlns:a14="http://schemas.microsoft.com/office/drawing/2010/main">
                <a:solidFill>
                  <a:srgbClr val="FFFFFF"/>
                </a:solidFill>
              </a14:hiddenFill>
            </a:ext>
          </a:extLst>
        </p:spPr>
      </p:pic>
      <p:pic>
        <p:nvPicPr>
          <p:cNvPr id="1025" name="Resim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95450" y="2832100"/>
            <a:ext cx="114300" cy="104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2210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İçerik Yer Tutucusu 2"/>
          <p:cNvGraphicFramePr>
            <a:graphicFrameLocks noGrp="1"/>
          </p:cNvGraphicFramePr>
          <p:nvPr>
            <p:ph idx="10"/>
            <p:extLst>
              <p:ext uri="{D42A27DB-BD31-4B8C-83A1-F6EECF244321}">
                <p14:modId xmlns:p14="http://schemas.microsoft.com/office/powerpoint/2010/main" val="3337366135"/>
              </p:ext>
            </p:extLst>
          </p:nvPr>
        </p:nvGraphicFramePr>
        <p:xfrm>
          <a:off x="1547664" y="1988840"/>
          <a:ext cx="7056784" cy="3888432"/>
        </p:xfrm>
        <a:graphic>
          <a:graphicData uri="http://schemas.openxmlformats.org/drawingml/2006/table">
            <a:tbl>
              <a:tblPr firstRow="1" firstCol="1" bandRow="1">
                <a:tableStyleId>{5C22544A-7EE6-4342-B048-85BDC9FD1C3A}</a:tableStyleId>
              </a:tblPr>
              <a:tblGrid>
                <a:gridCol w="7056784">
                  <a:extLst>
                    <a:ext uri="{9D8B030D-6E8A-4147-A177-3AD203B41FA5}">
                      <a16:colId xmlns:a16="http://schemas.microsoft.com/office/drawing/2014/main" val="3381916099"/>
                    </a:ext>
                  </a:extLst>
                </a:gridCol>
              </a:tblGrid>
              <a:tr h="1944216">
                <a:tc>
                  <a:txBody>
                    <a:bodyPr/>
                    <a:lstStyle/>
                    <a:p>
                      <a:pPr algn="just">
                        <a:lnSpc>
                          <a:spcPct val="115000"/>
                        </a:lnSpc>
                        <a:spcBef>
                          <a:spcPts val="600"/>
                        </a:spcBef>
                        <a:spcAft>
                          <a:spcPts val="600"/>
                        </a:spcAft>
                      </a:pPr>
                      <a:r>
                        <a:rPr lang="tr-TR" sz="1000">
                          <a:effectLst/>
                        </a:rPr>
                        <a:t>Kullanılan Yöntem/Yöntemler: </a:t>
                      </a:r>
                      <a:endParaRPr lang="tr-TR" sz="1100">
                        <a:effectLst/>
                      </a:endParaRPr>
                    </a:p>
                    <a:p>
                      <a:pPr algn="just">
                        <a:lnSpc>
                          <a:spcPct val="115000"/>
                        </a:lnSpc>
                        <a:spcBef>
                          <a:spcPts val="600"/>
                        </a:spcBef>
                        <a:spcAft>
                          <a:spcPts val="600"/>
                        </a:spcAft>
                      </a:pPr>
                      <a:r>
                        <a:rPr lang="tr-TR" sz="1000">
                          <a:effectLst/>
                        </a:rPr>
                        <a:t>Oyun, drama, beyin fırtınası, soru-cevap vb. kullanılacak olan yöntem ve teknikler yazılır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2432845"/>
                  </a:ext>
                </a:extLst>
              </a:tr>
              <a:tr h="1944216">
                <a:tc>
                  <a:txBody>
                    <a:bodyPr/>
                    <a:lstStyle/>
                    <a:p>
                      <a:pPr>
                        <a:lnSpc>
                          <a:spcPct val="115000"/>
                        </a:lnSpc>
                        <a:spcBef>
                          <a:spcPts val="600"/>
                        </a:spcBef>
                        <a:spcAft>
                          <a:spcPts val="600"/>
                        </a:spcAft>
                      </a:pPr>
                      <a:r>
                        <a:rPr lang="tr-TR" sz="1000" dirty="0">
                          <a:effectLst/>
                        </a:rPr>
                        <a:t>Materyaller: </a:t>
                      </a:r>
                      <a:endParaRPr lang="tr-TR" sz="1100" dirty="0">
                        <a:effectLst/>
                      </a:endParaRPr>
                    </a:p>
                    <a:p>
                      <a:pPr>
                        <a:lnSpc>
                          <a:spcPct val="115000"/>
                        </a:lnSpc>
                        <a:spcBef>
                          <a:spcPts val="600"/>
                        </a:spcBef>
                        <a:spcAft>
                          <a:spcPts val="600"/>
                        </a:spcAft>
                      </a:pPr>
                      <a:r>
                        <a:rPr lang="tr-TR" sz="1000" dirty="0">
                          <a:effectLst/>
                        </a:rPr>
                        <a:t>Uygulama sürecinde kullanılacak olan materyaller yazılır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53390468"/>
                  </a:ext>
                </a:extLst>
              </a:tr>
            </a:tbl>
          </a:graphicData>
        </a:graphic>
      </p:graphicFrame>
      <p:sp>
        <p:nvSpPr>
          <p:cNvPr id="6" name="Unvan 1"/>
          <p:cNvSpPr>
            <a:spLocks noGrp="1"/>
          </p:cNvSpPr>
          <p:nvPr>
            <p:ph type="title"/>
          </p:nvPr>
        </p:nvSpPr>
        <p:spPr>
          <a:xfrm>
            <a:off x="1643100" y="618587"/>
            <a:ext cx="7524328" cy="1069514"/>
          </a:xfrm>
        </p:spPr>
        <p:txBody>
          <a:bodyPr/>
          <a:lstStyle/>
          <a:p>
            <a:r>
              <a:rPr lang="tr-TR" altLang="ko-KR" sz="2800" dirty="0" smtClean="0">
                <a:solidFill>
                  <a:schemeClr val="accent1">
                    <a:lumMod val="75000"/>
                  </a:schemeClr>
                </a:solidFill>
              </a:rPr>
              <a:t>UYGULAMALARI NASIL YAPACAĞIZ?</a:t>
            </a:r>
            <a:endParaRPr lang="tr-TR" dirty="0">
              <a:solidFill>
                <a:schemeClr val="accent1">
                  <a:lumMod val="75000"/>
                </a:schemeClr>
              </a:solidFill>
            </a:endParaRPr>
          </a:p>
        </p:txBody>
      </p:sp>
      <p:pic>
        <p:nvPicPr>
          <p:cNvPr id="1026" name="Resim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5450" y="2832100"/>
            <a:ext cx="123825" cy="114300"/>
          </a:xfrm>
          <a:prstGeom prst="rect">
            <a:avLst/>
          </a:prstGeom>
          <a:noFill/>
          <a:extLst>
            <a:ext uri="{909E8E84-426E-40DD-AFC4-6F175D3DCCD1}">
              <a14:hiddenFill xmlns:a14="http://schemas.microsoft.com/office/drawing/2010/main">
                <a:solidFill>
                  <a:srgbClr val="FFFFFF"/>
                </a:solidFill>
              </a14:hiddenFill>
            </a:ext>
          </a:extLst>
        </p:spPr>
      </p:pic>
      <p:pic>
        <p:nvPicPr>
          <p:cNvPr id="1025" name="Resim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5450" y="2832100"/>
            <a:ext cx="114300" cy="104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255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1"/>
          <p:cNvSpPr>
            <a:spLocks noGrp="1"/>
          </p:cNvSpPr>
          <p:nvPr>
            <p:ph type="title"/>
          </p:nvPr>
        </p:nvSpPr>
        <p:spPr>
          <a:xfrm>
            <a:off x="1643100" y="618587"/>
            <a:ext cx="7524328" cy="1069514"/>
          </a:xfrm>
        </p:spPr>
        <p:txBody>
          <a:bodyPr/>
          <a:lstStyle/>
          <a:p>
            <a:r>
              <a:rPr lang="tr-TR" altLang="ko-KR" sz="2800" dirty="0" smtClean="0">
                <a:solidFill>
                  <a:schemeClr val="accent1">
                    <a:lumMod val="75000"/>
                  </a:schemeClr>
                </a:solidFill>
              </a:rPr>
              <a:t>UYGULAMALARI NASIL YAPACAĞIZ?</a:t>
            </a:r>
            <a:endParaRPr lang="tr-TR" dirty="0">
              <a:solidFill>
                <a:schemeClr val="accent1">
                  <a:lumMod val="75000"/>
                </a:schemeClr>
              </a:solidFill>
            </a:endParaRPr>
          </a:p>
        </p:txBody>
      </p:sp>
      <p:pic>
        <p:nvPicPr>
          <p:cNvPr id="1026" name="Resim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5450" y="2832100"/>
            <a:ext cx="123825" cy="114300"/>
          </a:xfrm>
          <a:prstGeom prst="rect">
            <a:avLst/>
          </a:prstGeom>
          <a:noFill/>
          <a:extLst>
            <a:ext uri="{909E8E84-426E-40DD-AFC4-6F175D3DCCD1}">
              <a14:hiddenFill xmlns:a14="http://schemas.microsoft.com/office/drawing/2010/main">
                <a:solidFill>
                  <a:srgbClr val="FFFFFF"/>
                </a:solidFill>
              </a14:hiddenFill>
            </a:ext>
          </a:extLst>
        </p:spPr>
      </p:pic>
      <p:pic>
        <p:nvPicPr>
          <p:cNvPr id="1025" name="Resim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5450" y="2832100"/>
            <a:ext cx="114300" cy="10477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İçerik Yer Tutucusu 3"/>
          <p:cNvGraphicFramePr>
            <a:graphicFrameLocks noGrp="1"/>
          </p:cNvGraphicFramePr>
          <p:nvPr>
            <p:ph idx="10"/>
            <p:extLst>
              <p:ext uri="{D42A27DB-BD31-4B8C-83A1-F6EECF244321}">
                <p14:modId xmlns:p14="http://schemas.microsoft.com/office/powerpoint/2010/main" val="2086101280"/>
              </p:ext>
            </p:extLst>
          </p:nvPr>
        </p:nvGraphicFramePr>
        <p:xfrm>
          <a:off x="1695450" y="1844823"/>
          <a:ext cx="6764982" cy="4347210"/>
        </p:xfrm>
        <a:graphic>
          <a:graphicData uri="http://schemas.openxmlformats.org/drawingml/2006/table">
            <a:tbl>
              <a:tblPr firstRow="1" firstCol="1" bandRow="1">
                <a:tableStyleId>{5C22544A-7EE6-4342-B048-85BDC9FD1C3A}</a:tableStyleId>
              </a:tblPr>
              <a:tblGrid>
                <a:gridCol w="6764982">
                  <a:extLst>
                    <a:ext uri="{9D8B030D-6E8A-4147-A177-3AD203B41FA5}">
                      <a16:colId xmlns:a16="http://schemas.microsoft.com/office/drawing/2014/main" val="812192454"/>
                    </a:ext>
                  </a:extLst>
                </a:gridCol>
              </a:tblGrid>
              <a:tr h="4237111">
                <a:tc>
                  <a:txBody>
                    <a:bodyPr/>
                    <a:lstStyle/>
                    <a:p>
                      <a:pPr algn="just">
                        <a:lnSpc>
                          <a:spcPct val="115000"/>
                        </a:lnSpc>
                        <a:spcBef>
                          <a:spcPts val="600"/>
                        </a:spcBef>
                        <a:spcAft>
                          <a:spcPts val="600"/>
                        </a:spcAft>
                      </a:pPr>
                      <a:r>
                        <a:rPr lang="tr-TR" sz="900" dirty="0">
                          <a:effectLst/>
                        </a:rPr>
                        <a:t> </a:t>
                      </a:r>
                      <a:endParaRPr lang="tr-TR" sz="1000" dirty="0">
                        <a:effectLst/>
                      </a:endParaRPr>
                    </a:p>
                    <a:p>
                      <a:pPr algn="just">
                        <a:lnSpc>
                          <a:spcPct val="115000"/>
                        </a:lnSpc>
                        <a:spcBef>
                          <a:spcPts val="600"/>
                        </a:spcBef>
                        <a:spcAft>
                          <a:spcPts val="600"/>
                        </a:spcAft>
                      </a:pPr>
                      <a:r>
                        <a:rPr lang="tr-TR" sz="900" dirty="0">
                          <a:effectLst/>
                        </a:rPr>
                        <a:t>Gelişimsel göstergeler: </a:t>
                      </a:r>
                      <a:endParaRPr lang="tr-TR" sz="1000" dirty="0">
                        <a:effectLst/>
                      </a:endParaRPr>
                    </a:p>
                    <a:p>
                      <a:pPr algn="just">
                        <a:lnSpc>
                          <a:spcPct val="115000"/>
                        </a:lnSpc>
                        <a:spcBef>
                          <a:spcPts val="600"/>
                        </a:spcBef>
                        <a:spcAft>
                          <a:spcPts val="600"/>
                        </a:spcAft>
                      </a:pPr>
                      <a:r>
                        <a:rPr lang="tr-TR" sz="900" dirty="0">
                          <a:effectLst/>
                        </a:rPr>
                        <a:t>Çocukların gelişimlerini desteklemeye yönelik farklı gelişim alanlarından çocuğun / çocukların gereksinimlerine göre belirlenmiş gelişimsel göstergeler yazılır.</a:t>
                      </a:r>
                      <a:endParaRPr lang="tr-TR" sz="1000" dirty="0">
                        <a:effectLst/>
                      </a:endParaRPr>
                    </a:p>
                    <a:p>
                      <a:pPr algn="just">
                        <a:lnSpc>
                          <a:spcPct val="115000"/>
                        </a:lnSpc>
                        <a:spcBef>
                          <a:spcPts val="600"/>
                        </a:spcBef>
                        <a:spcAft>
                          <a:spcPts val="600"/>
                        </a:spcAft>
                      </a:pPr>
                      <a:r>
                        <a:rPr lang="tr-TR" sz="900" dirty="0">
                          <a:effectLst/>
                        </a:rPr>
                        <a:t> </a:t>
                      </a:r>
                      <a:endParaRPr lang="tr-TR" sz="1000" dirty="0">
                        <a:effectLst/>
                      </a:endParaRPr>
                    </a:p>
                    <a:p>
                      <a:pPr>
                        <a:lnSpc>
                          <a:spcPct val="115000"/>
                        </a:lnSpc>
                        <a:spcBef>
                          <a:spcPts val="600"/>
                        </a:spcBef>
                        <a:spcAft>
                          <a:spcPts val="600"/>
                        </a:spcAft>
                      </a:pPr>
                      <a:r>
                        <a:rPr lang="tr-TR" sz="900" dirty="0">
                          <a:effectLst/>
                        </a:rPr>
                        <a:t>Bilişsel Gelişim:</a:t>
                      </a:r>
                      <a:endParaRPr lang="tr-TR" sz="1000" dirty="0">
                        <a:effectLst/>
                      </a:endParaRPr>
                    </a:p>
                    <a:p>
                      <a:pPr>
                        <a:lnSpc>
                          <a:spcPct val="115000"/>
                        </a:lnSpc>
                        <a:spcBef>
                          <a:spcPts val="600"/>
                        </a:spcBef>
                        <a:spcAft>
                          <a:spcPts val="600"/>
                        </a:spcAft>
                      </a:pPr>
                      <a:r>
                        <a:rPr lang="tr-TR" sz="900" dirty="0">
                          <a:effectLst/>
                        </a:rPr>
                        <a:t> </a:t>
                      </a:r>
                      <a:endParaRPr lang="tr-TR" sz="1000" dirty="0">
                        <a:effectLst/>
                      </a:endParaRPr>
                    </a:p>
                    <a:p>
                      <a:pPr>
                        <a:lnSpc>
                          <a:spcPct val="115000"/>
                        </a:lnSpc>
                        <a:spcBef>
                          <a:spcPts val="600"/>
                        </a:spcBef>
                        <a:spcAft>
                          <a:spcPts val="600"/>
                        </a:spcAft>
                      </a:pPr>
                      <a:r>
                        <a:rPr lang="tr-TR" sz="900" dirty="0">
                          <a:effectLst/>
                        </a:rPr>
                        <a:t>Sosyal Duygusal Gelişim:</a:t>
                      </a:r>
                      <a:endParaRPr lang="tr-TR" sz="1000" dirty="0">
                        <a:effectLst/>
                      </a:endParaRPr>
                    </a:p>
                    <a:p>
                      <a:pPr>
                        <a:lnSpc>
                          <a:spcPct val="115000"/>
                        </a:lnSpc>
                        <a:spcBef>
                          <a:spcPts val="600"/>
                        </a:spcBef>
                        <a:spcAft>
                          <a:spcPts val="600"/>
                        </a:spcAft>
                      </a:pPr>
                      <a:r>
                        <a:rPr lang="tr-TR" sz="900" dirty="0">
                          <a:effectLst/>
                        </a:rPr>
                        <a:t> </a:t>
                      </a:r>
                      <a:endParaRPr lang="tr-TR" sz="1000" dirty="0">
                        <a:effectLst/>
                      </a:endParaRPr>
                    </a:p>
                    <a:p>
                      <a:pPr>
                        <a:lnSpc>
                          <a:spcPct val="115000"/>
                        </a:lnSpc>
                        <a:spcBef>
                          <a:spcPts val="600"/>
                        </a:spcBef>
                        <a:spcAft>
                          <a:spcPts val="600"/>
                        </a:spcAft>
                      </a:pPr>
                      <a:r>
                        <a:rPr lang="tr-TR" sz="900" dirty="0">
                          <a:effectLst/>
                        </a:rPr>
                        <a:t>Motor Gelişim:</a:t>
                      </a:r>
                      <a:endParaRPr lang="tr-TR" sz="1000" dirty="0">
                        <a:effectLst/>
                      </a:endParaRPr>
                    </a:p>
                    <a:p>
                      <a:pPr>
                        <a:lnSpc>
                          <a:spcPct val="115000"/>
                        </a:lnSpc>
                        <a:spcBef>
                          <a:spcPts val="600"/>
                        </a:spcBef>
                        <a:spcAft>
                          <a:spcPts val="600"/>
                        </a:spcAft>
                      </a:pPr>
                      <a:r>
                        <a:rPr lang="tr-TR" sz="900" dirty="0">
                          <a:effectLst/>
                        </a:rPr>
                        <a:t> </a:t>
                      </a:r>
                      <a:endParaRPr lang="tr-TR" sz="1000" dirty="0">
                        <a:effectLst/>
                      </a:endParaRPr>
                    </a:p>
                    <a:p>
                      <a:pPr>
                        <a:lnSpc>
                          <a:spcPct val="115000"/>
                        </a:lnSpc>
                        <a:spcBef>
                          <a:spcPts val="600"/>
                        </a:spcBef>
                        <a:spcAft>
                          <a:spcPts val="600"/>
                        </a:spcAft>
                      </a:pPr>
                      <a:r>
                        <a:rPr lang="tr-TR" sz="900" dirty="0">
                          <a:effectLst/>
                        </a:rPr>
                        <a:t>Dil Gelişimi:</a:t>
                      </a:r>
                      <a:endParaRPr lang="tr-TR" sz="1000" dirty="0">
                        <a:effectLst/>
                      </a:endParaRPr>
                    </a:p>
                    <a:p>
                      <a:pPr>
                        <a:lnSpc>
                          <a:spcPct val="115000"/>
                        </a:lnSpc>
                        <a:spcBef>
                          <a:spcPts val="600"/>
                        </a:spcBef>
                        <a:spcAft>
                          <a:spcPts val="600"/>
                        </a:spcAft>
                      </a:pPr>
                      <a:r>
                        <a:rPr lang="tr-TR" sz="900" dirty="0">
                          <a:effectLst/>
                        </a:rPr>
                        <a:t> </a:t>
                      </a:r>
                      <a:endParaRPr lang="tr-TR" sz="1000" dirty="0">
                        <a:effectLst/>
                      </a:endParaRPr>
                    </a:p>
                    <a:p>
                      <a:pPr>
                        <a:lnSpc>
                          <a:spcPct val="115000"/>
                        </a:lnSpc>
                        <a:spcBef>
                          <a:spcPts val="600"/>
                        </a:spcBef>
                        <a:spcAft>
                          <a:spcPts val="600"/>
                        </a:spcAft>
                      </a:pPr>
                      <a:r>
                        <a:rPr lang="tr-TR" sz="900" dirty="0">
                          <a:effectLst/>
                        </a:rPr>
                        <a:t>Günlük Yaşam Becerileri:</a:t>
                      </a:r>
                      <a:endParaRPr lang="tr-TR" sz="1000" dirty="0">
                        <a:effectLst/>
                      </a:endParaRPr>
                    </a:p>
                    <a:p>
                      <a:pPr>
                        <a:lnSpc>
                          <a:spcPct val="115000"/>
                        </a:lnSpc>
                        <a:spcBef>
                          <a:spcPts val="600"/>
                        </a:spcBef>
                        <a:spcAft>
                          <a:spcPts val="600"/>
                        </a:spcAft>
                      </a:pPr>
                      <a:r>
                        <a:rPr lang="tr-TR" sz="900" dirty="0">
                          <a:effectLst/>
                        </a:rPr>
                        <a:t> </a:t>
                      </a:r>
                      <a:endParaRPr lang="tr-T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708" marR="61708" marT="0" marB="0"/>
                </a:tc>
                <a:extLst>
                  <a:ext uri="{0D108BD9-81ED-4DB2-BD59-A6C34878D82A}">
                    <a16:rowId xmlns:a16="http://schemas.microsoft.com/office/drawing/2014/main" val="3339962171"/>
                  </a:ext>
                </a:extLst>
              </a:tr>
            </a:tbl>
          </a:graphicData>
        </a:graphic>
      </p:graphicFrame>
    </p:spTree>
    <p:extLst>
      <p:ext uri="{BB962C8B-B14F-4D97-AF65-F5344CB8AC3E}">
        <p14:creationId xmlns:p14="http://schemas.microsoft.com/office/powerpoint/2010/main" val="84396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1"/>
          <p:cNvSpPr>
            <a:spLocks noGrp="1"/>
          </p:cNvSpPr>
          <p:nvPr>
            <p:ph type="title"/>
          </p:nvPr>
        </p:nvSpPr>
        <p:spPr>
          <a:xfrm>
            <a:off x="1643100" y="618587"/>
            <a:ext cx="7524328" cy="1069514"/>
          </a:xfrm>
        </p:spPr>
        <p:txBody>
          <a:bodyPr/>
          <a:lstStyle/>
          <a:p>
            <a:r>
              <a:rPr lang="tr-TR" altLang="ko-KR" sz="2800" dirty="0" smtClean="0">
                <a:solidFill>
                  <a:schemeClr val="accent1">
                    <a:lumMod val="75000"/>
                  </a:schemeClr>
                </a:solidFill>
              </a:rPr>
              <a:t>UYGULAMALARI NASIL YAPACAĞIZ?</a:t>
            </a:r>
            <a:endParaRPr lang="tr-TR" dirty="0">
              <a:solidFill>
                <a:schemeClr val="accent1">
                  <a:lumMod val="75000"/>
                </a:schemeClr>
              </a:solidFill>
            </a:endParaRPr>
          </a:p>
        </p:txBody>
      </p:sp>
      <p:pic>
        <p:nvPicPr>
          <p:cNvPr id="1026" name="Resim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5450" y="2832100"/>
            <a:ext cx="123825" cy="114300"/>
          </a:xfrm>
          <a:prstGeom prst="rect">
            <a:avLst/>
          </a:prstGeom>
          <a:noFill/>
          <a:extLst>
            <a:ext uri="{909E8E84-426E-40DD-AFC4-6F175D3DCCD1}">
              <a14:hiddenFill xmlns:a14="http://schemas.microsoft.com/office/drawing/2010/main">
                <a:solidFill>
                  <a:srgbClr val="FFFFFF"/>
                </a:solidFill>
              </a14:hiddenFill>
            </a:ext>
          </a:extLst>
        </p:spPr>
      </p:pic>
      <p:pic>
        <p:nvPicPr>
          <p:cNvPr id="1025" name="Resim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5450" y="2832100"/>
            <a:ext cx="114300" cy="10477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İçerik Yer Tutucusu 2"/>
          <p:cNvGraphicFramePr>
            <a:graphicFrameLocks noGrp="1"/>
          </p:cNvGraphicFramePr>
          <p:nvPr>
            <p:ph idx="10"/>
            <p:extLst>
              <p:ext uri="{D42A27DB-BD31-4B8C-83A1-F6EECF244321}">
                <p14:modId xmlns:p14="http://schemas.microsoft.com/office/powerpoint/2010/main" val="2027354544"/>
              </p:ext>
            </p:extLst>
          </p:nvPr>
        </p:nvGraphicFramePr>
        <p:xfrm>
          <a:off x="1819274" y="1772816"/>
          <a:ext cx="6929189" cy="4680520"/>
        </p:xfrm>
        <a:graphic>
          <a:graphicData uri="http://schemas.openxmlformats.org/drawingml/2006/table">
            <a:tbl>
              <a:tblPr firstRow="1" firstCol="1" bandRow="1">
                <a:tableStyleId>{5C22544A-7EE6-4342-B048-85BDC9FD1C3A}</a:tableStyleId>
              </a:tblPr>
              <a:tblGrid>
                <a:gridCol w="6929189">
                  <a:extLst>
                    <a:ext uri="{9D8B030D-6E8A-4147-A177-3AD203B41FA5}">
                      <a16:colId xmlns:a16="http://schemas.microsoft.com/office/drawing/2014/main" val="1914425740"/>
                    </a:ext>
                  </a:extLst>
                </a:gridCol>
              </a:tblGrid>
              <a:tr h="1471395">
                <a:tc>
                  <a:txBody>
                    <a:bodyPr/>
                    <a:lstStyle/>
                    <a:p>
                      <a:pPr algn="just">
                        <a:lnSpc>
                          <a:spcPct val="115000"/>
                        </a:lnSpc>
                        <a:spcBef>
                          <a:spcPts val="600"/>
                        </a:spcBef>
                        <a:spcAft>
                          <a:spcPts val="600"/>
                        </a:spcAft>
                      </a:pPr>
                      <a:r>
                        <a:rPr lang="tr-TR" sz="1000">
                          <a:effectLst/>
                        </a:rPr>
                        <a:t>Uygulama Öncesi:  </a:t>
                      </a:r>
                      <a:endParaRPr lang="tr-TR" sz="1100">
                        <a:effectLst/>
                      </a:endParaRPr>
                    </a:p>
                    <a:p>
                      <a:pPr algn="just">
                        <a:lnSpc>
                          <a:spcPct val="115000"/>
                        </a:lnSpc>
                        <a:spcBef>
                          <a:spcPts val="600"/>
                        </a:spcBef>
                        <a:spcAft>
                          <a:spcPts val="600"/>
                        </a:spcAft>
                      </a:pPr>
                      <a:r>
                        <a:rPr lang="tr-TR" sz="1000">
                          <a:effectLst/>
                        </a:rPr>
                        <a:t>Uygulama yapılması planlanan mekâna gitmeden önce izinlerin alınması, yetkililerle iletişim kurma, aileleri bilgilendirme, çocukları hazırlama vb uygulama öncesinde yapılması gerekenler yazılır.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61685609"/>
                  </a:ext>
                </a:extLst>
              </a:tr>
              <a:tr h="2616638">
                <a:tc>
                  <a:txBody>
                    <a:bodyPr/>
                    <a:lstStyle/>
                    <a:p>
                      <a:pPr>
                        <a:lnSpc>
                          <a:spcPct val="115000"/>
                        </a:lnSpc>
                        <a:spcBef>
                          <a:spcPts val="600"/>
                        </a:spcBef>
                        <a:spcAft>
                          <a:spcPts val="600"/>
                        </a:spcAft>
                      </a:pPr>
                      <a:r>
                        <a:rPr lang="tr-TR" sz="1000">
                          <a:effectLst/>
                        </a:rPr>
                        <a:t>Uygulama Süreci:</a:t>
                      </a:r>
                      <a:endParaRPr lang="tr-TR" sz="1100">
                        <a:effectLst/>
                      </a:endParaRPr>
                    </a:p>
                    <a:p>
                      <a:pPr>
                        <a:lnSpc>
                          <a:spcPct val="115000"/>
                        </a:lnSpc>
                        <a:spcBef>
                          <a:spcPts val="600"/>
                        </a:spcBef>
                        <a:spcAft>
                          <a:spcPts val="600"/>
                        </a:spcAft>
                      </a:pPr>
                      <a:r>
                        <a:rPr lang="tr-TR" sz="1000">
                          <a:effectLst/>
                        </a:rPr>
                        <a:t> </a:t>
                      </a:r>
                      <a:endParaRPr lang="tr-TR" sz="1100">
                        <a:effectLst/>
                      </a:endParaRPr>
                    </a:p>
                    <a:p>
                      <a:pPr algn="just">
                        <a:lnSpc>
                          <a:spcPct val="115000"/>
                        </a:lnSpc>
                        <a:spcBef>
                          <a:spcPts val="600"/>
                        </a:spcBef>
                        <a:spcAft>
                          <a:spcPts val="600"/>
                        </a:spcAft>
                      </a:pPr>
                      <a:r>
                        <a:rPr lang="tr-TR" sz="1000">
                          <a:effectLst/>
                        </a:rPr>
                        <a:t>Gelişim destek uygulamasının nasıl gerçekleştirileceğine ilişkin detaylı bilgi verilir. Ortamın nasıl düzenleneceği ve materyallerin nasıl kullanılacağı, uygulamanın çocuklarla nasıl gerçekleştirileceği, çocuk gelişimcinin süreçte nasıl bir rol üstleneceğine ilişkin bilgiler yazılır. </a:t>
                      </a:r>
                      <a:endParaRPr lang="tr-TR" sz="1100">
                        <a:effectLst/>
                      </a:endParaRPr>
                    </a:p>
                    <a:p>
                      <a:pPr algn="just">
                        <a:lnSpc>
                          <a:spcPct val="115000"/>
                        </a:lnSpc>
                        <a:spcBef>
                          <a:spcPts val="600"/>
                        </a:spcBef>
                        <a:spcAft>
                          <a:spcPts val="600"/>
                        </a:spcAft>
                      </a:pPr>
                      <a:r>
                        <a:rPr lang="tr-TR" sz="10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17794996"/>
                  </a:ext>
                </a:extLst>
              </a:tr>
              <a:tr h="592487">
                <a:tc>
                  <a:txBody>
                    <a:bodyPr/>
                    <a:lstStyle/>
                    <a:p>
                      <a:pPr algn="just">
                        <a:lnSpc>
                          <a:spcPct val="115000"/>
                        </a:lnSpc>
                        <a:spcBef>
                          <a:spcPts val="600"/>
                        </a:spcBef>
                        <a:spcAft>
                          <a:spcPts val="600"/>
                        </a:spcAft>
                      </a:pPr>
                      <a:r>
                        <a:rPr lang="tr-TR" sz="1000" dirty="0">
                          <a:effectLst/>
                        </a:rPr>
                        <a:t>Uygulama Sonrası: Uygulamadan sonra çocukla ya da çocuklarla yapılması planlanan çalışmalar yazılır.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14137959"/>
                  </a:ext>
                </a:extLst>
              </a:tr>
            </a:tbl>
          </a:graphicData>
        </a:graphic>
      </p:graphicFrame>
    </p:spTree>
    <p:extLst>
      <p:ext uri="{BB962C8B-B14F-4D97-AF65-F5344CB8AC3E}">
        <p14:creationId xmlns:p14="http://schemas.microsoft.com/office/powerpoint/2010/main" val="2433427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1"/>
          <p:cNvSpPr>
            <a:spLocks noGrp="1"/>
          </p:cNvSpPr>
          <p:nvPr>
            <p:ph type="title"/>
          </p:nvPr>
        </p:nvSpPr>
        <p:spPr>
          <a:xfrm>
            <a:off x="1643100" y="618587"/>
            <a:ext cx="7524328" cy="1069514"/>
          </a:xfrm>
        </p:spPr>
        <p:txBody>
          <a:bodyPr/>
          <a:lstStyle/>
          <a:p>
            <a:r>
              <a:rPr lang="tr-TR" altLang="ko-KR" sz="2800" dirty="0" smtClean="0">
                <a:solidFill>
                  <a:schemeClr val="accent1">
                    <a:lumMod val="75000"/>
                  </a:schemeClr>
                </a:solidFill>
              </a:rPr>
              <a:t>UYGULAMALARI NASIL YAPACAĞIZ?</a:t>
            </a:r>
            <a:endParaRPr lang="tr-TR" dirty="0">
              <a:solidFill>
                <a:schemeClr val="accent1">
                  <a:lumMod val="75000"/>
                </a:schemeClr>
              </a:solidFill>
            </a:endParaRPr>
          </a:p>
        </p:txBody>
      </p:sp>
      <p:pic>
        <p:nvPicPr>
          <p:cNvPr id="1026" name="Resim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5450" y="2832100"/>
            <a:ext cx="123825" cy="114300"/>
          </a:xfrm>
          <a:prstGeom prst="rect">
            <a:avLst/>
          </a:prstGeom>
          <a:noFill/>
          <a:extLst>
            <a:ext uri="{909E8E84-426E-40DD-AFC4-6F175D3DCCD1}">
              <a14:hiddenFill xmlns:a14="http://schemas.microsoft.com/office/drawing/2010/main">
                <a:solidFill>
                  <a:srgbClr val="FFFFFF"/>
                </a:solidFill>
              </a14:hiddenFill>
            </a:ext>
          </a:extLst>
        </p:spPr>
      </p:pic>
      <p:pic>
        <p:nvPicPr>
          <p:cNvPr id="1025" name="Resim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5450" y="2832100"/>
            <a:ext cx="114300" cy="10477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İçerik Yer Tutucusu 3"/>
          <p:cNvGraphicFramePr>
            <a:graphicFrameLocks noGrp="1"/>
          </p:cNvGraphicFramePr>
          <p:nvPr>
            <p:ph idx="10"/>
            <p:extLst>
              <p:ext uri="{D42A27DB-BD31-4B8C-83A1-F6EECF244321}">
                <p14:modId xmlns:p14="http://schemas.microsoft.com/office/powerpoint/2010/main" val="73593850"/>
              </p:ext>
            </p:extLst>
          </p:nvPr>
        </p:nvGraphicFramePr>
        <p:xfrm>
          <a:off x="1907704" y="2276872"/>
          <a:ext cx="6912768" cy="3960439"/>
        </p:xfrm>
        <a:graphic>
          <a:graphicData uri="http://schemas.openxmlformats.org/drawingml/2006/table">
            <a:tbl>
              <a:tblPr firstRow="1" firstCol="1" bandRow="1">
                <a:tableStyleId>{5C22544A-7EE6-4342-B048-85BDC9FD1C3A}</a:tableStyleId>
              </a:tblPr>
              <a:tblGrid>
                <a:gridCol w="6912768">
                  <a:extLst>
                    <a:ext uri="{9D8B030D-6E8A-4147-A177-3AD203B41FA5}">
                      <a16:colId xmlns:a16="http://schemas.microsoft.com/office/drawing/2014/main" val="1845823407"/>
                    </a:ext>
                  </a:extLst>
                </a:gridCol>
              </a:tblGrid>
              <a:tr h="2685047">
                <a:tc>
                  <a:txBody>
                    <a:bodyPr/>
                    <a:lstStyle/>
                    <a:p>
                      <a:pPr algn="just">
                        <a:lnSpc>
                          <a:spcPct val="115000"/>
                        </a:lnSpc>
                        <a:spcBef>
                          <a:spcPts val="600"/>
                        </a:spcBef>
                        <a:spcAft>
                          <a:spcPts val="600"/>
                        </a:spcAft>
                      </a:pPr>
                      <a:r>
                        <a:rPr lang="tr-TR" sz="1000">
                          <a:effectLst/>
                        </a:rPr>
                        <a:t>Değerlendirme: Gelişim destek uygulaması bittikten sonra süreç değerlendirilir. Çocuklarla süreçte neler yaptıkları, yaptıkları şeylerin kendileri üzerindeki etkileri üzerine bir değerlendirme yapılır. Değerlendirme sözel olabileceği gibi süreci anlatan bir resmin yapılması gibi farklı yöntemlerden de yararlanılabilir.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78537180"/>
                  </a:ext>
                </a:extLst>
              </a:tr>
              <a:tr h="637696">
                <a:tc>
                  <a:txBody>
                    <a:bodyPr/>
                    <a:lstStyle/>
                    <a:p>
                      <a:pPr>
                        <a:lnSpc>
                          <a:spcPct val="115000"/>
                        </a:lnSpc>
                        <a:spcBef>
                          <a:spcPts val="600"/>
                        </a:spcBef>
                        <a:spcAft>
                          <a:spcPts val="600"/>
                        </a:spcAft>
                      </a:pPr>
                      <a:r>
                        <a:rPr lang="tr-TR" sz="1000">
                          <a:effectLst/>
                        </a:rPr>
                        <a:t>Uyarlama: Özel gereksinimli birey varsa, özel gereksinimin türü ve uyarlaması yazılır.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5331264"/>
                  </a:ext>
                </a:extLst>
              </a:tr>
              <a:tr h="637696">
                <a:tc>
                  <a:txBody>
                    <a:bodyPr/>
                    <a:lstStyle/>
                    <a:p>
                      <a:pPr>
                        <a:lnSpc>
                          <a:spcPct val="115000"/>
                        </a:lnSpc>
                        <a:spcBef>
                          <a:spcPts val="600"/>
                        </a:spcBef>
                        <a:spcAft>
                          <a:spcPts val="600"/>
                        </a:spcAft>
                      </a:pPr>
                      <a:r>
                        <a:rPr lang="tr-TR" sz="1000" dirty="0">
                          <a:effectLst/>
                        </a:rPr>
                        <a:t>Aileye Öneriler: Gelişimsel göstergelere ve kullanılan mekâna ilişkin ailelere öneriler sunulur.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3919920"/>
                  </a:ext>
                </a:extLst>
              </a:tr>
            </a:tbl>
          </a:graphicData>
        </a:graphic>
      </p:graphicFrame>
    </p:spTree>
    <p:extLst>
      <p:ext uri="{BB962C8B-B14F-4D97-AF65-F5344CB8AC3E}">
        <p14:creationId xmlns:p14="http://schemas.microsoft.com/office/powerpoint/2010/main" val="1057916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55776" y="332656"/>
            <a:ext cx="5056076" cy="1152128"/>
          </a:xfrm>
        </p:spPr>
        <p:txBody>
          <a:bodyPr/>
          <a:lstStyle/>
          <a:p>
            <a:r>
              <a:rPr lang="tr-TR" sz="3600" dirty="0">
                <a:solidFill>
                  <a:srgbClr val="006600"/>
                </a:solidFill>
              </a:rPr>
              <a:t>Bu günlük bu kadar </a:t>
            </a:r>
            <a:r>
              <a:rPr lang="tr-TR" sz="3600" dirty="0" smtClean="0">
                <a:solidFill>
                  <a:srgbClr val="006600"/>
                </a:solidFill>
                <a:sym typeface="Wingdings" panose="05000000000000000000" pitchFamily="2" charset="2"/>
              </a:rPr>
              <a:t></a:t>
            </a:r>
            <a:endParaRPr lang="tr-TR" sz="3600" dirty="0">
              <a:solidFill>
                <a:srgbClr val="006600"/>
              </a:solidFill>
            </a:endParaRP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15816" y="1556792"/>
            <a:ext cx="4010198" cy="4935628"/>
          </a:xfrm>
          <a:prstGeom prst="rect">
            <a:avLst/>
          </a:prstGeom>
        </p:spPr>
      </p:pic>
    </p:spTree>
    <p:extLst>
      <p:ext uri="{BB962C8B-B14F-4D97-AF65-F5344CB8AC3E}">
        <p14:creationId xmlns:p14="http://schemas.microsoft.com/office/powerpoint/2010/main" val="29115752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962</TotalTime>
  <Words>295</Words>
  <Application>Microsoft Office PowerPoint</Application>
  <PresentationFormat>Ekran Gösterisi (4:3)</PresentationFormat>
  <Paragraphs>50</Paragraphs>
  <Slides>7</Slides>
  <Notes>5</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7</vt:i4>
      </vt:variant>
    </vt:vector>
  </HeadingPairs>
  <TitlesOfParts>
    <vt:vector size="15" baseType="lpstr">
      <vt:lpstr>Malgun Gothic</vt:lpstr>
      <vt:lpstr>Arial</vt:lpstr>
      <vt:lpstr>Calibri</vt:lpstr>
      <vt:lpstr>Symbol</vt:lpstr>
      <vt:lpstr>Times New Roman</vt:lpstr>
      <vt:lpstr>Wingdings</vt:lpstr>
      <vt:lpstr>Office Theme</vt:lpstr>
      <vt:lpstr>Custom Design</vt:lpstr>
      <vt:lpstr>PowerPoint Sunusu</vt:lpstr>
      <vt:lpstr>UYGULAMALARI NASIL YAPACAĞIZ?</vt:lpstr>
      <vt:lpstr>UYGULAMALARI NASIL YAPACAĞIZ?</vt:lpstr>
      <vt:lpstr>UYGULAMALARI NASIL YAPACAĞIZ?</vt:lpstr>
      <vt:lpstr>UYGULAMALARI NASIL YAPACAĞIZ?</vt:lpstr>
      <vt:lpstr>UYGULAMALARI NASIL YAPACAĞIZ?</vt:lpstr>
      <vt:lpstr>PowerPoint Sunusu</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Registered User</dc:creator>
  <cp:lastModifiedBy>sebahat</cp:lastModifiedBy>
  <cp:revision>64</cp:revision>
  <dcterms:created xsi:type="dcterms:W3CDTF">2014-04-01T16:35:38Z</dcterms:created>
  <dcterms:modified xsi:type="dcterms:W3CDTF">2021-03-12T12:22:00Z</dcterms:modified>
</cp:coreProperties>
</file>