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8" r:id="rId4"/>
    <p:sldId id="269" r:id="rId5"/>
    <p:sldId id="270" r:id="rId6"/>
    <p:sldId id="271" r:id="rId7"/>
    <p:sldId id="274" r:id="rId8"/>
    <p:sldId id="275" r:id="rId9"/>
    <p:sldId id="273" r:id="rId10"/>
    <p:sldId id="272"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60"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69155D-1F5B-475A-B179-1F0747E0949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32FA736-1D25-43FE-887E-F0690A14B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6F72703-258D-4B6C-B6F6-804EBA2A89F7}"/>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5" name="Alt Bilgi Yer Tutucusu 4">
            <a:extLst>
              <a:ext uri="{FF2B5EF4-FFF2-40B4-BE49-F238E27FC236}">
                <a16:creationId xmlns:a16="http://schemas.microsoft.com/office/drawing/2014/main" id="{D405DC7F-5738-4B68-8366-2BA288EC79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D5324F-003E-48A0-A630-6B72AD1F5FA4}"/>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15107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1D905A-80A8-46C0-B90C-83C165CAC2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1E6182D-6EC6-4F66-8C74-DBD999703297}"/>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4F96CD-70FE-4179-BA7A-B656D4A12645}"/>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5" name="Alt Bilgi Yer Tutucusu 4">
            <a:extLst>
              <a:ext uri="{FF2B5EF4-FFF2-40B4-BE49-F238E27FC236}">
                <a16:creationId xmlns:a16="http://schemas.microsoft.com/office/drawing/2014/main" id="{AE75612A-50AE-43BB-99EB-80F6FE993E8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DC1210-6097-4CBE-A68E-ED5F917964ED}"/>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247936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4F8F4D9-89B3-473A-9006-406C8E338AA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8115030-5469-451B-A206-8EB457525368}"/>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30F748-5D7E-460D-93DA-D00F9CE02DB2}"/>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5" name="Alt Bilgi Yer Tutucusu 4">
            <a:extLst>
              <a:ext uri="{FF2B5EF4-FFF2-40B4-BE49-F238E27FC236}">
                <a16:creationId xmlns:a16="http://schemas.microsoft.com/office/drawing/2014/main" id="{44C6E2BD-34F6-4D50-9C33-FE0D95599C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8382B6-EAA4-4475-87EB-C135806D516A}"/>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308101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987ABB-F303-4F5D-AC20-AA28D855F1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2BCE7B3-09FB-4865-A3A6-C455849F4233}"/>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F7D229-D0D2-4131-9857-2C4797F1A574}"/>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5" name="Alt Bilgi Yer Tutucusu 4">
            <a:extLst>
              <a:ext uri="{FF2B5EF4-FFF2-40B4-BE49-F238E27FC236}">
                <a16:creationId xmlns:a16="http://schemas.microsoft.com/office/drawing/2014/main" id="{FAE430ED-3429-4E84-8A18-C943D5DE03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CAF1224-E73E-4D0E-982D-C856E255092C}"/>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176307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591D81-7C8F-4DAE-A187-D1EAE313830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D1E907D-6F4B-44BB-B95B-A6EEE7D284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4073BB70-6849-4B78-AFCB-85C632995FB9}"/>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5" name="Alt Bilgi Yer Tutucusu 4">
            <a:extLst>
              <a:ext uri="{FF2B5EF4-FFF2-40B4-BE49-F238E27FC236}">
                <a16:creationId xmlns:a16="http://schemas.microsoft.com/office/drawing/2014/main" id="{72D2E02B-196F-4283-A96F-62B804D3D3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796C03-EF88-4301-A6A1-35A84AF0F433}"/>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289888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806D2C-6202-4EBE-A29B-40C95C1F09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5015114-FB0A-497F-BC29-D90E5AEC4BD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8595A2D-C209-443A-9A7F-FCBDB18D464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A9A8E75-C687-47D2-B3F0-362C3A91A25F}"/>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6" name="Alt Bilgi Yer Tutucusu 5">
            <a:extLst>
              <a:ext uri="{FF2B5EF4-FFF2-40B4-BE49-F238E27FC236}">
                <a16:creationId xmlns:a16="http://schemas.microsoft.com/office/drawing/2014/main" id="{C3CD63C2-63E0-4EC5-9729-AC4917C781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F76399-E09C-491F-8F99-B7694FB4EF7D}"/>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100620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09F54F-A08C-4A62-AC11-3053B36D18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E87A866-49F5-4547-8771-5998EADFB3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0B4676D1-84D8-4406-8D07-9195908A9C22}"/>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34CAFB4-D5F0-46B3-A206-6AD455E7A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43395982-F9F1-4C36-B20F-5DBC1B8EC1D4}"/>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27C844B-FB7D-4A08-BCEF-EFDAD2DBD4A8}"/>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8" name="Alt Bilgi Yer Tutucusu 7">
            <a:extLst>
              <a:ext uri="{FF2B5EF4-FFF2-40B4-BE49-F238E27FC236}">
                <a16:creationId xmlns:a16="http://schemas.microsoft.com/office/drawing/2014/main" id="{C68EE228-6A26-4C84-AA9F-51DC8E5EA66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470AD2C-A638-4D62-84E4-154EAE80364D}"/>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247328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4F090-2403-4356-A3A2-882337532E1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82D25ED-01EB-49B9-B998-3595C36076C3}"/>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4" name="Alt Bilgi Yer Tutucusu 3">
            <a:extLst>
              <a:ext uri="{FF2B5EF4-FFF2-40B4-BE49-F238E27FC236}">
                <a16:creationId xmlns:a16="http://schemas.microsoft.com/office/drawing/2014/main" id="{52BFCDDE-F429-4FBF-BDD7-3B8E22032E2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7571C1-6DD8-4CC9-B165-FC72C06526CA}"/>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216908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985FE92-FE45-4062-9EDB-2D54A42954AA}"/>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3" name="Alt Bilgi Yer Tutucusu 2">
            <a:extLst>
              <a:ext uri="{FF2B5EF4-FFF2-40B4-BE49-F238E27FC236}">
                <a16:creationId xmlns:a16="http://schemas.microsoft.com/office/drawing/2014/main" id="{45DD7EA6-6E50-4559-86BB-D96ACC0BF32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8D2C795-4A9E-4E08-8F90-72C94A8781D6}"/>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235966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62F342-7257-4FCF-813C-A4C95AE17D6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5052954-19B6-4A87-A7CF-6DEA52422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059DC58-EE27-4A7A-B967-E044D8892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D65BCEA-D967-4D3C-B482-C681084C2638}"/>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6" name="Alt Bilgi Yer Tutucusu 5">
            <a:extLst>
              <a:ext uri="{FF2B5EF4-FFF2-40B4-BE49-F238E27FC236}">
                <a16:creationId xmlns:a16="http://schemas.microsoft.com/office/drawing/2014/main" id="{4D00C45C-59B4-4CD0-83DD-E105859E601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84E58D6-E59D-45C1-97D1-55A36EB1D3FA}"/>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377231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5031A3-4645-4B31-A301-25367BDCE4C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6E7F8A9-91FE-44EC-8F2F-C6F949C3C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3715AE0-AEE6-4A83-8A21-9CFC7DF2D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156E473-1A1B-4F5F-A850-29C7691727F7}"/>
              </a:ext>
            </a:extLst>
          </p:cNvPr>
          <p:cNvSpPr>
            <a:spLocks noGrp="1"/>
          </p:cNvSpPr>
          <p:nvPr>
            <p:ph type="dt" sz="half" idx="10"/>
          </p:nvPr>
        </p:nvSpPr>
        <p:spPr/>
        <p:txBody>
          <a:bodyPr/>
          <a:lstStyle/>
          <a:p>
            <a:fld id="{DA7B496E-C083-4A9F-9370-0710AECA6F21}" type="datetimeFigureOut">
              <a:rPr lang="tr-TR" smtClean="0"/>
              <a:t>5.08.2019</a:t>
            </a:fld>
            <a:endParaRPr lang="tr-TR"/>
          </a:p>
        </p:txBody>
      </p:sp>
      <p:sp>
        <p:nvSpPr>
          <p:cNvPr id="6" name="Alt Bilgi Yer Tutucusu 5">
            <a:extLst>
              <a:ext uri="{FF2B5EF4-FFF2-40B4-BE49-F238E27FC236}">
                <a16:creationId xmlns:a16="http://schemas.microsoft.com/office/drawing/2014/main" id="{EC0B0B67-B971-4010-B379-C24EDB9813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9D27843-4A03-489C-9D19-9AC6612800F4}"/>
              </a:ext>
            </a:extLst>
          </p:cNvPr>
          <p:cNvSpPr>
            <a:spLocks noGrp="1"/>
          </p:cNvSpPr>
          <p:nvPr>
            <p:ph type="sldNum" sz="quarter" idx="12"/>
          </p:nvPr>
        </p:nvSpPr>
        <p:spPr/>
        <p:txBody>
          <a:bodyPr/>
          <a:lstStyle/>
          <a:p>
            <a:fld id="{C44B91B7-4186-4BE9-A49D-502491014E0E}" type="slidenum">
              <a:rPr lang="tr-TR" smtClean="0"/>
              <a:t>‹#›</a:t>
            </a:fld>
            <a:endParaRPr lang="tr-TR"/>
          </a:p>
        </p:txBody>
      </p:sp>
    </p:spTree>
    <p:extLst>
      <p:ext uri="{BB962C8B-B14F-4D97-AF65-F5344CB8AC3E}">
        <p14:creationId xmlns:p14="http://schemas.microsoft.com/office/powerpoint/2010/main" val="132227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B760990-94AA-4CA6-96F9-852DFC8A4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13734BC-AA3D-4E74-A5D4-F0A61A6B1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5001F3B-67CA-4488-BE64-CBE23B675F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B496E-C083-4A9F-9370-0710AECA6F21}" type="datetimeFigureOut">
              <a:rPr lang="tr-TR" smtClean="0"/>
              <a:t>5.08.2019</a:t>
            </a:fld>
            <a:endParaRPr lang="tr-TR"/>
          </a:p>
        </p:txBody>
      </p:sp>
      <p:sp>
        <p:nvSpPr>
          <p:cNvPr id="5" name="Alt Bilgi Yer Tutucusu 4">
            <a:extLst>
              <a:ext uri="{FF2B5EF4-FFF2-40B4-BE49-F238E27FC236}">
                <a16:creationId xmlns:a16="http://schemas.microsoft.com/office/drawing/2014/main" id="{58BA092A-B3DC-4FB6-B15F-A88C6C0DC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AA0230E-999C-4F90-9273-75C4DCCCE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B91B7-4186-4BE9-A49D-502491014E0E}" type="slidenum">
              <a:rPr lang="tr-TR" smtClean="0"/>
              <a:t>‹#›</a:t>
            </a:fld>
            <a:endParaRPr lang="tr-TR"/>
          </a:p>
        </p:txBody>
      </p:sp>
    </p:spTree>
    <p:extLst>
      <p:ext uri="{BB962C8B-B14F-4D97-AF65-F5344CB8AC3E}">
        <p14:creationId xmlns:p14="http://schemas.microsoft.com/office/powerpoint/2010/main" val="301894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8B28AF-D70A-4C7A-B369-62948E156CF5}"/>
              </a:ext>
            </a:extLst>
          </p:cNvPr>
          <p:cNvSpPr>
            <a:spLocks noGrp="1"/>
          </p:cNvSpPr>
          <p:nvPr>
            <p:ph type="ctrTitle"/>
          </p:nvPr>
        </p:nvSpPr>
        <p:spPr/>
        <p:txBody>
          <a:bodyPr>
            <a:normAutofit fontScale="90000"/>
          </a:bodyPr>
          <a:lstStyle/>
          <a:p>
            <a:r>
              <a:rPr lang="tr-TR" dirty="0"/>
              <a:t/>
            </a:r>
            <a:br>
              <a:rPr lang="tr-TR" dirty="0"/>
            </a:br>
            <a:r>
              <a:rPr lang="tr-TR" dirty="0"/>
              <a:t/>
            </a:r>
            <a:br>
              <a:rPr lang="tr-TR" dirty="0"/>
            </a:br>
            <a:r>
              <a:rPr lang="tr-TR" sz="4000" dirty="0"/>
              <a:t>ÖRGÜTSEL DAVRANIŞ</a:t>
            </a:r>
            <a:br>
              <a:rPr lang="tr-TR" sz="4000" dirty="0"/>
            </a:br>
            <a:r>
              <a:rPr lang="tr-TR" sz="4000" dirty="0"/>
              <a:t>ADMYO</a:t>
            </a:r>
            <a:br>
              <a:rPr lang="tr-TR" sz="4000" dirty="0"/>
            </a:br>
            <a:r>
              <a:rPr lang="tr-TR" sz="4000" dirty="0"/>
              <a:t>2018-2019 BAHAR DÖNEMİ</a:t>
            </a:r>
            <a:br>
              <a:rPr lang="tr-TR" sz="4000" dirty="0"/>
            </a:br>
            <a:r>
              <a:rPr lang="tr-TR" sz="4000" dirty="0"/>
              <a:t>Doç. Dr. Sonay BAYRAMOĞLU ÖZUĞURLU</a:t>
            </a:r>
          </a:p>
        </p:txBody>
      </p:sp>
      <p:sp>
        <p:nvSpPr>
          <p:cNvPr id="3" name="Alt Başlık 2">
            <a:extLst>
              <a:ext uri="{FF2B5EF4-FFF2-40B4-BE49-F238E27FC236}">
                <a16:creationId xmlns:a16="http://schemas.microsoft.com/office/drawing/2014/main" id="{C6EC4A73-4607-4C50-8BD0-C8B6B47E1577}"/>
              </a:ext>
            </a:extLst>
          </p:cNvPr>
          <p:cNvSpPr>
            <a:spLocks noGrp="1"/>
          </p:cNvSpPr>
          <p:nvPr>
            <p:ph type="subTitle" idx="1"/>
          </p:nvPr>
        </p:nvSpPr>
        <p:spPr/>
        <p:txBody>
          <a:bodyPr/>
          <a:lstStyle/>
          <a:p>
            <a:r>
              <a:rPr lang="tr-TR" dirty="0"/>
              <a:t>2 HAFTA</a:t>
            </a:r>
          </a:p>
          <a:p>
            <a:r>
              <a:rPr lang="tr-TR" dirty="0"/>
              <a:t>Örgütsel Davranış</a:t>
            </a:r>
          </a:p>
        </p:txBody>
      </p:sp>
    </p:spTree>
    <p:extLst>
      <p:ext uri="{BB962C8B-B14F-4D97-AF65-F5344CB8AC3E}">
        <p14:creationId xmlns:p14="http://schemas.microsoft.com/office/powerpoint/2010/main" val="414395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6C72D2-62A8-461B-B1D1-DDC562498992}"/>
              </a:ext>
            </a:extLst>
          </p:cNvPr>
          <p:cNvSpPr>
            <a:spLocks noGrp="1"/>
          </p:cNvSpPr>
          <p:nvPr>
            <p:ph type="title"/>
          </p:nvPr>
        </p:nvSpPr>
        <p:spPr/>
        <p:txBody>
          <a:bodyPr/>
          <a:lstStyle/>
          <a:p>
            <a:r>
              <a:rPr lang="tr-TR" dirty="0"/>
              <a:t>1. </a:t>
            </a:r>
            <a:r>
              <a:rPr lang="tr-TR"/>
              <a:t>Ve 2.  </a:t>
            </a:r>
            <a:r>
              <a:rPr lang="tr-TR" dirty="0"/>
              <a:t>Haftanın Soruları</a:t>
            </a:r>
          </a:p>
        </p:txBody>
      </p:sp>
      <p:sp>
        <p:nvSpPr>
          <p:cNvPr id="3" name="İçerik Yer Tutucusu 2">
            <a:extLst>
              <a:ext uri="{FF2B5EF4-FFF2-40B4-BE49-F238E27FC236}">
                <a16:creationId xmlns:a16="http://schemas.microsoft.com/office/drawing/2014/main" id="{EB469703-1B6F-4B78-A596-766B1C097823}"/>
              </a:ext>
            </a:extLst>
          </p:cNvPr>
          <p:cNvSpPr>
            <a:spLocks noGrp="1"/>
          </p:cNvSpPr>
          <p:nvPr>
            <p:ph idx="1"/>
          </p:nvPr>
        </p:nvSpPr>
        <p:spPr/>
        <p:txBody>
          <a:bodyPr>
            <a:normAutofit lnSpcReduction="10000"/>
          </a:bodyPr>
          <a:lstStyle/>
          <a:p>
            <a:pPr marL="514350" indent="-514350">
              <a:buAutoNum type="arabicPeriod"/>
            </a:pPr>
            <a:r>
              <a:rPr lang="tr-TR" dirty="0"/>
              <a:t>Kişiler arası davranış neden önemlidir?</a:t>
            </a:r>
          </a:p>
          <a:p>
            <a:pPr marL="514350" indent="-514350">
              <a:buAutoNum type="arabicPeriod"/>
            </a:pPr>
            <a:r>
              <a:rPr lang="tr-TR" dirty="0"/>
              <a:t>Yöneticilerin fonksiyonları, rolleri ve becerileri nelerdir?</a:t>
            </a:r>
          </a:p>
          <a:p>
            <a:pPr marL="514350" indent="-514350">
              <a:buAutoNum type="arabicPeriod"/>
            </a:pPr>
            <a:r>
              <a:rPr lang="tr-TR" dirty="0"/>
              <a:t>Örgütsel Davranış nedir?</a:t>
            </a:r>
          </a:p>
          <a:p>
            <a:pPr marL="514350" indent="-514350">
              <a:buAutoNum type="arabicPeriod"/>
            </a:pPr>
            <a:r>
              <a:rPr lang="tr-TR" dirty="0"/>
              <a:t>Sezgiyi sistemli çalışma ile pekiştirmenin önemi nedir?</a:t>
            </a:r>
          </a:p>
          <a:p>
            <a:pPr marL="514350" indent="-514350">
              <a:buAutoNum type="arabicPeriod"/>
            </a:pPr>
            <a:r>
              <a:rPr lang="tr-TR" dirty="0" err="1"/>
              <a:t>ÖD’ye</a:t>
            </a:r>
            <a:r>
              <a:rPr lang="tr-TR" dirty="0"/>
              <a:t> katkısı olan temel davranış bilimleri nelerdir?</a:t>
            </a:r>
          </a:p>
          <a:p>
            <a:pPr marL="514350" indent="-514350">
              <a:buAutoNum type="arabicPeriod"/>
            </a:pPr>
            <a:r>
              <a:rPr lang="tr-TR" dirty="0" err="1"/>
              <a:t>ÖD’de</a:t>
            </a:r>
            <a:r>
              <a:rPr lang="tr-TR" dirty="0"/>
              <a:t> neden az sayıda mutlak doğru </a:t>
            </a:r>
            <a:r>
              <a:rPr lang="tr-TR" dirty="0" smtClean="0"/>
              <a:t>vardır?</a:t>
            </a:r>
            <a:endParaRPr lang="tr-TR" dirty="0"/>
          </a:p>
          <a:p>
            <a:pPr marL="514350" indent="-514350">
              <a:buAutoNum type="arabicPeriod"/>
            </a:pPr>
            <a:r>
              <a:rPr lang="tr-TR" dirty="0"/>
              <a:t>ÖD kavramlarını kullanan yöneticilerin karşılaşabileceği zorluklar nelerdir?</a:t>
            </a:r>
          </a:p>
          <a:p>
            <a:pPr marL="514350" indent="-514350">
              <a:buAutoNum type="arabicPeriod"/>
            </a:pPr>
            <a:r>
              <a:rPr lang="tr-TR" dirty="0"/>
              <a:t>ÖD modelinde yer alan üç analiz düzeyi nedir?</a:t>
            </a:r>
          </a:p>
        </p:txBody>
      </p:sp>
    </p:spTree>
    <p:extLst>
      <p:ext uri="{BB962C8B-B14F-4D97-AF65-F5344CB8AC3E}">
        <p14:creationId xmlns:p14="http://schemas.microsoft.com/office/powerpoint/2010/main" val="357171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18B616-771F-4CCA-87AF-0AF7412044C5}"/>
              </a:ext>
            </a:extLst>
          </p:cNvPr>
          <p:cNvSpPr>
            <a:spLocks noGrp="1"/>
          </p:cNvSpPr>
          <p:nvPr>
            <p:ph type="title"/>
          </p:nvPr>
        </p:nvSpPr>
        <p:spPr>
          <a:xfrm>
            <a:off x="1600200" y="500062"/>
            <a:ext cx="10515600" cy="1325563"/>
          </a:xfrm>
        </p:spPr>
        <p:txBody>
          <a:bodyPr/>
          <a:lstStyle/>
          <a:p>
            <a:r>
              <a:rPr lang="tr-TR" dirty="0"/>
              <a:t>YÖNETİCİLER NE YAPAR?</a:t>
            </a:r>
          </a:p>
        </p:txBody>
      </p:sp>
      <p:sp>
        <p:nvSpPr>
          <p:cNvPr id="3" name="İçerik Yer Tutucusu 2">
            <a:extLst>
              <a:ext uri="{FF2B5EF4-FFF2-40B4-BE49-F238E27FC236}">
                <a16:creationId xmlns:a16="http://schemas.microsoft.com/office/drawing/2014/main" id="{92C536FA-BDDD-4F51-B7FC-0E7F3BDC6136}"/>
              </a:ext>
            </a:extLst>
          </p:cNvPr>
          <p:cNvSpPr>
            <a:spLocks noGrp="1"/>
          </p:cNvSpPr>
          <p:nvPr>
            <p:ph idx="1"/>
          </p:nvPr>
        </p:nvSpPr>
        <p:spPr/>
        <p:txBody>
          <a:bodyPr/>
          <a:lstStyle/>
          <a:p>
            <a:r>
              <a:rPr lang="tr-TR" dirty="0"/>
              <a:t>Yöneticiler</a:t>
            </a:r>
            <a:r>
              <a:rPr lang="tr-TR" dirty="0" smtClean="0"/>
              <a:t>, örgüt çalışanları aracılığıyla </a:t>
            </a:r>
            <a:r>
              <a:rPr lang="tr-TR" dirty="0"/>
              <a:t>işlerin yürümesini </a:t>
            </a:r>
            <a:r>
              <a:rPr lang="tr-TR" dirty="0" smtClean="0"/>
              <a:t>sağlar. Hedeflere </a:t>
            </a:r>
            <a:r>
              <a:rPr lang="tr-TR" dirty="0"/>
              <a:t>ulaşmak için kararlar </a:t>
            </a:r>
            <a:r>
              <a:rPr lang="tr-TR" dirty="0" smtClean="0"/>
              <a:t>alır, </a:t>
            </a:r>
            <a:r>
              <a:rPr lang="tr-TR" dirty="0"/>
              <a:t>kaynakları tahsis eder ve çalışanları örgütün amacı doğrultusunda yönlendirirler. </a:t>
            </a:r>
          </a:p>
          <a:p>
            <a:pPr marL="0" indent="0">
              <a:buNone/>
            </a:pPr>
            <a:r>
              <a:rPr lang="tr-TR" dirty="0" smtClean="0"/>
              <a:t>Üretim </a:t>
            </a:r>
            <a:r>
              <a:rPr lang="tr-TR" dirty="0"/>
              <a:t>ve hizmet firmalarını, okulları, hastaneleri, askeri birlikleri, dini yapılanmalar, perakende satış mağazalarını, karakolları, merkezi ve yerel kamu kurum ve kuruluşlar </a:t>
            </a:r>
            <a:r>
              <a:rPr lang="tr-TR" dirty="0" smtClean="0"/>
              <a:t>gibi yapıların her biri örgüttür. Bu </a:t>
            </a:r>
            <a:r>
              <a:rPr lang="tr-TR" dirty="0"/>
              <a:t>kuruluşların </a:t>
            </a:r>
            <a:r>
              <a:rPr lang="tr-TR" dirty="0" smtClean="0"/>
              <a:t>hedeflerine </a:t>
            </a:r>
            <a:r>
              <a:rPr lang="tr-TR" dirty="0"/>
              <a:t>ulaşmasını sağlayan ve </a:t>
            </a:r>
            <a:r>
              <a:rPr lang="tr-TR" dirty="0" smtClean="0"/>
              <a:t>çalışanların </a:t>
            </a:r>
            <a:r>
              <a:rPr lang="tr-TR" dirty="0"/>
              <a:t>faaliyetlerini denetleyen kişilere de yönetici (kar amacı gütmeyen kuruluşlarda «idareci») denir.</a:t>
            </a:r>
          </a:p>
          <a:p>
            <a:pPr marL="0" indent="0">
              <a:buNone/>
            </a:pPr>
            <a:endParaRPr lang="tr-TR" dirty="0"/>
          </a:p>
        </p:txBody>
      </p:sp>
    </p:spTree>
    <p:extLst>
      <p:ext uri="{BB962C8B-B14F-4D97-AF65-F5344CB8AC3E}">
        <p14:creationId xmlns:p14="http://schemas.microsoft.com/office/powerpoint/2010/main" val="295037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EE406B-1665-4687-9768-ACF856267BCB}"/>
              </a:ext>
            </a:extLst>
          </p:cNvPr>
          <p:cNvSpPr>
            <a:spLocks noGrp="1"/>
          </p:cNvSpPr>
          <p:nvPr>
            <p:ph type="title"/>
          </p:nvPr>
        </p:nvSpPr>
        <p:spPr/>
        <p:txBody>
          <a:bodyPr/>
          <a:lstStyle/>
          <a:p>
            <a:r>
              <a:rPr lang="tr-TR" dirty="0"/>
              <a:t>YÖNETİCİLER NE YAPAR? </a:t>
            </a:r>
            <a:r>
              <a:rPr lang="tr-TR" i="1" dirty="0"/>
              <a:t>Devam</a:t>
            </a:r>
            <a:r>
              <a:rPr lang="tr-TR" dirty="0"/>
              <a:t>…</a:t>
            </a:r>
          </a:p>
        </p:txBody>
      </p:sp>
      <p:sp>
        <p:nvSpPr>
          <p:cNvPr id="3" name="İçerik Yer Tutucusu 2">
            <a:extLst>
              <a:ext uri="{FF2B5EF4-FFF2-40B4-BE49-F238E27FC236}">
                <a16:creationId xmlns:a16="http://schemas.microsoft.com/office/drawing/2014/main" id="{E6245EC3-58B3-499F-8B34-A7DDE9BD75B0}"/>
              </a:ext>
            </a:extLst>
          </p:cNvPr>
          <p:cNvSpPr>
            <a:spLocks noGrp="1"/>
          </p:cNvSpPr>
          <p:nvPr>
            <p:ph idx="1"/>
          </p:nvPr>
        </p:nvSpPr>
        <p:spPr/>
        <p:txBody>
          <a:bodyPr/>
          <a:lstStyle/>
          <a:p>
            <a:pPr marL="0" indent="0">
              <a:buNone/>
            </a:pPr>
            <a:r>
              <a:rPr lang="tr-TR" dirty="0"/>
              <a:t>Yöneticilerin faaliyetleri ve işlevleri, yirminci yüzyılın başında Fransız mühendis sanayici </a:t>
            </a:r>
            <a:r>
              <a:rPr lang="tr-TR" dirty="0" err="1"/>
              <a:t>Henri</a:t>
            </a:r>
            <a:r>
              <a:rPr lang="tr-TR" dirty="0"/>
              <a:t> </a:t>
            </a:r>
            <a:r>
              <a:rPr lang="tr-TR" dirty="0" err="1"/>
              <a:t>Fayol</a:t>
            </a:r>
            <a:r>
              <a:rPr lang="tr-TR" dirty="0"/>
              <a:t> </a:t>
            </a:r>
            <a:r>
              <a:rPr lang="tr-TR" dirty="0" smtClean="0"/>
              <a:t>tarafından «yönetimin </a:t>
            </a:r>
            <a:r>
              <a:rPr lang="tr-TR" dirty="0"/>
              <a:t>fonksiyonları» </a:t>
            </a:r>
            <a:r>
              <a:rPr lang="tr-TR" dirty="0" smtClean="0"/>
              <a:t>adıyla </a:t>
            </a:r>
            <a:r>
              <a:rPr lang="tr-TR" dirty="0"/>
              <a:t>beş ana işlev </a:t>
            </a:r>
            <a:r>
              <a:rPr lang="tr-TR" dirty="0" smtClean="0"/>
              <a:t>biçiminde tanımlanmıştır. Bunlar; </a:t>
            </a:r>
          </a:p>
          <a:p>
            <a:pPr marL="0" indent="0">
              <a:buNone/>
            </a:pPr>
            <a:r>
              <a:rPr lang="tr-TR" dirty="0"/>
              <a:t/>
            </a:r>
            <a:br>
              <a:rPr lang="tr-TR" dirty="0"/>
            </a:br>
            <a:r>
              <a:rPr lang="tr-TR" dirty="0"/>
              <a:t>Planlama</a:t>
            </a:r>
          </a:p>
          <a:p>
            <a:pPr marL="0" indent="0">
              <a:buNone/>
            </a:pPr>
            <a:r>
              <a:rPr lang="tr-TR" dirty="0"/>
              <a:t>Örgütleme</a:t>
            </a:r>
          </a:p>
          <a:p>
            <a:pPr marL="0" indent="0">
              <a:buNone/>
            </a:pPr>
            <a:r>
              <a:rPr lang="tr-TR" dirty="0"/>
              <a:t>Emir verme</a:t>
            </a:r>
          </a:p>
          <a:p>
            <a:pPr marL="0" indent="0">
              <a:buNone/>
            </a:pPr>
            <a:r>
              <a:rPr lang="tr-TR" dirty="0"/>
              <a:t>Koordinasyon</a:t>
            </a:r>
          </a:p>
          <a:p>
            <a:pPr marL="0" indent="0">
              <a:buNone/>
            </a:pPr>
            <a:r>
              <a:rPr lang="tr-TR" dirty="0"/>
              <a:t>Denetleme</a:t>
            </a:r>
          </a:p>
        </p:txBody>
      </p:sp>
    </p:spTree>
    <p:extLst>
      <p:ext uri="{BB962C8B-B14F-4D97-AF65-F5344CB8AC3E}">
        <p14:creationId xmlns:p14="http://schemas.microsoft.com/office/powerpoint/2010/main" val="205238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223550-0F20-4123-9EA4-6058DB6A0DB0}"/>
              </a:ext>
            </a:extLst>
          </p:cNvPr>
          <p:cNvSpPr>
            <a:spLocks noGrp="1"/>
          </p:cNvSpPr>
          <p:nvPr>
            <p:ph type="title"/>
          </p:nvPr>
        </p:nvSpPr>
        <p:spPr/>
        <p:txBody>
          <a:bodyPr/>
          <a:lstStyle/>
          <a:p>
            <a:r>
              <a:rPr lang="tr-TR" dirty="0"/>
              <a:t>YÖNETİCİLER NE YAPAR? </a:t>
            </a:r>
            <a:r>
              <a:rPr lang="tr-TR" i="1" dirty="0"/>
              <a:t>Devam</a:t>
            </a:r>
            <a:r>
              <a:rPr lang="tr-TR" dirty="0"/>
              <a:t>…</a:t>
            </a:r>
          </a:p>
        </p:txBody>
      </p:sp>
      <p:sp>
        <p:nvSpPr>
          <p:cNvPr id="3" name="İçerik Yer Tutucusu 2">
            <a:extLst>
              <a:ext uri="{FF2B5EF4-FFF2-40B4-BE49-F238E27FC236}">
                <a16:creationId xmlns:a16="http://schemas.microsoft.com/office/drawing/2014/main" id="{E21AB686-9E7A-45B8-97CA-7852D4B35FF8}"/>
              </a:ext>
            </a:extLst>
          </p:cNvPr>
          <p:cNvSpPr>
            <a:spLocks noGrp="1"/>
          </p:cNvSpPr>
          <p:nvPr>
            <p:ph idx="1"/>
          </p:nvPr>
        </p:nvSpPr>
        <p:spPr/>
        <p:txBody>
          <a:bodyPr/>
          <a:lstStyle/>
          <a:p>
            <a:pPr marL="0" indent="0">
              <a:buNone/>
            </a:pPr>
            <a:r>
              <a:rPr lang="tr-TR" dirty="0" smtClean="0"/>
              <a:t>1960’da </a:t>
            </a:r>
            <a:r>
              <a:rPr lang="tr-TR" dirty="0"/>
              <a:t>Henry </a:t>
            </a:r>
            <a:r>
              <a:rPr lang="tr-TR" dirty="0" err="1" smtClean="0"/>
              <a:t>Mintzberg</a:t>
            </a:r>
            <a:r>
              <a:rPr lang="tr-TR" dirty="0"/>
              <a:t>, </a:t>
            </a:r>
            <a:r>
              <a:rPr lang="tr-TR" dirty="0" smtClean="0"/>
              <a:t>yöneticileri, işte ne yaptıklarını belirlemeye </a:t>
            </a:r>
            <a:r>
              <a:rPr lang="tr-TR" dirty="0" err="1" smtClean="0"/>
              <a:t>çalışmıştır.b</a:t>
            </a:r>
            <a:r>
              <a:rPr lang="tr-TR" dirty="0"/>
              <a:t> </a:t>
            </a:r>
            <a:r>
              <a:rPr lang="tr-TR" dirty="0" err="1" smtClean="0"/>
              <a:t>Mintzberg</a:t>
            </a:r>
            <a:r>
              <a:rPr lang="tr-TR" dirty="0" smtClean="0"/>
              <a:t>, gözlemlerine dayanarak, yöneticilerin birbirinden farklı ve birbirine entegre on rolü veya davranış kalıbı olduğu sonucuna varmıştır. </a:t>
            </a:r>
            <a:r>
              <a:rPr lang="tr-TR" dirty="0" err="1" smtClean="0"/>
              <a:t>Tablo’da</a:t>
            </a:r>
            <a:r>
              <a:rPr lang="tr-TR" dirty="0" smtClean="0"/>
              <a:t> görüleceği üzere bu on rol</a:t>
            </a:r>
          </a:p>
          <a:p>
            <a:pPr marL="0" indent="0">
              <a:buNone/>
            </a:pPr>
            <a:r>
              <a:rPr lang="tr-TR" dirty="0"/>
              <a:t> </a:t>
            </a:r>
            <a:r>
              <a:rPr lang="tr-TR" dirty="0" smtClean="0"/>
              <a:t>1) bireyler arası roller</a:t>
            </a:r>
            <a:br>
              <a:rPr lang="tr-TR" dirty="0" smtClean="0"/>
            </a:br>
            <a:r>
              <a:rPr lang="tr-TR" dirty="0" smtClean="0"/>
              <a:t> 2) Bilgi sağlama rolleri</a:t>
            </a:r>
          </a:p>
          <a:p>
            <a:pPr marL="0" indent="0">
              <a:buNone/>
            </a:pPr>
            <a:r>
              <a:rPr lang="tr-TR" dirty="0" smtClean="0"/>
              <a:t>3)  Karar verme rolleri </a:t>
            </a:r>
          </a:p>
          <a:p>
            <a:pPr marL="0" indent="0">
              <a:buNone/>
            </a:pPr>
            <a:r>
              <a:rPr lang="tr-TR" dirty="0" smtClean="0"/>
              <a:t>Başlığı altında toplanabilir (</a:t>
            </a:r>
            <a:r>
              <a:rPr lang="tr-TR" dirty="0" err="1" smtClean="0"/>
              <a:t>Robbins</a:t>
            </a:r>
            <a:r>
              <a:rPr lang="tr-TR" dirty="0" smtClean="0"/>
              <a:t> &amp;</a:t>
            </a:r>
            <a:r>
              <a:rPr lang="tr-TR" dirty="0" err="1" smtClean="0"/>
              <a:t>Judge</a:t>
            </a:r>
            <a:r>
              <a:rPr lang="tr-TR" dirty="0" smtClean="0"/>
              <a:t>, 2017: 6)</a:t>
            </a:r>
            <a:endParaRPr lang="tr-TR" dirty="0"/>
          </a:p>
          <a:p>
            <a:pPr marL="0" indent="0">
              <a:buNone/>
            </a:pPr>
            <a:endParaRPr lang="tr-TR" dirty="0"/>
          </a:p>
        </p:txBody>
      </p:sp>
    </p:spTree>
    <p:extLst>
      <p:ext uri="{BB962C8B-B14F-4D97-AF65-F5344CB8AC3E}">
        <p14:creationId xmlns:p14="http://schemas.microsoft.com/office/powerpoint/2010/main" val="274363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A866FC-CD6F-42A6-BCC1-2C3F6AF26D7E}"/>
              </a:ext>
            </a:extLst>
          </p:cNvPr>
          <p:cNvSpPr>
            <a:spLocks noGrp="1"/>
          </p:cNvSpPr>
          <p:nvPr>
            <p:ph type="title"/>
          </p:nvPr>
        </p:nvSpPr>
        <p:spPr>
          <a:xfrm>
            <a:off x="838200" y="365126"/>
            <a:ext cx="10515600" cy="315912"/>
          </a:xfrm>
        </p:spPr>
        <p:txBody>
          <a:bodyPr>
            <a:normAutofit fontScale="90000"/>
          </a:bodyPr>
          <a:lstStyle/>
          <a:p>
            <a:r>
              <a:rPr lang="tr-TR" dirty="0"/>
              <a:t> </a:t>
            </a:r>
          </a:p>
        </p:txBody>
      </p:sp>
      <p:graphicFrame>
        <p:nvGraphicFramePr>
          <p:cNvPr id="4" name="İçerik Yer Tutucusu 3">
            <a:extLst>
              <a:ext uri="{FF2B5EF4-FFF2-40B4-BE49-F238E27FC236}">
                <a16:creationId xmlns:a16="http://schemas.microsoft.com/office/drawing/2014/main" id="{A63888E3-9069-48D3-BDE6-D832FB337512}"/>
              </a:ext>
            </a:extLst>
          </p:cNvPr>
          <p:cNvGraphicFramePr>
            <a:graphicFrameLocks noGrp="1"/>
          </p:cNvGraphicFramePr>
          <p:nvPr>
            <p:ph idx="1"/>
          </p:nvPr>
        </p:nvGraphicFramePr>
        <p:xfrm>
          <a:off x="649357" y="365126"/>
          <a:ext cx="11224591" cy="6866451"/>
        </p:xfrm>
        <a:graphic>
          <a:graphicData uri="http://schemas.openxmlformats.org/drawingml/2006/table">
            <a:tbl>
              <a:tblPr firstRow="1" firstCol="1" bandRow="1">
                <a:tableStyleId>{91EBBBCC-DAD2-459C-BE2E-F6DE35CF9A28}</a:tableStyleId>
              </a:tblPr>
              <a:tblGrid>
                <a:gridCol w="2930054">
                  <a:extLst>
                    <a:ext uri="{9D8B030D-6E8A-4147-A177-3AD203B41FA5}">
                      <a16:colId xmlns:a16="http://schemas.microsoft.com/office/drawing/2014/main" val="4174577332"/>
                    </a:ext>
                  </a:extLst>
                </a:gridCol>
                <a:gridCol w="8294537">
                  <a:extLst>
                    <a:ext uri="{9D8B030D-6E8A-4147-A177-3AD203B41FA5}">
                      <a16:colId xmlns:a16="http://schemas.microsoft.com/office/drawing/2014/main" val="3184103301"/>
                    </a:ext>
                  </a:extLst>
                </a:gridCol>
              </a:tblGrid>
              <a:tr h="378664">
                <a:tc gridSpan="2">
                  <a:txBody>
                    <a:bodyPr/>
                    <a:lstStyle/>
                    <a:p>
                      <a:pPr>
                        <a:lnSpc>
                          <a:spcPct val="107000"/>
                        </a:lnSpc>
                        <a:spcAft>
                          <a:spcPts val="0"/>
                        </a:spcAft>
                      </a:pPr>
                      <a:r>
                        <a:rPr lang="tr-TR" sz="1400">
                          <a:effectLst/>
                        </a:rPr>
                        <a:t>Tablo : Mintzberg’in Yönetici Rolleri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hMerge="1">
                  <a:txBody>
                    <a:bodyPr/>
                    <a:lstStyle/>
                    <a:p>
                      <a:endParaRPr lang="tr-TR"/>
                    </a:p>
                  </a:txBody>
                  <a:tcPr/>
                </a:tc>
                <a:extLst>
                  <a:ext uri="{0D108BD9-81ED-4DB2-BD59-A6C34878D82A}">
                    <a16:rowId xmlns:a16="http://schemas.microsoft.com/office/drawing/2014/main" val="3466326651"/>
                  </a:ext>
                </a:extLst>
              </a:tr>
              <a:tr h="378664">
                <a:tc>
                  <a:txBody>
                    <a:bodyPr/>
                    <a:lstStyle/>
                    <a:p>
                      <a:pPr>
                        <a:lnSpc>
                          <a:spcPct val="107000"/>
                        </a:lnSpc>
                        <a:spcAft>
                          <a:spcPts val="0"/>
                        </a:spcAft>
                      </a:pPr>
                      <a:r>
                        <a:rPr lang="tr-TR" sz="1400" b="1">
                          <a:effectLst/>
                        </a:rPr>
                        <a:t>Rol</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a:txBody>
                    <a:bodyPr/>
                    <a:lstStyle/>
                    <a:p>
                      <a:pPr>
                        <a:lnSpc>
                          <a:spcPct val="107000"/>
                        </a:lnSpc>
                        <a:spcAft>
                          <a:spcPts val="0"/>
                        </a:spcAft>
                      </a:pPr>
                      <a:r>
                        <a:rPr lang="tr-TR" sz="1400" b="1" dirty="0">
                          <a:effectLst/>
                        </a:rPr>
                        <a:t>Tanım</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extLst>
                  <a:ext uri="{0D108BD9-81ED-4DB2-BD59-A6C34878D82A}">
                    <a16:rowId xmlns:a16="http://schemas.microsoft.com/office/drawing/2014/main" val="3416917467"/>
                  </a:ext>
                </a:extLst>
              </a:tr>
              <a:tr h="349693">
                <a:tc gridSpan="2">
                  <a:txBody>
                    <a:bodyPr/>
                    <a:lstStyle/>
                    <a:p>
                      <a:pPr>
                        <a:lnSpc>
                          <a:spcPct val="107000"/>
                        </a:lnSpc>
                        <a:spcAft>
                          <a:spcPts val="0"/>
                        </a:spcAft>
                      </a:pPr>
                      <a:r>
                        <a:rPr lang="tr-TR" sz="1400" u="none" dirty="0">
                          <a:effectLst/>
                        </a:rPr>
                        <a:t>Bireylerarası</a:t>
                      </a:r>
                      <a:endParaRPr lang="tr-TR" sz="14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hMerge="1">
                  <a:txBody>
                    <a:bodyPr/>
                    <a:lstStyle/>
                    <a:p>
                      <a:endParaRPr lang="tr-TR"/>
                    </a:p>
                  </a:txBody>
                  <a:tcPr/>
                </a:tc>
                <a:extLst>
                  <a:ext uri="{0D108BD9-81ED-4DB2-BD59-A6C34878D82A}">
                    <a16:rowId xmlns:a16="http://schemas.microsoft.com/office/drawing/2014/main" val="2943302859"/>
                  </a:ext>
                </a:extLst>
              </a:tr>
              <a:tr h="1684736">
                <a:tc>
                  <a:txBody>
                    <a:bodyPr/>
                    <a:lstStyle/>
                    <a:p>
                      <a:pPr>
                        <a:lnSpc>
                          <a:spcPct val="107000"/>
                        </a:lnSpc>
                        <a:spcAft>
                          <a:spcPts val="0"/>
                        </a:spcAft>
                      </a:pPr>
                      <a:r>
                        <a:rPr lang="tr-TR" sz="1400" b="0" dirty="0">
                          <a:effectLst/>
                        </a:rPr>
                        <a:t>Sembolik</a:t>
                      </a:r>
                    </a:p>
                    <a:p>
                      <a:pPr>
                        <a:lnSpc>
                          <a:spcPct val="107000"/>
                        </a:lnSpc>
                        <a:spcAft>
                          <a:spcPts val="0"/>
                        </a:spcAft>
                      </a:pPr>
                      <a:r>
                        <a:rPr lang="tr-TR" sz="1400" b="0" dirty="0">
                          <a:effectLst/>
                        </a:rPr>
                        <a:t> </a:t>
                      </a:r>
                    </a:p>
                    <a:p>
                      <a:pPr>
                        <a:lnSpc>
                          <a:spcPct val="107000"/>
                        </a:lnSpc>
                        <a:spcAft>
                          <a:spcPts val="0"/>
                        </a:spcAft>
                      </a:pPr>
                      <a:r>
                        <a:rPr lang="tr-TR" sz="1400" b="0" dirty="0">
                          <a:effectLst/>
                        </a:rPr>
                        <a:t> </a:t>
                      </a:r>
                    </a:p>
                    <a:p>
                      <a:pPr>
                        <a:lnSpc>
                          <a:spcPct val="107000"/>
                        </a:lnSpc>
                        <a:spcAft>
                          <a:spcPts val="0"/>
                        </a:spcAft>
                      </a:pPr>
                      <a:r>
                        <a:rPr lang="tr-TR" sz="1400" b="0" dirty="0">
                          <a:effectLst/>
                        </a:rPr>
                        <a:t>Liderlik</a:t>
                      </a:r>
                    </a:p>
                    <a:p>
                      <a:pPr>
                        <a:lnSpc>
                          <a:spcPct val="107000"/>
                        </a:lnSpc>
                        <a:spcAft>
                          <a:spcPts val="0"/>
                        </a:spcAft>
                      </a:pPr>
                      <a:r>
                        <a:rPr lang="tr-TR" sz="1400" b="0" dirty="0">
                          <a:effectLst/>
                        </a:rPr>
                        <a:t> </a:t>
                      </a:r>
                    </a:p>
                    <a:p>
                      <a:pPr>
                        <a:lnSpc>
                          <a:spcPct val="107000"/>
                        </a:lnSpc>
                        <a:spcAft>
                          <a:spcPts val="0"/>
                        </a:spcAft>
                      </a:pPr>
                      <a:r>
                        <a:rPr lang="tr-TR" sz="1400" b="0" dirty="0">
                          <a:effectLst/>
                        </a:rPr>
                        <a:t> </a:t>
                      </a:r>
                    </a:p>
                    <a:p>
                      <a:pPr>
                        <a:lnSpc>
                          <a:spcPct val="107000"/>
                        </a:lnSpc>
                        <a:spcAft>
                          <a:spcPts val="0"/>
                        </a:spcAft>
                      </a:pPr>
                      <a:r>
                        <a:rPr lang="tr-TR" sz="1400" b="0" dirty="0">
                          <a:effectLst/>
                        </a:rPr>
                        <a:t>İrtibat</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a:txBody>
                    <a:bodyPr/>
                    <a:lstStyle/>
                    <a:p>
                      <a:pPr>
                        <a:lnSpc>
                          <a:spcPct val="107000"/>
                        </a:lnSpc>
                        <a:spcAft>
                          <a:spcPts val="0"/>
                        </a:spcAft>
                      </a:pPr>
                      <a:r>
                        <a:rPr lang="tr-TR" sz="1400" dirty="0">
                          <a:effectLst/>
                        </a:rPr>
                        <a:t>Sembolik lider, yasal veya sosyal sorumluluklardan dolayı birçok görevi yerine getirir.</a:t>
                      </a:r>
                    </a:p>
                    <a:p>
                      <a:pPr>
                        <a:lnSpc>
                          <a:spcPct val="107000"/>
                        </a:lnSpc>
                        <a:spcAft>
                          <a:spcPts val="0"/>
                        </a:spcAft>
                      </a:pPr>
                      <a:r>
                        <a:rPr lang="tr-TR" sz="1400" dirty="0">
                          <a:effectLst/>
                        </a:rPr>
                        <a:t> </a:t>
                      </a:r>
                    </a:p>
                    <a:p>
                      <a:pPr>
                        <a:lnSpc>
                          <a:spcPct val="107000"/>
                        </a:lnSpc>
                        <a:spcAft>
                          <a:spcPts val="0"/>
                        </a:spcAft>
                      </a:pPr>
                      <a:r>
                        <a:rPr lang="tr-TR" sz="1400" dirty="0">
                          <a:effectLst/>
                        </a:rPr>
                        <a:t>Çalışanların motivasyonundan ve yönlendirilmesinden sorumludur.</a:t>
                      </a:r>
                    </a:p>
                    <a:p>
                      <a:pPr>
                        <a:lnSpc>
                          <a:spcPct val="107000"/>
                        </a:lnSpc>
                        <a:spcAft>
                          <a:spcPts val="0"/>
                        </a:spcAft>
                      </a:pPr>
                      <a:r>
                        <a:rPr lang="tr-TR" sz="1400" dirty="0">
                          <a:effectLst/>
                        </a:rPr>
                        <a:t> </a:t>
                      </a:r>
                    </a:p>
                    <a:p>
                      <a:pPr>
                        <a:lnSpc>
                          <a:spcPct val="107000"/>
                        </a:lnSpc>
                        <a:spcAft>
                          <a:spcPts val="0"/>
                        </a:spcAft>
                      </a:pPr>
                      <a:r>
                        <a:rPr lang="tr-TR" sz="1400" dirty="0">
                          <a:effectLst/>
                        </a:rPr>
                        <a:t>Örgüte bilgi ve fayda sağlayan örgüt dışı birçok bağlantıyla ağ oluşturulur.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extLst>
                  <a:ext uri="{0D108BD9-81ED-4DB2-BD59-A6C34878D82A}">
                    <a16:rowId xmlns:a16="http://schemas.microsoft.com/office/drawing/2014/main" val="508274107"/>
                  </a:ext>
                </a:extLst>
              </a:tr>
              <a:tr h="349693">
                <a:tc gridSpan="2">
                  <a:txBody>
                    <a:bodyPr/>
                    <a:lstStyle/>
                    <a:p>
                      <a:pPr>
                        <a:lnSpc>
                          <a:spcPct val="107000"/>
                        </a:lnSpc>
                        <a:spcAft>
                          <a:spcPts val="0"/>
                        </a:spcAft>
                      </a:pPr>
                      <a:r>
                        <a:rPr lang="tr-TR" sz="1400">
                          <a:effectLst/>
                        </a:rPr>
                        <a:t>Bilgi Sağlama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hMerge="1">
                  <a:txBody>
                    <a:bodyPr/>
                    <a:lstStyle/>
                    <a:p>
                      <a:endParaRPr lang="tr-TR"/>
                    </a:p>
                  </a:txBody>
                  <a:tcPr/>
                </a:tc>
                <a:extLst>
                  <a:ext uri="{0D108BD9-81ED-4DB2-BD59-A6C34878D82A}">
                    <a16:rowId xmlns:a16="http://schemas.microsoft.com/office/drawing/2014/main" val="3146920946"/>
                  </a:ext>
                </a:extLst>
              </a:tr>
              <a:tr h="1142346">
                <a:tc>
                  <a:txBody>
                    <a:bodyPr/>
                    <a:lstStyle/>
                    <a:p>
                      <a:pPr>
                        <a:lnSpc>
                          <a:spcPct val="107000"/>
                        </a:lnSpc>
                        <a:spcAft>
                          <a:spcPts val="0"/>
                        </a:spcAft>
                      </a:pPr>
                      <a:r>
                        <a:rPr lang="tr-TR" sz="1400" b="0" dirty="0">
                          <a:effectLst/>
                        </a:rPr>
                        <a:t>İzleme</a:t>
                      </a:r>
                    </a:p>
                    <a:p>
                      <a:pPr>
                        <a:lnSpc>
                          <a:spcPct val="107000"/>
                        </a:lnSpc>
                        <a:spcAft>
                          <a:spcPts val="0"/>
                        </a:spcAft>
                      </a:pPr>
                      <a:endParaRPr lang="tr-TR" sz="1400" b="0" dirty="0">
                        <a:effectLst/>
                      </a:endParaRPr>
                    </a:p>
                    <a:p>
                      <a:pPr>
                        <a:lnSpc>
                          <a:spcPct val="107000"/>
                        </a:lnSpc>
                        <a:spcAft>
                          <a:spcPts val="0"/>
                        </a:spcAft>
                      </a:pPr>
                      <a:r>
                        <a:rPr lang="tr-TR" sz="1400" b="0" dirty="0">
                          <a:effectLst/>
                        </a:rPr>
                        <a:t>Dağıtıcılık</a:t>
                      </a:r>
                    </a:p>
                    <a:p>
                      <a:pPr>
                        <a:lnSpc>
                          <a:spcPct val="107000"/>
                        </a:lnSpc>
                        <a:spcAft>
                          <a:spcPts val="0"/>
                        </a:spcAft>
                      </a:pPr>
                      <a:endParaRPr lang="tr-TR" sz="1400" b="0" dirty="0">
                        <a:effectLst/>
                      </a:endParaRPr>
                    </a:p>
                    <a:p>
                      <a:pPr>
                        <a:lnSpc>
                          <a:spcPct val="107000"/>
                        </a:lnSpc>
                        <a:spcAft>
                          <a:spcPts val="0"/>
                        </a:spcAft>
                      </a:pPr>
                      <a:r>
                        <a:rPr lang="tr-TR" sz="1400" b="0" dirty="0">
                          <a:effectLst/>
                        </a:rPr>
                        <a:t>Konuşmacı</a:t>
                      </a:r>
                    </a:p>
                    <a:p>
                      <a:pPr>
                        <a:lnSpc>
                          <a:spcPct val="107000"/>
                        </a:lnSpc>
                        <a:spcAft>
                          <a:spcPts val="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a:txBody>
                    <a:bodyPr/>
                    <a:lstStyle/>
                    <a:p>
                      <a:pPr>
                        <a:lnSpc>
                          <a:spcPct val="107000"/>
                        </a:lnSpc>
                        <a:spcAft>
                          <a:spcPts val="0"/>
                        </a:spcAft>
                      </a:pPr>
                      <a:r>
                        <a:rPr lang="tr-TR" sz="1400" dirty="0">
                          <a:effectLst/>
                        </a:rPr>
                        <a:t>Çok çeşitli bilgileri alıp, örgüt içi ve örgüt dışı iletişimde bir sinir merkezi görevini üstlenir.</a:t>
                      </a:r>
                    </a:p>
                    <a:p>
                      <a:pPr>
                        <a:lnSpc>
                          <a:spcPct val="107000"/>
                        </a:lnSpc>
                        <a:spcAft>
                          <a:spcPts val="0"/>
                        </a:spcAft>
                      </a:pPr>
                      <a:endParaRPr lang="tr-TR" sz="1400" dirty="0">
                        <a:effectLst/>
                      </a:endParaRPr>
                    </a:p>
                    <a:p>
                      <a:pPr>
                        <a:lnSpc>
                          <a:spcPct val="107000"/>
                        </a:lnSpc>
                        <a:spcAft>
                          <a:spcPts val="0"/>
                        </a:spcAft>
                      </a:pPr>
                      <a:r>
                        <a:rPr lang="tr-TR" sz="1400" dirty="0">
                          <a:effectLst/>
                        </a:rPr>
                        <a:t>Örgüt dışından veya diğer çalışanlardan aldıkları bilgileri diğer çalışanlara iletirler.</a:t>
                      </a:r>
                    </a:p>
                    <a:p>
                      <a:pPr>
                        <a:lnSpc>
                          <a:spcPct val="107000"/>
                        </a:lnSpc>
                        <a:spcAft>
                          <a:spcPts val="0"/>
                        </a:spcAft>
                      </a:pPr>
                      <a:endParaRPr lang="tr-TR" sz="1400" dirty="0">
                        <a:effectLst/>
                      </a:endParaRPr>
                    </a:p>
                    <a:p>
                      <a:pPr>
                        <a:lnSpc>
                          <a:spcPct val="107000"/>
                        </a:lnSpc>
                        <a:spcAft>
                          <a:spcPts val="0"/>
                        </a:spcAft>
                      </a:pPr>
                      <a:r>
                        <a:rPr lang="tr-TR" sz="1400" dirty="0">
                          <a:effectLst/>
                        </a:rPr>
                        <a:t>Örgütün planları, politikaları, eylemleri ve bunların sonuçları hakkında çeşitli bilgileri şirket dışındakilere iletirler, örgütün içinde bulunduğu sektör konusunda uzman olduğu varsayılır.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extLst>
                  <a:ext uri="{0D108BD9-81ED-4DB2-BD59-A6C34878D82A}">
                    <a16:rowId xmlns:a16="http://schemas.microsoft.com/office/drawing/2014/main" val="1023432533"/>
                  </a:ext>
                </a:extLst>
              </a:tr>
              <a:tr h="378664">
                <a:tc gridSpan="2">
                  <a:txBody>
                    <a:bodyPr/>
                    <a:lstStyle/>
                    <a:p>
                      <a:pPr>
                        <a:lnSpc>
                          <a:spcPct val="107000"/>
                        </a:lnSpc>
                        <a:spcAft>
                          <a:spcPts val="0"/>
                        </a:spcAft>
                      </a:pPr>
                      <a:r>
                        <a:rPr lang="tr-TR" sz="1400">
                          <a:effectLst/>
                        </a:rPr>
                        <a:t>Karar Verme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hMerge="1">
                  <a:txBody>
                    <a:bodyPr/>
                    <a:lstStyle/>
                    <a:p>
                      <a:endParaRPr lang="tr-TR"/>
                    </a:p>
                  </a:txBody>
                  <a:tcPr/>
                </a:tc>
                <a:extLst>
                  <a:ext uri="{0D108BD9-81ED-4DB2-BD59-A6C34878D82A}">
                    <a16:rowId xmlns:a16="http://schemas.microsoft.com/office/drawing/2014/main" val="1166691401"/>
                  </a:ext>
                </a:extLst>
              </a:tr>
              <a:tr h="1285933">
                <a:tc>
                  <a:txBody>
                    <a:bodyPr/>
                    <a:lstStyle/>
                    <a:p>
                      <a:pPr>
                        <a:lnSpc>
                          <a:spcPct val="107000"/>
                        </a:lnSpc>
                        <a:spcAft>
                          <a:spcPts val="0"/>
                        </a:spcAft>
                      </a:pPr>
                      <a:r>
                        <a:rPr lang="tr-TR" sz="1400" b="0" dirty="0">
                          <a:effectLst/>
                        </a:rPr>
                        <a:t>Girişimci</a:t>
                      </a:r>
                    </a:p>
                    <a:p>
                      <a:pPr>
                        <a:lnSpc>
                          <a:spcPct val="107000"/>
                        </a:lnSpc>
                        <a:spcAft>
                          <a:spcPts val="0"/>
                        </a:spcAft>
                      </a:pPr>
                      <a:endParaRPr lang="tr-TR" sz="1400" b="0" dirty="0">
                        <a:effectLst/>
                      </a:endParaRPr>
                    </a:p>
                    <a:p>
                      <a:pPr>
                        <a:lnSpc>
                          <a:spcPct val="107000"/>
                        </a:lnSpc>
                        <a:spcAft>
                          <a:spcPts val="0"/>
                        </a:spcAft>
                      </a:pPr>
                      <a:r>
                        <a:rPr lang="tr-TR" sz="1400" b="0" dirty="0">
                          <a:effectLst/>
                        </a:rPr>
                        <a:t>Sorun çözümleyici</a:t>
                      </a:r>
                    </a:p>
                    <a:p>
                      <a:pPr>
                        <a:lnSpc>
                          <a:spcPct val="107000"/>
                        </a:lnSpc>
                        <a:spcAft>
                          <a:spcPts val="0"/>
                        </a:spcAft>
                      </a:pPr>
                      <a:endParaRPr lang="tr-TR" sz="1400" b="0" dirty="0">
                        <a:effectLst/>
                      </a:endParaRPr>
                    </a:p>
                    <a:p>
                      <a:pPr>
                        <a:lnSpc>
                          <a:spcPct val="107000"/>
                        </a:lnSpc>
                        <a:spcAft>
                          <a:spcPts val="0"/>
                        </a:spcAft>
                      </a:pPr>
                      <a:r>
                        <a:rPr lang="tr-TR" sz="1400" b="0" dirty="0">
                          <a:effectLst/>
                        </a:rPr>
                        <a:t>Kaynak dağıtıcı</a:t>
                      </a:r>
                    </a:p>
                    <a:p>
                      <a:pPr>
                        <a:lnSpc>
                          <a:spcPct val="107000"/>
                        </a:lnSpc>
                        <a:spcAft>
                          <a:spcPts val="0"/>
                        </a:spcAft>
                      </a:pPr>
                      <a:endParaRPr lang="tr-TR" sz="1400" b="0" dirty="0">
                        <a:effectLst/>
                      </a:endParaRPr>
                    </a:p>
                    <a:p>
                      <a:pPr>
                        <a:lnSpc>
                          <a:spcPct val="107000"/>
                        </a:lnSpc>
                        <a:spcAft>
                          <a:spcPts val="0"/>
                        </a:spcAft>
                      </a:pPr>
                      <a:r>
                        <a:rPr lang="tr-TR" sz="1400" b="0" dirty="0">
                          <a:effectLst/>
                        </a:rPr>
                        <a:t>Müzakereci</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a:txBody>
                    <a:bodyPr/>
                    <a:lstStyle/>
                    <a:p>
                      <a:pPr>
                        <a:lnSpc>
                          <a:spcPct val="107000"/>
                        </a:lnSpc>
                        <a:spcAft>
                          <a:spcPts val="0"/>
                        </a:spcAft>
                      </a:pPr>
                      <a:r>
                        <a:rPr lang="tr-TR" sz="1400" dirty="0">
                          <a:effectLst/>
                        </a:rPr>
                        <a:t>Çeşitli fırsatlar için örgütü ve çevresini araştırıp değişiklik yaratmak için projelerle ön ayak olurlar.</a:t>
                      </a:r>
                    </a:p>
                    <a:p>
                      <a:pPr>
                        <a:lnSpc>
                          <a:spcPct val="107000"/>
                        </a:lnSpc>
                        <a:spcAft>
                          <a:spcPts val="0"/>
                        </a:spcAft>
                      </a:pPr>
                      <a:endParaRPr lang="tr-TR" sz="1400" dirty="0">
                        <a:effectLst/>
                      </a:endParaRPr>
                    </a:p>
                    <a:p>
                      <a:pPr>
                        <a:lnSpc>
                          <a:spcPct val="107000"/>
                        </a:lnSpc>
                        <a:spcAft>
                          <a:spcPts val="0"/>
                        </a:spcAft>
                      </a:pPr>
                      <a:r>
                        <a:rPr lang="tr-TR" sz="1400" dirty="0">
                          <a:effectLst/>
                        </a:rPr>
                        <a:t>Örgüt önemli ve beklenmedik sorunlarla karşılaştığında bu sorunları çözmek için eyleme geçerler</a:t>
                      </a:r>
                    </a:p>
                    <a:p>
                      <a:pPr>
                        <a:lnSpc>
                          <a:spcPct val="107000"/>
                        </a:lnSpc>
                        <a:spcAft>
                          <a:spcPts val="0"/>
                        </a:spcAft>
                      </a:pPr>
                      <a:endParaRPr lang="tr-TR" sz="1400" dirty="0">
                        <a:effectLst/>
                      </a:endParaRPr>
                    </a:p>
                    <a:p>
                      <a:pPr>
                        <a:lnSpc>
                          <a:spcPct val="107000"/>
                        </a:lnSpc>
                        <a:spcAft>
                          <a:spcPts val="0"/>
                        </a:spcAft>
                      </a:pPr>
                      <a:r>
                        <a:rPr lang="tr-TR" sz="1400" dirty="0">
                          <a:effectLst/>
                        </a:rPr>
                        <a:t>İçinde bulundukları örgütle ilgili önemli kararları alırlar veya onaylarlar.</a:t>
                      </a:r>
                    </a:p>
                    <a:p>
                      <a:pPr>
                        <a:lnSpc>
                          <a:spcPct val="107000"/>
                        </a:lnSpc>
                        <a:spcAft>
                          <a:spcPts val="0"/>
                        </a:spcAft>
                      </a:pPr>
                      <a:endParaRPr lang="tr-TR" sz="1400" dirty="0">
                        <a:effectLst/>
                      </a:endParaRPr>
                    </a:p>
                    <a:p>
                      <a:pPr>
                        <a:lnSpc>
                          <a:spcPct val="107000"/>
                        </a:lnSpc>
                        <a:spcAft>
                          <a:spcPts val="0"/>
                        </a:spcAft>
                      </a:pPr>
                      <a:r>
                        <a:rPr lang="tr-TR" sz="1400" dirty="0">
                          <a:effectLst/>
                        </a:rPr>
                        <a:t>Önemli müzakerelerde içinde bulundukları örgütü temsil ederler.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extLst>
                  <a:ext uri="{0D108BD9-81ED-4DB2-BD59-A6C34878D82A}">
                    <a16:rowId xmlns:a16="http://schemas.microsoft.com/office/drawing/2014/main" val="884951107"/>
                  </a:ext>
                </a:extLst>
              </a:tr>
              <a:tr h="378664">
                <a:tc gridSpan="2">
                  <a:txBody>
                    <a:bodyPr/>
                    <a:lstStyle/>
                    <a:p>
                      <a:pPr>
                        <a:lnSpc>
                          <a:spcPct val="107000"/>
                        </a:lnSpc>
                        <a:spcAft>
                          <a:spcPts val="0"/>
                        </a:spcAft>
                      </a:pPr>
                      <a:r>
                        <a:rPr lang="tr-TR" sz="1400" dirty="0">
                          <a:effectLst/>
                        </a:rPr>
                        <a:t>Kaynak: </a:t>
                      </a:r>
                      <a:r>
                        <a:rPr lang="tr-TR" sz="1400" dirty="0" err="1">
                          <a:effectLst/>
                        </a:rPr>
                        <a:t>Robbins</a:t>
                      </a:r>
                      <a:r>
                        <a:rPr lang="tr-TR" sz="1400" dirty="0">
                          <a:effectLst/>
                        </a:rPr>
                        <a:t> ve </a:t>
                      </a:r>
                      <a:r>
                        <a:rPr lang="tr-TR" sz="1400" dirty="0" err="1">
                          <a:effectLst/>
                        </a:rPr>
                        <a:t>Judge</a:t>
                      </a:r>
                      <a:r>
                        <a:rPr lang="tr-TR" sz="1400" dirty="0">
                          <a:effectLst/>
                        </a:rPr>
                        <a:t>, s.7, Tablo.1-1.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54" marR="52154" marT="0" marB="0"/>
                </a:tc>
                <a:tc hMerge="1">
                  <a:txBody>
                    <a:bodyPr/>
                    <a:lstStyle/>
                    <a:p>
                      <a:endParaRPr lang="tr-TR"/>
                    </a:p>
                  </a:txBody>
                  <a:tcPr/>
                </a:tc>
                <a:extLst>
                  <a:ext uri="{0D108BD9-81ED-4DB2-BD59-A6C34878D82A}">
                    <a16:rowId xmlns:a16="http://schemas.microsoft.com/office/drawing/2014/main" val="3563083581"/>
                  </a:ext>
                </a:extLst>
              </a:tr>
            </a:tbl>
          </a:graphicData>
        </a:graphic>
      </p:graphicFrame>
    </p:spTree>
    <p:extLst>
      <p:ext uri="{BB962C8B-B14F-4D97-AF65-F5344CB8AC3E}">
        <p14:creationId xmlns:p14="http://schemas.microsoft.com/office/powerpoint/2010/main" val="333860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DE5CD3-77E2-4DDA-B8AF-E9E72EE2CDB5}"/>
              </a:ext>
            </a:extLst>
          </p:cNvPr>
          <p:cNvSpPr>
            <a:spLocks noGrp="1"/>
          </p:cNvSpPr>
          <p:nvPr>
            <p:ph type="title"/>
          </p:nvPr>
        </p:nvSpPr>
        <p:spPr>
          <a:xfrm>
            <a:off x="838200" y="304801"/>
            <a:ext cx="10515600" cy="874643"/>
          </a:xfrm>
        </p:spPr>
        <p:txBody>
          <a:bodyPr/>
          <a:lstStyle/>
          <a:p>
            <a:r>
              <a:rPr lang="tr-TR" dirty="0" smtClean="0"/>
              <a:t>ÖRGÜTSEL DAVRANIŞA GİRİŞ</a:t>
            </a:r>
            <a:endParaRPr lang="tr-TR" dirty="0"/>
          </a:p>
        </p:txBody>
      </p:sp>
      <p:sp>
        <p:nvSpPr>
          <p:cNvPr id="3" name="İçerik Yer Tutucusu 2">
            <a:extLst>
              <a:ext uri="{FF2B5EF4-FFF2-40B4-BE49-F238E27FC236}">
                <a16:creationId xmlns:a16="http://schemas.microsoft.com/office/drawing/2014/main" id="{04F68D10-EF0C-48E2-820F-A45A16ACA67F}"/>
              </a:ext>
            </a:extLst>
          </p:cNvPr>
          <p:cNvSpPr>
            <a:spLocks noGrp="1"/>
          </p:cNvSpPr>
          <p:nvPr>
            <p:ph idx="1"/>
          </p:nvPr>
        </p:nvSpPr>
        <p:spPr>
          <a:xfrm>
            <a:off x="838200" y="1179444"/>
            <a:ext cx="10515600" cy="4957762"/>
          </a:xfrm>
        </p:spPr>
        <p:txBody>
          <a:bodyPr>
            <a:normAutofit fontScale="85000" lnSpcReduction="20000"/>
          </a:bodyPr>
          <a:lstStyle/>
          <a:p>
            <a:pPr marL="0" indent="0">
              <a:buNone/>
            </a:pPr>
            <a:r>
              <a:rPr lang="tr-TR" dirty="0" smtClean="0"/>
              <a:t>Yöneticiliğin örgüt yapısı içerisindeki işlevlerine rağmen, Örgütsel Davranış dersi, yöneticileri ya da insan ilişkilerini incelemez. </a:t>
            </a:r>
            <a:r>
              <a:rPr lang="tr-TR" b="1" dirty="0" smtClean="0"/>
              <a:t>Örgütsel davranış (ÖD), örgütün verimliliğini geliştirmek üzere bireylerin grupların ve yapıların örgüt içerisindeki davranışlara olan etkisini araştıran bir daldır</a:t>
            </a:r>
            <a:r>
              <a:rPr lang="tr-TR" dirty="0" smtClean="0"/>
              <a:t>. </a:t>
            </a:r>
          </a:p>
          <a:p>
            <a:pPr marL="0" indent="0">
              <a:buNone/>
            </a:pPr>
            <a:r>
              <a:rPr lang="tr-TR" dirty="0" smtClean="0"/>
              <a:t>Örgütsel davranış hangi bilgiler üzerine çalışır? Bireyler, gruplar ve yapı. </a:t>
            </a:r>
          </a:p>
          <a:p>
            <a:pPr marL="0" indent="0">
              <a:buNone/>
            </a:pPr>
            <a:r>
              <a:rPr lang="tr-TR" dirty="0" smtClean="0"/>
              <a:t>İnsanların bir örgüt içerisindeki davranışlarına odaklandığı için, bireysel, grupsal ve örgütsel düzeydeki davranışlarını inceler; bu davranışların çalışma performansına etkisini açıklamaya çalışır.</a:t>
            </a:r>
          </a:p>
          <a:p>
            <a:pPr marL="0" indent="0">
              <a:buNone/>
            </a:pPr>
            <a:r>
              <a:rPr lang="tr-TR" dirty="0" smtClean="0"/>
              <a:t>ÖD, şu varsayımlardan hareket eder: </a:t>
            </a:r>
            <a:endParaRPr lang="tr-TR" dirty="0"/>
          </a:p>
          <a:p>
            <a:pPr marL="0" indent="0">
              <a:buNone/>
            </a:pPr>
            <a:r>
              <a:rPr lang="tr-TR" dirty="0" smtClean="0"/>
              <a:t>Davranış </a:t>
            </a:r>
            <a:r>
              <a:rPr lang="tr-TR" dirty="0"/>
              <a:t>genel olarak tahmin edilebilir. Sistemli çalışma, davranış konusunda mantıksal olarak doğru tahminler yapmayı olanaklı hale getirir.</a:t>
            </a:r>
          </a:p>
          <a:p>
            <a:pPr marL="0" indent="0">
              <a:buNone/>
            </a:pPr>
            <a:r>
              <a:rPr lang="tr-TR" b="1" dirty="0"/>
              <a:t>sistemli çalışma</a:t>
            </a:r>
            <a:r>
              <a:rPr lang="tr-TR" dirty="0"/>
              <a:t>, ilişkilere bakmayı, neden sonuç ilişkilerini araştırmayı, sonuçlarımızı bilimsel kanıtlara dayandırma çabasıdır.</a:t>
            </a:r>
          </a:p>
          <a:p>
            <a:pPr marL="0" indent="0">
              <a:buNone/>
            </a:pPr>
            <a:r>
              <a:rPr lang="tr-TR" b="1" dirty="0" smtClean="0">
                <a:solidFill>
                  <a:srgbClr val="FF0000"/>
                </a:solidFill>
              </a:rPr>
              <a:t>Tartışma</a:t>
            </a:r>
            <a:r>
              <a:rPr lang="tr-TR" b="1" dirty="0">
                <a:solidFill>
                  <a:srgbClr val="FF0000"/>
                </a:solidFill>
              </a:rPr>
              <a:t>: Kanıta dayalı yönetim mi sezgi mi? </a:t>
            </a:r>
            <a:endParaRPr lang="tr-TR" b="1" dirty="0" smtClean="0">
              <a:solidFill>
                <a:srgbClr val="FF0000"/>
              </a:solidFill>
            </a:endParaRPr>
          </a:p>
          <a:p>
            <a:pPr marL="0" indent="0">
              <a:buNone/>
            </a:pPr>
            <a:r>
              <a:rPr lang="tr-TR" b="1" dirty="0" smtClean="0">
                <a:solidFill>
                  <a:srgbClr val="FF0000"/>
                </a:solidFill>
              </a:rPr>
              <a:t>Soru: Sezginin sistemli çalışma ile tamamlanması ne demektir?</a:t>
            </a:r>
          </a:p>
          <a:p>
            <a:pPr marL="514350" indent="-514350">
              <a:buAutoNum type="arabicPeriod"/>
            </a:pPr>
            <a:endParaRPr lang="tr-TR" dirty="0"/>
          </a:p>
          <a:p>
            <a:pPr marL="514350" indent="-514350">
              <a:buAutoNum type="arabicPeriod"/>
            </a:pPr>
            <a:endParaRPr lang="tr-TR" dirty="0"/>
          </a:p>
        </p:txBody>
      </p:sp>
    </p:spTree>
    <p:extLst>
      <p:ext uri="{BB962C8B-B14F-4D97-AF65-F5344CB8AC3E}">
        <p14:creationId xmlns:p14="http://schemas.microsoft.com/office/powerpoint/2010/main" val="215068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DCE6A4-0363-4A76-AFFE-0BE3AA1CD5FD}"/>
              </a:ext>
            </a:extLst>
          </p:cNvPr>
          <p:cNvSpPr>
            <a:spLocks noGrp="1"/>
          </p:cNvSpPr>
          <p:nvPr>
            <p:ph type="title"/>
          </p:nvPr>
        </p:nvSpPr>
        <p:spPr/>
        <p:txBody>
          <a:bodyPr/>
          <a:lstStyle/>
          <a:p>
            <a:r>
              <a:rPr lang="tr-TR" dirty="0"/>
              <a:t>ÖD Modeli Geliştirme</a:t>
            </a:r>
          </a:p>
        </p:txBody>
      </p:sp>
      <p:sp>
        <p:nvSpPr>
          <p:cNvPr id="3" name="İçerik Yer Tutucusu 2">
            <a:extLst>
              <a:ext uri="{FF2B5EF4-FFF2-40B4-BE49-F238E27FC236}">
                <a16:creationId xmlns:a16="http://schemas.microsoft.com/office/drawing/2014/main" id="{7538520B-C8E9-4CBA-BD56-8C91A5A9EA77}"/>
              </a:ext>
            </a:extLst>
          </p:cNvPr>
          <p:cNvSpPr>
            <a:spLocks noGrp="1"/>
          </p:cNvSpPr>
          <p:nvPr>
            <p:ph idx="1"/>
          </p:nvPr>
        </p:nvSpPr>
        <p:spPr/>
        <p:txBody>
          <a:bodyPr>
            <a:normAutofit fontScale="92500" lnSpcReduction="10000"/>
          </a:bodyPr>
          <a:lstStyle/>
          <a:p>
            <a:pPr marL="0" indent="0">
              <a:buNone/>
            </a:pPr>
            <a:r>
              <a:rPr lang="tr-TR" dirty="0"/>
              <a:t>Bireysel düzeyden grup düzeyine ve sonrasında da örgütsel düzeye geçilirse </a:t>
            </a:r>
            <a:r>
              <a:rPr lang="tr-TR" dirty="0" smtClean="0"/>
              <a:t>örgütlerde </a:t>
            </a:r>
            <a:r>
              <a:rPr lang="tr-TR" dirty="0"/>
              <a:t>davranışları sistemli olarak anlamak mümkün hale gelir. Grup kavramları bireysel düzeyde ele </a:t>
            </a:r>
            <a:r>
              <a:rPr lang="tr-TR" dirty="0" smtClean="0"/>
              <a:t>alınan </a:t>
            </a:r>
            <a:r>
              <a:rPr lang="tr-TR" dirty="0"/>
              <a:t>temel üzerine bina edilir. Örgütsel davranış ise grup ve birey düzeyindeki temellerden hareketle anlaşılabilir.</a:t>
            </a:r>
          </a:p>
          <a:p>
            <a:pPr marL="0" indent="0">
              <a:buNone/>
            </a:pPr>
            <a:r>
              <a:rPr lang="tr-TR" dirty="0" err="1"/>
              <a:t>ÖD’de</a:t>
            </a:r>
            <a:r>
              <a:rPr lang="tr-TR" dirty="0"/>
              <a:t> </a:t>
            </a:r>
            <a:r>
              <a:rPr lang="tr-TR" dirty="0" smtClean="0"/>
              <a:t>hangi değişkenler incelenmektedir? </a:t>
            </a:r>
            <a:endParaRPr lang="tr-TR" dirty="0"/>
          </a:p>
          <a:p>
            <a:pPr marL="0" indent="0">
              <a:buNone/>
            </a:pPr>
            <a:r>
              <a:rPr lang="tr-TR" dirty="0"/>
              <a:t>Verimlilik</a:t>
            </a:r>
          </a:p>
          <a:p>
            <a:pPr marL="0" indent="0">
              <a:buNone/>
            </a:pPr>
            <a:r>
              <a:rPr lang="tr-TR" dirty="0" smtClean="0"/>
              <a:t>İşe devam/devamsızlık</a:t>
            </a:r>
            <a:endParaRPr lang="tr-TR" dirty="0"/>
          </a:p>
          <a:p>
            <a:pPr marL="0" indent="0">
              <a:buNone/>
            </a:pPr>
            <a:r>
              <a:rPr lang="tr-TR" dirty="0"/>
              <a:t>Çalışan devir </a:t>
            </a:r>
            <a:r>
              <a:rPr lang="tr-TR" dirty="0" smtClean="0"/>
              <a:t>oranı</a:t>
            </a:r>
          </a:p>
          <a:p>
            <a:pPr marL="0" indent="0">
              <a:buNone/>
            </a:pPr>
            <a:r>
              <a:rPr lang="tr-TR" dirty="0" smtClean="0"/>
              <a:t>Yönetim</a:t>
            </a:r>
          </a:p>
          <a:p>
            <a:pPr marL="0" indent="0">
              <a:buNone/>
            </a:pPr>
            <a:r>
              <a:rPr lang="tr-TR" dirty="0" smtClean="0"/>
              <a:t>İş tatmini</a:t>
            </a:r>
            <a:endParaRPr lang="tr-TR" dirty="0"/>
          </a:p>
          <a:p>
            <a:pPr marL="0" indent="0">
              <a:buNone/>
            </a:pPr>
            <a:endParaRPr lang="tr-TR" dirty="0"/>
          </a:p>
        </p:txBody>
      </p:sp>
    </p:spTree>
    <p:extLst>
      <p:ext uri="{BB962C8B-B14F-4D97-AF65-F5344CB8AC3E}">
        <p14:creationId xmlns:p14="http://schemas.microsoft.com/office/powerpoint/2010/main" val="323909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1874E1-EB22-4A39-9D4C-0E04C9FAE174}"/>
              </a:ext>
            </a:extLst>
          </p:cNvPr>
          <p:cNvSpPr>
            <a:spLocks noGrp="1"/>
          </p:cNvSpPr>
          <p:nvPr>
            <p:ph type="title"/>
          </p:nvPr>
        </p:nvSpPr>
        <p:spPr/>
        <p:txBody>
          <a:bodyPr/>
          <a:lstStyle/>
          <a:p>
            <a:r>
              <a:rPr lang="tr-TR" dirty="0"/>
              <a:t> </a:t>
            </a:r>
            <a:br>
              <a:rPr lang="tr-TR" dirty="0"/>
            </a:br>
            <a:endParaRPr lang="tr-TR" dirty="0"/>
          </a:p>
        </p:txBody>
      </p:sp>
      <p:sp>
        <p:nvSpPr>
          <p:cNvPr id="5" name="Metin Yer Tutucusu 4">
            <a:extLst>
              <a:ext uri="{FF2B5EF4-FFF2-40B4-BE49-F238E27FC236}">
                <a16:creationId xmlns:a16="http://schemas.microsoft.com/office/drawing/2014/main" id="{685B1170-E70F-4711-8F94-3419F5D97688}"/>
              </a:ext>
            </a:extLst>
          </p:cNvPr>
          <p:cNvSpPr>
            <a:spLocks noGrp="1"/>
          </p:cNvSpPr>
          <p:nvPr>
            <p:ph sz="half" idx="1"/>
          </p:nvPr>
        </p:nvSpPr>
        <p:spPr>
          <a:xfrm>
            <a:off x="333828" y="1825625"/>
            <a:ext cx="5181600" cy="4351338"/>
          </a:xfrm>
        </p:spPr>
        <p:txBody>
          <a:bodyPr/>
          <a:lstStyle/>
          <a:p>
            <a:endParaRPr lang="tr-TR" dirty="0"/>
          </a:p>
          <a:p>
            <a:endParaRPr lang="tr-TR" dirty="0"/>
          </a:p>
          <a:p>
            <a:endParaRPr lang="tr-TR" dirty="0"/>
          </a:p>
          <a:p>
            <a:endParaRPr lang="tr-TR" dirty="0"/>
          </a:p>
          <a:p>
            <a:endParaRPr lang="tr-TR" dirty="0"/>
          </a:p>
        </p:txBody>
      </p:sp>
      <p:pic>
        <p:nvPicPr>
          <p:cNvPr id="11" name="İçerik Yer Tutucusu 10">
            <a:extLst>
              <a:ext uri="{FF2B5EF4-FFF2-40B4-BE49-F238E27FC236}">
                <a16:creationId xmlns:a16="http://schemas.microsoft.com/office/drawing/2014/main" id="{10E903FE-7AC5-433E-8F91-89FB7E05A611}"/>
              </a:ext>
            </a:extLst>
          </p:cNvPr>
          <p:cNvPicPr>
            <a:picLocks noGrp="1" noChangeAspect="1"/>
          </p:cNvPicPr>
          <p:nvPr>
            <p:ph sz="half" idx="2"/>
          </p:nvPr>
        </p:nvPicPr>
        <p:blipFill>
          <a:blip r:embed="rId2"/>
          <a:stretch>
            <a:fillRect/>
          </a:stretch>
        </p:blipFill>
        <p:spPr>
          <a:xfrm>
            <a:off x="6616149" y="19879"/>
            <a:ext cx="5575851" cy="6838122"/>
          </a:xfrm>
          <a:prstGeom prst="rect">
            <a:avLst/>
          </a:prstGeom>
        </p:spPr>
      </p:pic>
      <p:sp>
        <p:nvSpPr>
          <p:cNvPr id="12" name="AutoShape 2" descr="https://apis.mail.yahoo.com/ws/v3/mailboxes/@.id==VjN-mYB6Y6NyRE2s7S1hMX6q9I0osqyobQXpFufM352A0TzCi2IsDwUM_yMTG4wUbiCxdtEpkJ2tFpujkXfPk1nITg/messages/@.id==AH7361EMdbRvXIh93Qj0-OuZv6U/content/parts/@.id==2/thumbnail?appId=YMailNorrin&amp;downloadWhenThumbnailFails=true&amp;pid=2">
            <a:extLst>
              <a:ext uri="{FF2B5EF4-FFF2-40B4-BE49-F238E27FC236}">
                <a16:creationId xmlns:a16="http://schemas.microsoft.com/office/drawing/2014/main" id="{7E2D71F6-5ADD-46B5-8E3F-42339B0B86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a:extLst>
              <a:ext uri="{FF2B5EF4-FFF2-40B4-BE49-F238E27FC236}">
                <a16:creationId xmlns:a16="http://schemas.microsoft.com/office/drawing/2014/main" id="{01AA29EE-56EE-4822-A41D-9CAA9D0FD557}"/>
              </a:ext>
            </a:extLst>
          </p:cNvPr>
          <p:cNvSpPr txBox="1"/>
          <p:nvPr/>
        </p:nvSpPr>
        <p:spPr>
          <a:xfrm>
            <a:off x="838200" y="517524"/>
            <a:ext cx="5575852" cy="6986528"/>
          </a:xfrm>
          <a:prstGeom prst="rect">
            <a:avLst/>
          </a:prstGeom>
          <a:noFill/>
        </p:spPr>
        <p:txBody>
          <a:bodyPr wrap="square" rtlCol="0">
            <a:spAutoFit/>
          </a:bodyPr>
          <a:lstStyle/>
          <a:p>
            <a:r>
              <a:rPr lang="tr-TR" sz="1600" b="1" dirty="0"/>
              <a:t>ÖD Modeli Geliştirmek</a:t>
            </a:r>
          </a:p>
          <a:p>
            <a:r>
              <a:rPr lang="tr-TR" sz="1600" dirty="0"/>
              <a:t>Birinci Aşamada bağımlı değişkenler belirlenir; Birey düzeyi, grup düzeyi ve örgüt düzeyi.</a:t>
            </a:r>
          </a:p>
          <a:p>
            <a:r>
              <a:rPr lang="tr-TR" sz="1600" dirty="0"/>
              <a:t>İkinci Aşamada ise bağımsız değişkenler belirlenir.</a:t>
            </a:r>
          </a:p>
          <a:p>
            <a:r>
              <a:rPr lang="tr-TR" sz="1600" b="1" dirty="0"/>
              <a:t>Birey düzeyindeki değişkenler</a:t>
            </a:r>
            <a:r>
              <a:rPr lang="tr-TR" sz="1600" dirty="0"/>
              <a:t>: yaş, cinsiyet gibi kişisel ve biyografik özellikler; kişisel özellikler, duygusal durum, değerler, tavırlar ve temel beceri düzeyidir. Yönetimin sınırlı olarak etkili olabildiği değişkenlerdir. Bu özelliklerin her birinin çalışan davranışları üzerinde etkilidir.</a:t>
            </a:r>
          </a:p>
          <a:p>
            <a:r>
              <a:rPr lang="tr-TR" sz="1600" b="1" dirty="0"/>
              <a:t>Grup düzeyindeki değişkenler: </a:t>
            </a:r>
            <a:r>
              <a:rPr lang="tr-TR" sz="1600" dirty="0"/>
              <a:t>İnsanların</a:t>
            </a:r>
            <a:r>
              <a:rPr lang="tr-TR" sz="1600" b="1" dirty="0"/>
              <a:t> </a:t>
            </a:r>
            <a:r>
              <a:rPr lang="tr-TR" sz="1600" dirty="0"/>
              <a:t>gruplar halinde gerçekleştirdiği hareketlerin, bireylerin tek tek davranışlarının toplamından daha fazlasıdır. Dolayısıyla, örgütsel davranışı anlamak için, bireylerin grup içindeki davranışlarını da öngörebilmek gerekir. Grup içinde bireyden beklenen davranış kalıpları, grup üyelerinin birbirine bağlılık derecesi gibi değişkenleri anlamak gerekir.</a:t>
            </a:r>
          </a:p>
          <a:p>
            <a:r>
              <a:rPr lang="tr-TR" sz="1600" b="1" dirty="0"/>
              <a:t>Örgütsel düzeydeki değişkenler: </a:t>
            </a:r>
            <a:r>
              <a:rPr lang="tr-TR" sz="1600" dirty="0"/>
              <a:t>Birey ve grup davranışlarını hakkındaki bilgilerimizi resmi yapıya eklediğimizde örgütsel davranış en karmaşık düzeyine ulaşır. Gruplar bireylerin toplamından fazla olduğu gibi örgütler de üye gruplarından fazlasıdır. Örgüt tasarımı, örgüt kültürü, insan kaynakları politikası ve uygulamaları ile değişiklik ve stres gibi kavramların hepsi bağımlı değişkenler üzerinde etkilidir.</a:t>
            </a:r>
          </a:p>
          <a:p>
            <a:r>
              <a:rPr lang="tr-TR" sz="1600" b="1" i="1" dirty="0"/>
              <a:t>        </a:t>
            </a:r>
            <a:r>
              <a:rPr lang="tr-TR" sz="1600" b="1" i="1" dirty="0" err="1"/>
              <a:t>Resim:Temel</a:t>
            </a:r>
            <a:r>
              <a:rPr lang="tr-TR" sz="1600" b="1" i="1" dirty="0"/>
              <a:t> ÖD Modeli, 2. Aşama</a:t>
            </a:r>
          </a:p>
          <a:p>
            <a:r>
              <a:rPr lang="tr-TR" sz="1600" b="1" i="1" dirty="0"/>
              <a:t>Kaynak: </a:t>
            </a:r>
            <a:r>
              <a:rPr lang="tr-TR" sz="1600" b="1" i="1" dirty="0" err="1" smtClean="0"/>
              <a:t>Robbins</a:t>
            </a:r>
            <a:r>
              <a:rPr lang="tr-TR" sz="1600" b="1" i="1" dirty="0" smtClean="0"/>
              <a:t> </a:t>
            </a:r>
            <a:r>
              <a:rPr lang="tr-TR" sz="1600" b="1" i="1" dirty="0"/>
              <a:t>ve </a:t>
            </a:r>
            <a:r>
              <a:rPr lang="tr-TR" sz="1600" b="1" i="1" dirty="0" err="1"/>
              <a:t>Judge</a:t>
            </a:r>
            <a:r>
              <a:rPr lang="tr-TR" sz="1600" b="1" i="1" dirty="0"/>
              <a:t>, Örgütsel Davranış, 2017, s.29</a:t>
            </a:r>
          </a:p>
          <a:p>
            <a:endParaRPr lang="tr-TR" sz="1600" dirty="0"/>
          </a:p>
          <a:p>
            <a:endParaRPr lang="tr-TR" sz="1600" dirty="0"/>
          </a:p>
        </p:txBody>
      </p:sp>
    </p:spTree>
    <p:extLst>
      <p:ext uri="{BB962C8B-B14F-4D97-AF65-F5344CB8AC3E}">
        <p14:creationId xmlns:p14="http://schemas.microsoft.com/office/powerpoint/2010/main" val="374552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BD28EA-9EF7-4B9D-89B6-8D7B3499D383}"/>
              </a:ext>
            </a:extLst>
          </p:cNvPr>
          <p:cNvSpPr>
            <a:spLocks noGrp="1"/>
          </p:cNvSpPr>
          <p:nvPr>
            <p:ph type="title"/>
          </p:nvPr>
        </p:nvSpPr>
        <p:spPr/>
        <p:txBody>
          <a:bodyPr/>
          <a:lstStyle/>
          <a:p>
            <a:r>
              <a:rPr lang="tr-TR" dirty="0" smtClean="0"/>
              <a:t>Haftanın kavramları</a:t>
            </a:r>
            <a:endParaRPr lang="tr-TR" dirty="0"/>
          </a:p>
        </p:txBody>
      </p:sp>
      <p:sp>
        <p:nvSpPr>
          <p:cNvPr id="3" name="İçerik Yer Tutucusu 2">
            <a:extLst>
              <a:ext uri="{FF2B5EF4-FFF2-40B4-BE49-F238E27FC236}">
                <a16:creationId xmlns:a16="http://schemas.microsoft.com/office/drawing/2014/main" id="{79789ED2-56EE-4CF6-A3E3-C7F29419CF9D}"/>
              </a:ext>
            </a:extLst>
          </p:cNvPr>
          <p:cNvSpPr>
            <a:spLocks noGrp="1"/>
          </p:cNvSpPr>
          <p:nvPr>
            <p:ph idx="1"/>
          </p:nvPr>
        </p:nvSpPr>
        <p:spPr/>
        <p:txBody>
          <a:bodyPr>
            <a:normAutofit fontScale="85000" lnSpcReduction="20000"/>
          </a:bodyPr>
          <a:lstStyle/>
          <a:p>
            <a:pPr marL="0" indent="0">
              <a:buNone/>
            </a:pPr>
            <a:r>
              <a:rPr lang="tr-TR" dirty="0" smtClean="0"/>
              <a:t>Bağımlı </a:t>
            </a:r>
            <a:r>
              <a:rPr lang="tr-TR" dirty="0"/>
              <a:t>değişken- bağımsız değişken</a:t>
            </a:r>
          </a:p>
          <a:p>
            <a:pPr marL="0" indent="0">
              <a:buNone/>
            </a:pPr>
            <a:r>
              <a:rPr lang="tr-TR" dirty="0"/>
              <a:t>İş gücü devir oranı</a:t>
            </a:r>
          </a:p>
          <a:p>
            <a:pPr marL="0" indent="0">
              <a:buNone/>
            </a:pPr>
            <a:r>
              <a:rPr lang="tr-TR" dirty="0"/>
              <a:t>Üretkenlik</a:t>
            </a:r>
          </a:p>
          <a:p>
            <a:pPr marL="0" indent="0">
              <a:buNone/>
            </a:pPr>
            <a:r>
              <a:rPr lang="tr-TR" dirty="0"/>
              <a:t>Etkinlik</a:t>
            </a:r>
          </a:p>
          <a:p>
            <a:pPr marL="0" indent="0">
              <a:buNone/>
            </a:pPr>
            <a:r>
              <a:rPr lang="tr-TR" dirty="0"/>
              <a:t>Verimlilik</a:t>
            </a:r>
          </a:p>
          <a:p>
            <a:pPr marL="0" indent="0">
              <a:buNone/>
            </a:pPr>
            <a:r>
              <a:rPr lang="tr-TR" dirty="0" smtClean="0"/>
              <a:t>İş </a:t>
            </a:r>
            <a:r>
              <a:rPr lang="tr-TR" dirty="0"/>
              <a:t>devamsızlığı</a:t>
            </a:r>
          </a:p>
          <a:p>
            <a:pPr marL="0" indent="0">
              <a:buNone/>
            </a:pPr>
            <a:r>
              <a:rPr lang="tr-TR" dirty="0"/>
              <a:t>İş </a:t>
            </a:r>
            <a:r>
              <a:rPr lang="tr-TR" dirty="0" smtClean="0"/>
              <a:t>tatmini</a:t>
            </a:r>
          </a:p>
          <a:p>
            <a:pPr marL="0" indent="0">
              <a:buNone/>
            </a:pPr>
            <a:r>
              <a:rPr lang="tr-TR" dirty="0" smtClean="0"/>
              <a:t>Yönetici</a:t>
            </a:r>
          </a:p>
          <a:p>
            <a:pPr marL="0" indent="0">
              <a:buNone/>
            </a:pPr>
            <a:r>
              <a:rPr lang="tr-TR" dirty="0" smtClean="0"/>
              <a:t>Sistemli çalışma</a:t>
            </a:r>
          </a:p>
          <a:p>
            <a:pPr marL="0" indent="0">
              <a:buNone/>
            </a:pPr>
            <a:r>
              <a:rPr lang="tr-TR" dirty="0" smtClean="0"/>
              <a:t>Kanıta dayalı yönetim</a:t>
            </a:r>
          </a:p>
          <a:p>
            <a:pPr marL="0" indent="0">
              <a:buNone/>
            </a:pPr>
            <a:r>
              <a:rPr lang="tr-TR" dirty="0" smtClean="0"/>
              <a:t>Sezgi</a:t>
            </a:r>
            <a:endParaRPr lang="tr-TR" dirty="0"/>
          </a:p>
        </p:txBody>
      </p:sp>
    </p:spTree>
    <p:extLst>
      <p:ext uri="{BB962C8B-B14F-4D97-AF65-F5344CB8AC3E}">
        <p14:creationId xmlns:p14="http://schemas.microsoft.com/office/powerpoint/2010/main" val="5429079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801</Words>
  <Application>Microsoft Office PowerPoint</Application>
  <PresentationFormat>Geniş ekran</PresentationFormat>
  <Paragraphs>113</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Times New Roman</vt:lpstr>
      <vt:lpstr>Office Teması</vt:lpstr>
      <vt:lpstr>  ÖRGÜTSEL DAVRANIŞ ADMYO 2018-2019 BAHAR DÖNEMİ Doç. Dr. Sonay BAYRAMOĞLU ÖZUĞURLU</vt:lpstr>
      <vt:lpstr>YÖNETİCİLER NE YAPAR?</vt:lpstr>
      <vt:lpstr>YÖNETİCİLER NE YAPAR? Devam…</vt:lpstr>
      <vt:lpstr>YÖNETİCİLER NE YAPAR? Devam…</vt:lpstr>
      <vt:lpstr> </vt:lpstr>
      <vt:lpstr>ÖRGÜTSEL DAVRANIŞA GİRİŞ</vt:lpstr>
      <vt:lpstr>ÖD Modeli Geliştirme</vt:lpstr>
      <vt:lpstr>  </vt:lpstr>
      <vt:lpstr>Haftanın kavramları</vt:lpstr>
      <vt:lpstr>1. Ve 2.  Haftanın Soruları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ÖRGÜTSEL DAVRANIŞ ADMYO 2018-2019 BAHAR DÖNEMİ Doç. Dr. Sonay BAYRAMOĞLU ÖZUĞURLU</dc:title>
  <dc:creator>Ayse Su Ozugurlu</dc:creator>
  <cp:lastModifiedBy>Sonay Bayramoğlu</cp:lastModifiedBy>
  <cp:revision>25</cp:revision>
  <dcterms:created xsi:type="dcterms:W3CDTF">2019-02-24T14:44:25Z</dcterms:created>
  <dcterms:modified xsi:type="dcterms:W3CDTF">2019-08-05T10:09:13Z</dcterms:modified>
</cp:coreProperties>
</file>