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8"/>
  </p:notesMasterIdLst>
  <p:sldIdLst>
    <p:sldId id="256" r:id="rId2"/>
    <p:sldId id="286" r:id="rId3"/>
    <p:sldId id="287" r:id="rId4"/>
    <p:sldId id="288" r:id="rId5"/>
    <p:sldId id="289" r:id="rId6"/>
    <p:sldId id="290" r:id="rId7"/>
    <p:sldId id="291" r:id="rId8"/>
    <p:sldId id="292" r:id="rId9"/>
    <p:sldId id="293" r:id="rId10"/>
    <p:sldId id="294" r:id="rId11"/>
    <p:sldId id="295" r:id="rId12"/>
    <p:sldId id="296" r:id="rId13"/>
    <p:sldId id="297" r:id="rId14"/>
    <p:sldId id="298" r:id="rId15"/>
    <p:sldId id="299" r:id="rId16"/>
    <p:sldId id="300" r:id="rId17"/>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7" d="100"/>
          <a:sy n="87" d="100"/>
        </p:scale>
        <p:origin x="1494" y="9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6C51235-B901-4696-9EBF-486AB0B8DE56}" type="datetimeFigureOut">
              <a:rPr lang="tr-TR" smtClean="0"/>
              <a:pPr/>
              <a:t>6.12.2019</a:t>
            </a:fld>
            <a:endParaRPr lang="tr-TR"/>
          </a:p>
        </p:txBody>
      </p:sp>
      <p:sp>
        <p:nvSpPr>
          <p:cNvPr id="4" name="3 Slayt Görüntüsü Yer Tutucusu"/>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4 Not Yer Tutucusu"/>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5 Altbilgi Yer Tutucusu"/>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6 Slayt Numarası Yer Tutucusu"/>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E12E4A9-2001-4177-9CD5-70BCAF617B8A}" type="slidenum">
              <a:rPr lang="tr-TR" smtClean="0"/>
              <a:pPr/>
              <a:t>‹#›</a:t>
            </a:fld>
            <a:endParaRPr lang="tr-TR"/>
          </a:p>
        </p:txBody>
      </p:sp>
    </p:spTree>
    <p:extLst>
      <p:ext uri="{BB962C8B-B14F-4D97-AF65-F5344CB8AC3E}">
        <p14:creationId xmlns:p14="http://schemas.microsoft.com/office/powerpoint/2010/main" val="308409397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dirty="0"/>
          </a:p>
        </p:txBody>
      </p:sp>
      <p:sp>
        <p:nvSpPr>
          <p:cNvPr id="4" name="3 Slayt Numarası Yer Tutucusu"/>
          <p:cNvSpPr>
            <a:spLocks noGrp="1"/>
          </p:cNvSpPr>
          <p:nvPr>
            <p:ph type="sldNum" sz="quarter" idx="10"/>
          </p:nvPr>
        </p:nvSpPr>
        <p:spPr/>
        <p:txBody>
          <a:bodyPr/>
          <a:lstStyle/>
          <a:p>
            <a:fld id="{FE12E4A9-2001-4177-9CD5-70BCAF617B8A}" type="slidenum">
              <a:rPr lang="tr-TR" smtClean="0"/>
              <a:pPr/>
              <a:t>14</a:t>
            </a:fld>
            <a:endParaRPr lang="tr-TR"/>
          </a:p>
        </p:txBody>
      </p:sp>
    </p:spTree>
    <p:extLst>
      <p:ext uri="{BB962C8B-B14F-4D97-AF65-F5344CB8AC3E}">
        <p14:creationId xmlns:p14="http://schemas.microsoft.com/office/powerpoint/2010/main" val="1194521681"/>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10" name="9 Dik Üçgen"/>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8 Başlık"/>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tr-TR" smtClean="0"/>
              <a:t>Asıl başlık stili için tıklatın</a:t>
            </a:r>
            <a:endParaRPr kumimoji="0" lang="en-US"/>
          </a:p>
        </p:txBody>
      </p:sp>
      <p:sp>
        <p:nvSpPr>
          <p:cNvPr id="17" name="16 Alt Başlık"/>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tr-TR" smtClean="0"/>
              <a:t>Asıl alt başlık stilini düzenlemek için tıklatın</a:t>
            </a:r>
            <a:endParaRPr kumimoji="0" lang="en-US"/>
          </a:p>
        </p:txBody>
      </p:sp>
      <p:grpSp>
        <p:nvGrpSpPr>
          <p:cNvPr id="2" name="1 Grup"/>
          <p:cNvGrpSpPr/>
          <p:nvPr/>
        </p:nvGrpSpPr>
        <p:grpSpPr>
          <a:xfrm>
            <a:off x="-3765" y="4953000"/>
            <a:ext cx="9147765" cy="1912088"/>
            <a:chOff x="-3765" y="4832896"/>
            <a:chExt cx="9147765" cy="2032192"/>
          </a:xfrm>
        </p:grpSpPr>
        <p:sp>
          <p:nvSpPr>
            <p:cNvPr id="7" name="6 Serbest Form"/>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7 Serbest Form"/>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10 Serbest Form"/>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11 Düz Bağlayıcı"/>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29 Veri Yer Tutucusu"/>
          <p:cNvSpPr>
            <a:spLocks noGrp="1"/>
          </p:cNvSpPr>
          <p:nvPr>
            <p:ph type="dt" sz="half" idx="10"/>
          </p:nvPr>
        </p:nvSpPr>
        <p:spPr/>
        <p:txBody>
          <a:bodyPr/>
          <a:lstStyle>
            <a:lvl1pPr>
              <a:defRPr>
                <a:solidFill>
                  <a:srgbClr val="FFFFFF"/>
                </a:solidFill>
              </a:defRPr>
            </a:lvl1pPr>
            <a:extLst/>
          </a:lstStyle>
          <a:p>
            <a:fld id="{D9F75050-0E15-4C5B-92B0-66D068882F1F}" type="datetimeFigureOut">
              <a:rPr lang="tr-TR" smtClean="0"/>
              <a:pPr/>
              <a:t>6.12.2019</a:t>
            </a:fld>
            <a:endParaRPr lang="tr-TR"/>
          </a:p>
        </p:txBody>
      </p:sp>
      <p:sp>
        <p:nvSpPr>
          <p:cNvPr id="19" name="18 Altbilgi Yer Tutucusu"/>
          <p:cNvSpPr>
            <a:spLocks noGrp="1"/>
          </p:cNvSpPr>
          <p:nvPr>
            <p:ph type="ftr" sz="quarter" idx="11"/>
          </p:nvPr>
        </p:nvSpPr>
        <p:spPr/>
        <p:txBody>
          <a:bodyPr/>
          <a:lstStyle>
            <a:lvl1pPr>
              <a:defRPr>
                <a:solidFill>
                  <a:schemeClr val="accent1">
                    <a:tint val="20000"/>
                  </a:schemeClr>
                </a:solidFill>
              </a:defRPr>
            </a:lvl1pPr>
            <a:extLst/>
          </a:lstStyle>
          <a:p>
            <a:endParaRPr lang="tr-TR"/>
          </a:p>
        </p:txBody>
      </p:sp>
      <p:sp>
        <p:nvSpPr>
          <p:cNvPr id="27" name="26 Slayt Numarası Yer Tutucusu"/>
          <p:cNvSpPr>
            <a:spLocks noGrp="1"/>
          </p:cNvSpPr>
          <p:nvPr>
            <p:ph type="sldNum" sz="quarter" idx="12"/>
          </p:nvPr>
        </p:nvSpPr>
        <p:spPr/>
        <p:txBody>
          <a:bodyPr/>
          <a:lstStyle>
            <a:lvl1pPr>
              <a:defRPr>
                <a:solidFill>
                  <a:srgbClr val="FFFFFF"/>
                </a:solidFill>
              </a:defRPr>
            </a:lvl1pPr>
            <a:extLst/>
          </a:lstStyle>
          <a:p>
            <a:fld id="{B1DEFA8C-F947-479F-BE07-76B6B3F80BF1}"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extLs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457200" y="1481329"/>
            <a:ext cx="8229600" cy="4386071"/>
          </a:xfrm>
        </p:spPr>
        <p:txBody>
          <a:bodyPr vert="eaVert"/>
          <a:lstStyle>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extLst/>
          </a:lstStyle>
          <a:p>
            <a:fld id="{D9F75050-0E15-4C5B-92B0-66D068882F1F}" type="datetimeFigureOut">
              <a:rPr lang="tr-TR" smtClean="0"/>
              <a:pPr/>
              <a:t>6.12.2019</a:t>
            </a:fld>
            <a:endParaRPr lang="tr-TR"/>
          </a:p>
        </p:txBody>
      </p:sp>
      <p:sp>
        <p:nvSpPr>
          <p:cNvPr id="5" name="4 Altbilgi Yer Tutucusu"/>
          <p:cNvSpPr>
            <a:spLocks noGrp="1"/>
          </p:cNvSpPr>
          <p:nvPr>
            <p:ph type="ftr" sz="quarter" idx="11"/>
          </p:nvPr>
        </p:nvSpPr>
        <p:spPr/>
        <p:txBody>
          <a:bodyPr/>
          <a:lstStyle>
            <a:extLst/>
          </a:lstStyle>
          <a:p>
            <a:endParaRPr lang="tr-TR"/>
          </a:p>
        </p:txBody>
      </p:sp>
      <p:sp>
        <p:nvSpPr>
          <p:cNvPr id="6" name="5 Slayt Numarası Yer Tutucusu"/>
          <p:cNvSpPr>
            <a:spLocks noGrp="1"/>
          </p:cNvSpPr>
          <p:nvPr>
            <p:ph type="sldNum" sz="quarter" idx="12"/>
          </p:nvPr>
        </p:nvSpPr>
        <p:spPr/>
        <p:txBody>
          <a:bodyPr/>
          <a:lstStyle>
            <a:extLst/>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844013" y="274640"/>
            <a:ext cx="1777470" cy="5592761"/>
          </a:xfrm>
        </p:spPr>
        <p:txBody>
          <a:bodyPr vert="eaVert"/>
          <a:lstStyle>
            <a:extLs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457200" y="274641"/>
            <a:ext cx="6324600" cy="5592760"/>
          </a:xfrm>
        </p:spPr>
        <p:txBody>
          <a:bodyPr vert="eaVert"/>
          <a:lstStyle>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extLst/>
          </a:lstStyle>
          <a:p>
            <a:fld id="{D9F75050-0E15-4C5B-92B0-66D068882F1F}" type="datetimeFigureOut">
              <a:rPr lang="tr-TR" smtClean="0"/>
              <a:pPr/>
              <a:t>6.12.2019</a:t>
            </a:fld>
            <a:endParaRPr lang="tr-TR"/>
          </a:p>
        </p:txBody>
      </p:sp>
      <p:sp>
        <p:nvSpPr>
          <p:cNvPr id="5" name="4 Altbilgi Yer Tutucusu"/>
          <p:cNvSpPr>
            <a:spLocks noGrp="1"/>
          </p:cNvSpPr>
          <p:nvPr>
            <p:ph type="ftr" sz="quarter" idx="11"/>
          </p:nvPr>
        </p:nvSpPr>
        <p:spPr/>
        <p:txBody>
          <a:bodyPr/>
          <a:lstStyle>
            <a:extLst/>
          </a:lstStyle>
          <a:p>
            <a:endParaRPr lang="tr-TR"/>
          </a:p>
        </p:txBody>
      </p:sp>
      <p:sp>
        <p:nvSpPr>
          <p:cNvPr id="6" name="5 Slayt Numarası Yer Tutucusu"/>
          <p:cNvSpPr>
            <a:spLocks noGrp="1"/>
          </p:cNvSpPr>
          <p:nvPr>
            <p:ph type="sldNum" sz="quarter" idx="12"/>
          </p:nvPr>
        </p:nvSpPr>
        <p:spPr/>
        <p:txBody>
          <a:bodyPr/>
          <a:lstStyle>
            <a:extLst/>
          </a:lstStyle>
          <a:p>
            <a:fld id="{B1DEFA8C-F947-479F-BE07-76B6B3F80BF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lstStyle>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extLst/>
          </a:lstStyle>
          <a:p>
            <a:fld id="{D9F75050-0E15-4C5B-92B0-66D068882F1F}" type="datetimeFigureOut">
              <a:rPr lang="tr-TR" smtClean="0"/>
              <a:pPr/>
              <a:t>6.12.2019</a:t>
            </a:fld>
            <a:endParaRPr lang="tr-TR"/>
          </a:p>
        </p:txBody>
      </p:sp>
      <p:sp>
        <p:nvSpPr>
          <p:cNvPr id="5" name="4 Altbilgi Yer Tutucusu"/>
          <p:cNvSpPr>
            <a:spLocks noGrp="1"/>
          </p:cNvSpPr>
          <p:nvPr>
            <p:ph type="ftr" sz="quarter" idx="11"/>
          </p:nvPr>
        </p:nvSpPr>
        <p:spPr/>
        <p:txBody>
          <a:bodyPr/>
          <a:lstStyle>
            <a:extLst/>
          </a:lstStyle>
          <a:p>
            <a:endParaRPr lang="tr-TR"/>
          </a:p>
        </p:txBody>
      </p:sp>
      <p:sp>
        <p:nvSpPr>
          <p:cNvPr id="6" name="5 Slayt Numarası Yer Tutucusu"/>
          <p:cNvSpPr>
            <a:spLocks noGrp="1"/>
          </p:cNvSpPr>
          <p:nvPr>
            <p:ph type="sldNum" sz="quarter" idx="12"/>
          </p:nvPr>
        </p:nvSpPr>
        <p:spPr/>
        <p:txBody>
          <a:bodyPr/>
          <a:lstStyle>
            <a:extLst/>
          </a:lstStyle>
          <a:p>
            <a:fld id="{B1DEFA8C-F947-479F-BE07-76B6B3F80BF1}" type="slidenum">
              <a:rPr lang="tr-TR" smtClean="0"/>
              <a:pPr/>
              <a:t>‹#›</a:t>
            </a:fld>
            <a:endParaRPr lang="tr-TR"/>
          </a:p>
        </p:txBody>
      </p:sp>
      <p:sp>
        <p:nvSpPr>
          <p:cNvPr id="7" name="6 Başlık"/>
          <p:cNvSpPr>
            <a:spLocks noGrp="1"/>
          </p:cNvSpPr>
          <p:nvPr>
            <p:ph type="title"/>
          </p:nvPr>
        </p:nvSpPr>
        <p:spPr/>
        <p:txBody>
          <a:bodyPr rtlCol="0"/>
          <a:lstStyle>
            <a:extLst/>
          </a:lstStyle>
          <a:p>
            <a:r>
              <a:rPr kumimoji="0" lang="tr-TR" smtClean="0"/>
              <a:t>Asıl başlık stili için tıklatın</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bg>
      <p:bgRef idx="1002">
        <a:schemeClr val="bg1"/>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p:txBody>
          <a:bodyPr/>
          <a:lstStyle>
            <a:extLst/>
          </a:lstStyle>
          <a:p>
            <a:fld id="{D9F75050-0E15-4C5B-92B0-66D068882F1F}" type="datetimeFigureOut">
              <a:rPr lang="tr-TR" smtClean="0"/>
              <a:pPr/>
              <a:t>6.12.2019</a:t>
            </a:fld>
            <a:endParaRPr lang="tr-TR"/>
          </a:p>
        </p:txBody>
      </p:sp>
      <p:sp>
        <p:nvSpPr>
          <p:cNvPr id="5" name="4 Altbilgi Yer Tutucusu"/>
          <p:cNvSpPr>
            <a:spLocks noGrp="1"/>
          </p:cNvSpPr>
          <p:nvPr>
            <p:ph type="ftr" sz="quarter" idx="11"/>
          </p:nvPr>
        </p:nvSpPr>
        <p:spPr/>
        <p:txBody>
          <a:bodyPr/>
          <a:lstStyle>
            <a:extLst/>
          </a:lstStyle>
          <a:p>
            <a:endParaRPr lang="tr-TR"/>
          </a:p>
        </p:txBody>
      </p:sp>
      <p:sp>
        <p:nvSpPr>
          <p:cNvPr id="6" name="5 Slayt Numarası Yer Tutucusu"/>
          <p:cNvSpPr>
            <a:spLocks noGrp="1"/>
          </p:cNvSpPr>
          <p:nvPr>
            <p:ph type="sldNum" sz="quarter" idx="12"/>
          </p:nvPr>
        </p:nvSpPr>
        <p:spPr/>
        <p:txBody>
          <a:bodyPr/>
          <a:lstStyle>
            <a:extLst/>
          </a:lstStyle>
          <a:p>
            <a:fld id="{B1DEFA8C-F947-479F-BE07-76B6B3F80BF1}" type="slidenum">
              <a:rPr lang="tr-TR" smtClean="0"/>
              <a:pPr/>
              <a:t>‹#›</a:t>
            </a:fld>
            <a:endParaRPr lang="tr-TR"/>
          </a:p>
        </p:txBody>
      </p:sp>
      <p:sp>
        <p:nvSpPr>
          <p:cNvPr id="7" name="6 Köşeli Çift Ayraç"/>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7 Köşeli Çift Ayraç"/>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bg>
      <p:bgRef idx="1002">
        <a:schemeClr val="bg1"/>
      </p:bgRef>
    </p:bg>
    <p:spTree>
      <p:nvGrpSpPr>
        <p:cNvPr id="1" name=""/>
        <p:cNvGrpSpPr/>
        <p:nvPr/>
      </p:nvGrpSpPr>
      <p:grpSpPr>
        <a:xfrm>
          <a:off x="0" y="0"/>
          <a:ext cx="0" cy="0"/>
          <a:chOff x="0" y="0"/>
          <a:chExt cx="0" cy="0"/>
        </a:xfrm>
      </p:grpSpPr>
      <p:sp>
        <p:nvSpPr>
          <p:cNvPr id="3" name="2 İçerik Yer Tutucusu"/>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İçerik Yer Tutucusu"/>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extLst/>
          </a:lstStyle>
          <a:p>
            <a:fld id="{D9F75050-0E15-4C5B-92B0-66D068882F1F}" type="datetimeFigureOut">
              <a:rPr lang="tr-TR" smtClean="0"/>
              <a:pPr/>
              <a:t>6.12.2019</a:t>
            </a:fld>
            <a:endParaRPr lang="tr-TR"/>
          </a:p>
        </p:txBody>
      </p:sp>
      <p:sp>
        <p:nvSpPr>
          <p:cNvPr id="6" name="5 Altbilgi Yer Tutucusu"/>
          <p:cNvSpPr>
            <a:spLocks noGrp="1"/>
          </p:cNvSpPr>
          <p:nvPr>
            <p:ph type="ftr" sz="quarter" idx="11"/>
          </p:nvPr>
        </p:nvSpPr>
        <p:spPr/>
        <p:txBody>
          <a:bodyPr/>
          <a:lstStyle>
            <a:extLst/>
          </a:lstStyle>
          <a:p>
            <a:endParaRPr lang="tr-TR"/>
          </a:p>
        </p:txBody>
      </p:sp>
      <p:sp>
        <p:nvSpPr>
          <p:cNvPr id="7" name="6 Slayt Numarası Yer Tutucusu"/>
          <p:cNvSpPr>
            <a:spLocks noGrp="1"/>
          </p:cNvSpPr>
          <p:nvPr>
            <p:ph type="sldNum" sz="quarter" idx="12"/>
          </p:nvPr>
        </p:nvSpPr>
        <p:spPr/>
        <p:txBody>
          <a:bodyPr/>
          <a:lstStyle>
            <a:extLst/>
          </a:lstStyle>
          <a:p>
            <a:fld id="{B1DEFA8C-F947-479F-BE07-76B6B3F80BF1}" type="slidenum">
              <a:rPr lang="tr-TR" smtClean="0"/>
              <a:pPr/>
              <a:t>‹#›</a:t>
            </a:fld>
            <a:endParaRPr lang="tr-TR"/>
          </a:p>
        </p:txBody>
      </p:sp>
      <p:sp>
        <p:nvSpPr>
          <p:cNvPr id="8" name="7 Başlık"/>
          <p:cNvSpPr>
            <a:spLocks noGrp="1"/>
          </p:cNvSpPr>
          <p:nvPr>
            <p:ph type="title"/>
          </p:nvPr>
        </p:nvSpPr>
        <p:spPr/>
        <p:txBody>
          <a:bodyPr rtlCol="0"/>
          <a:lstStyle>
            <a:extLst/>
          </a:lstStyle>
          <a:p>
            <a:r>
              <a:rPr kumimoji="0" lang="tr-TR" smtClean="0"/>
              <a:t>Asıl başlık stili için tıklatın</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Karşılaştırma">
    <p:bg>
      <p:bgRef idx="1003">
        <a:schemeClr val="bg1"/>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8229600" cy="1143000"/>
          </a:xfrm>
        </p:spPr>
        <p:txBody>
          <a:bodyPr anchor="ctr"/>
          <a:lstStyle>
            <a:lvl1pPr>
              <a:defRPr/>
            </a:lvl1pPr>
            <a:extLst/>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tr-TR" smtClean="0"/>
              <a:t>Asıl metin stillerini düzenlemek için tıklatın</a:t>
            </a:r>
          </a:p>
        </p:txBody>
      </p:sp>
      <p:sp>
        <p:nvSpPr>
          <p:cNvPr id="4" name="3 Metin Yer Tutucusu"/>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tr-TR" smtClean="0"/>
              <a:t>Asıl metin stillerini düzenlemek için tıklatın</a:t>
            </a:r>
          </a:p>
        </p:txBody>
      </p:sp>
      <p:sp>
        <p:nvSpPr>
          <p:cNvPr id="5" name="4 İçerik Yer Tutucusu"/>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6" name="5 İçerik Yer Tutucusu"/>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6 Veri Yer Tutucusu"/>
          <p:cNvSpPr>
            <a:spLocks noGrp="1"/>
          </p:cNvSpPr>
          <p:nvPr>
            <p:ph type="dt" sz="half" idx="10"/>
          </p:nvPr>
        </p:nvSpPr>
        <p:spPr/>
        <p:txBody>
          <a:bodyPr/>
          <a:lstStyle>
            <a:extLst/>
          </a:lstStyle>
          <a:p>
            <a:fld id="{D9F75050-0E15-4C5B-92B0-66D068882F1F}" type="datetimeFigureOut">
              <a:rPr lang="tr-TR" smtClean="0"/>
              <a:pPr/>
              <a:t>6.12.2019</a:t>
            </a:fld>
            <a:endParaRPr lang="tr-TR"/>
          </a:p>
        </p:txBody>
      </p:sp>
      <p:sp>
        <p:nvSpPr>
          <p:cNvPr id="8" name="7 Altbilgi Yer Tutucusu"/>
          <p:cNvSpPr>
            <a:spLocks noGrp="1"/>
          </p:cNvSpPr>
          <p:nvPr>
            <p:ph type="ftr" sz="quarter" idx="11"/>
          </p:nvPr>
        </p:nvSpPr>
        <p:spPr/>
        <p:txBody>
          <a:bodyPr/>
          <a:lstStyle>
            <a:extLst/>
          </a:lstStyle>
          <a:p>
            <a:endParaRPr lang="tr-TR"/>
          </a:p>
        </p:txBody>
      </p:sp>
      <p:sp>
        <p:nvSpPr>
          <p:cNvPr id="9" name="8 Slayt Numarası Yer Tutucusu"/>
          <p:cNvSpPr>
            <a:spLocks noGrp="1"/>
          </p:cNvSpPr>
          <p:nvPr>
            <p:ph type="sldNum" sz="quarter" idx="12"/>
          </p:nvPr>
        </p:nvSpPr>
        <p:spPr/>
        <p:txBody>
          <a:bodyPr/>
          <a:lstStyle>
            <a:extLst/>
          </a:lstStyle>
          <a:p>
            <a:fld id="{B1DEFA8C-F947-479F-BE07-76B6B3F80BF1}" type="slidenum">
              <a:rPr lang="tr-TR" smtClean="0"/>
              <a:pPr/>
              <a:t>‹#›</a:t>
            </a:fld>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bg>
      <p:bgRef idx="1002">
        <a:schemeClr val="bg1"/>
      </p:bgRef>
    </p:bg>
    <p:spTree>
      <p:nvGrpSpPr>
        <p:cNvPr id="1" name=""/>
        <p:cNvGrpSpPr/>
        <p:nvPr/>
      </p:nvGrpSpPr>
      <p:grpSpPr>
        <a:xfrm>
          <a:off x="0" y="0"/>
          <a:ext cx="0" cy="0"/>
          <a:chOff x="0" y="0"/>
          <a:chExt cx="0" cy="0"/>
        </a:xfrm>
      </p:grpSpPr>
      <p:sp>
        <p:nvSpPr>
          <p:cNvPr id="3" name="2 Veri Yer Tutucusu"/>
          <p:cNvSpPr>
            <a:spLocks noGrp="1"/>
          </p:cNvSpPr>
          <p:nvPr>
            <p:ph type="dt" sz="half" idx="10"/>
          </p:nvPr>
        </p:nvSpPr>
        <p:spPr/>
        <p:txBody>
          <a:bodyPr/>
          <a:lstStyle>
            <a:extLst/>
          </a:lstStyle>
          <a:p>
            <a:fld id="{D9F75050-0E15-4C5B-92B0-66D068882F1F}" type="datetimeFigureOut">
              <a:rPr lang="tr-TR" smtClean="0"/>
              <a:pPr/>
              <a:t>6.12.2019</a:t>
            </a:fld>
            <a:endParaRPr lang="tr-TR"/>
          </a:p>
        </p:txBody>
      </p:sp>
      <p:sp>
        <p:nvSpPr>
          <p:cNvPr id="4" name="3 Altbilgi Yer Tutucusu"/>
          <p:cNvSpPr>
            <a:spLocks noGrp="1"/>
          </p:cNvSpPr>
          <p:nvPr>
            <p:ph type="ftr" sz="quarter" idx="11"/>
          </p:nvPr>
        </p:nvSpPr>
        <p:spPr/>
        <p:txBody>
          <a:bodyPr/>
          <a:lstStyle>
            <a:extLst/>
          </a:lstStyle>
          <a:p>
            <a:endParaRPr lang="tr-TR"/>
          </a:p>
        </p:txBody>
      </p:sp>
      <p:sp>
        <p:nvSpPr>
          <p:cNvPr id="5" name="4 Slayt Numarası Yer Tutucusu"/>
          <p:cNvSpPr>
            <a:spLocks noGrp="1"/>
          </p:cNvSpPr>
          <p:nvPr>
            <p:ph type="sldNum" sz="quarter" idx="12"/>
          </p:nvPr>
        </p:nvSpPr>
        <p:spPr/>
        <p:txBody>
          <a:bodyPr/>
          <a:lstStyle>
            <a:extLst/>
          </a:lstStyle>
          <a:p>
            <a:fld id="{B1DEFA8C-F947-479F-BE07-76B6B3F80BF1}" type="slidenum">
              <a:rPr lang="tr-TR" smtClean="0"/>
              <a:pPr/>
              <a:t>‹#›</a:t>
            </a:fld>
            <a:endParaRPr lang="tr-TR"/>
          </a:p>
        </p:txBody>
      </p:sp>
      <p:sp>
        <p:nvSpPr>
          <p:cNvPr id="6" name="5 Başlık"/>
          <p:cNvSpPr>
            <a:spLocks noGrp="1"/>
          </p:cNvSpPr>
          <p:nvPr>
            <p:ph type="title"/>
          </p:nvPr>
        </p:nvSpPr>
        <p:spPr/>
        <p:txBody>
          <a:bodyPr rtlCol="0"/>
          <a:lstStyle>
            <a:extLst/>
          </a:lstStyle>
          <a:p>
            <a:r>
              <a:rPr kumimoji="0" lang="tr-TR" smtClean="0"/>
              <a:t>Asıl başlık stili için tıklatın</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extLst/>
          </a:lstStyle>
          <a:p>
            <a:fld id="{D9F75050-0E15-4C5B-92B0-66D068882F1F}" type="datetimeFigureOut">
              <a:rPr lang="tr-TR" smtClean="0"/>
              <a:pPr/>
              <a:t>6.12.2019</a:t>
            </a:fld>
            <a:endParaRPr lang="tr-TR"/>
          </a:p>
        </p:txBody>
      </p:sp>
      <p:sp>
        <p:nvSpPr>
          <p:cNvPr id="3" name="2 Altbilgi Yer Tutucusu"/>
          <p:cNvSpPr>
            <a:spLocks noGrp="1"/>
          </p:cNvSpPr>
          <p:nvPr>
            <p:ph type="ftr" sz="quarter" idx="11"/>
          </p:nvPr>
        </p:nvSpPr>
        <p:spPr/>
        <p:txBody>
          <a:bodyPr/>
          <a:lstStyle>
            <a:extLst/>
          </a:lstStyle>
          <a:p>
            <a:endParaRPr lang="tr-TR"/>
          </a:p>
        </p:txBody>
      </p:sp>
      <p:sp>
        <p:nvSpPr>
          <p:cNvPr id="4" name="3 Slayt Numarası Yer Tutucusu"/>
          <p:cNvSpPr>
            <a:spLocks noGrp="1"/>
          </p:cNvSpPr>
          <p:nvPr>
            <p:ph type="sldNum" sz="quarter" idx="12"/>
          </p:nvPr>
        </p:nvSpPr>
        <p:spPr/>
        <p:txBody>
          <a:bodyPr/>
          <a:lstStyle>
            <a:extLst/>
          </a:lstStyle>
          <a:p>
            <a:fld id="{B1DEFA8C-F947-479F-BE07-76B6B3F80BF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bg>
      <p:bgRef idx="1003">
        <a:schemeClr val="bg1"/>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tr-TR" smtClean="0"/>
              <a:t>Asıl metin stillerini düzenlemek için tıklatın</a:t>
            </a:r>
          </a:p>
        </p:txBody>
      </p:sp>
      <p:sp>
        <p:nvSpPr>
          <p:cNvPr id="4" name="3 İçerik Yer Tutucusu"/>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a:xfrm>
            <a:off x="6727032" y="6407944"/>
            <a:ext cx="1920240" cy="365760"/>
          </a:xfrm>
        </p:spPr>
        <p:txBody>
          <a:bodyPr/>
          <a:lstStyle>
            <a:extLst/>
          </a:lstStyle>
          <a:p>
            <a:fld id="{D9F75050-0E15-4C5B-92B0-66D068882F1F}" type="datetimeFigureOut">
              <a:rPr lang="tr-TR" smtClean="0"/>
              <a:pPr/>
              <a:t>6.12.2019</a:t>
            </a:fld>
            <a:endParaRPr lang="tr-TR"/>
          </a:p>
        </p:txBody>
      </p:sp>
      <p:sp>
        <p:nvSpPr>
          <p:cNvPr id="6" name="5 Altbilgi Yer Tutucusu"/>
          <p:cNvSpPr>
            <a:spLocks noGrp="1"/>
          </p:cNvSpPr>
          <p:nvPr>
            <p:ph type="ftr" sz="quarter" idx="11"/>
          </p:nvPr>
        </p:nvSpPr>
        <p:spPr/>
        <p:txBody>
          <a:bodyPr/>
          <a:lstStyle>
            <a:extLst/>
          </a:lstStyle>
          <a:p>
            <a:endParaRPr lang="tr-TR"/>
          </a:p>
        </p:txBody>
      </p:sp>
      <p:sp>
        <p:nvSpPr>
          <p:cNvPr id="7" name="6 Slayt Numarası Yer Tutucusu"/>
          <p:cNvSpPr>
            <a:spLocks noGrp="1"/>
          </p:cNvSpPr>
          <p:nvPr>
            <p:ph type="sldNum" sz="quarter" idx="12"/>
          </p:nvPr>
        </p:nvSpPr>
        <p:spPr/>
        <p:txBody>
          <a:bodyPr/>
          <a:lstStyle>
            <a:extLst/>
          </a:lstStyle>
          <a:p>
            <a:fld id="{B1DEFA8C-F947-479F-BE07-76B6B3F80BF1}" type="slidenum">
              <a:rPr lang="tr-TR" smtClean="0"/>
              <a:pPr/>
              <a:t>‹#›</a:t>
            </a:fld>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bg>
      <p:bgRef idx="1002">
        <a:schemeClr val="bg1"/>
      </p:bgRef>
    </p:bg>
    <p:spTree>
      <p:nvGrpSpPr>
        <p:cNvPr id="1" name=""/>
        <p:cNvGrpSpPr/>
        <p:nvPr/>
      </p:nvGrpSpPr>
      <p:grpSpPr>
        <a:xfrm>
          <a:off x="0" y="0"/>
          <a:ext cx="0" cy="0"/>
          <a:chOff x="0" y="0"/>
          <a:chExt cx="0" cy="0"/>
        </a:xfrm>
      </p:grpSpPr>
      <p:sp>
        <p:nvSpPr>
          <p:cNvPr id="4" name="3 Metin Yer Tutucusu"/>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tr-TR" smtClean="0"/>
              <a:t>Asıl metin stillerini düzenlemek için tıklatın</a:t>
            </a:r>
          </a:p>
        </p:txBody>
      </p:sp>
      <p:sp>
        <p:nvSpPr>
          <p:cNvPr id="3" name="2 Resim Yer Tutucusu"/>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tr-TR" smtClean="0"/>
              <a:t>Resim eklemek için simgeyi tıklatın</a:t>
            </a:r>
            <a:endParaRPr kumimoji="0" lang="en-US" dirty="0"/>
          </a:p>
        </p:txBody>
      </p:sp>
      <p:sp>
        <p:nvSpPr>
          <p:cNvPr id="5" name="4 Veri Yer Tutucusu"/>
          <p:cNvSpPr>
            <a:spLocks noGrp="1"/>
          </p:cNvSpPr>
          <p:nvPr>
            <p:ph type="dt" sz="half" idx="10"/>
          </p:nvPr>
        </p:nvSpPr>
        <p:spPr/>
        <p:txBody>
          <a:bodyPr/>
          <a:lstStyle>
            <a:lvl1pPr>
              <a:defRPr>
                <a:solidFill>
                  <a:schemeClr val="tx1"/>
                </a:solidFill>
              </a:defRPr>
            </a:lvl1pPr>
            <a:extLst/>
          </a:lstStyle>
          <a:p>
            <a:fld id="{D9F75050-0E15-4C5B-92B0-66D068882F1F}" type="datetimeFigureOut">
              <a:rPr lang="tr-TR" smtClean="0"/>
              <a:pPr/>
              <a:t>6.12.2019</a:t>
            </a:fld>
            <a:endParaRPr lang="tr-TR"/>
          </a:p>
        </p:txBody>
      </p:sp>
      <p:sp>
        <p:nvSpPr>
          <p:cNvPr id="6" name="5 Altbilgi Yer Tutucusu"/>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tr-TR"/>
          </a:p>
        </p:txBody>
      </p:sp>
      <p:sp>
        <p:nvSpPr>
          <p:cNvPr id="7" name="6 Slayt Numarası Yer Tutucusu"/>
          <p:cNvSpPr>
            <a:spLocks noGrp="1"/>
          </p:cNvSpPr>
          <p:nvPr>
            <p:ph type="sldNum" sz="quarter" idx="12"/>
          </p:nvPr>
        </p:nvSpPr>
        <p:spPr/>
        <p:txBody>
          <a:bodyPr/>
          <a:lstStyle>
            <a:lvl1pPr>
              <a:defRPr>
                <a:solidFill>
                  <a:schemeClr val="tx1"/>
                </a:solidFill>
              </a:defRPr>
            </a:lvl1pPr>
            <a:extLst/>
          </a:lstStyle>
          <a:p>
            <a:fld id="{B1DEFA8C-F947-479F-BE07-76B6B3F80BF1}" type="slidenum">
              <a:rPr lang="tr-TR" smtClean="0"/>
              <a:pPr/>
              <a:t>‹#›</a:t>
            </a:fld>
            <a:endParaRPr lang="tr-TR"/>
          </a:p>
        </p:txBody>
      </p:sp>
      <p:sp>
        <p:nvSpPr>
          <p:cNvPr id="2" name="1 Başlık"/>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tr-TR" smtClean="0"/>
              <a:t>Asıl başlık stili için tıklatın</a:t>
            </a:r>
            <a:endParaRPr kumimoji="0" lang="en-US"/>
          </a:p>
        </p:txBody>
      </p:sp>
      <p:sp>
        <p:nvSpPr>
          <p:cNvPr id="8" name="7 Serbest Form"/>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8 Serbest Form"/>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9 Dik Üçgen"/>
          <p:cNvSpPr>
            <a:spLocks/>
          </p:cNvSpPr>
          <p:nvPr/>
        </p:nvSpPr>
        <p:spPr bwMode="auto">
          <a:xfrm>
            <a:off x="-6042" y="5791253"/>
            <a:ext cx="3402314" cy="1080868"/>
          </a:xfrm>
          <a:prstGeom prst="rtTriangle">
            <a:avLst/>
          </a:pr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10 Düz Bağlayıcı"/>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11 Köşeli Çift Ayraç"/>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12 Köşeli Çift Ayraç"/>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12 Serbest Form"/>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11 Serbest Form"/>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13 Dik Üçgen"/>
          <p:cNvSpPr>
            <a:spLocks/>
          </p:cNvSpPr>
          <p:nvPr/>
        </p:nvSpPr>
        <p:spPr bwMode="auto">
          <a:xfrm>
            <a:off x="-6042" y="5791253"/>
            <a:ext cx="3402314" cy="1080868"/>
          </a:xfrm>
          <a:prstGeom prst="rtTriangle">
            <a:avLst/>
          </a:prstGeom>
          <a:blipFill>
            <a:blip r:embed="rId1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14 Düz Bağlayıcı"/>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8 Başlık Yer Tutucusu"/>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tr-TR" smtClean="0"/>
              <a:t>Asıl başlık stili için tıklatın</a:t>
            </a:r>
            <a:endParaRPr kumimoji="0" lang="en-US"/>
          </a:p>
        </p:txBody>
      </p:sp>
      <p:sp>
        <p:nvSpPr>
          <p:cNvPr id="30" name="29 Metin Yer Tutucusu"/>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0" name="9 Veri Yer Tutucusu"/>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D9F75050-0E15-4C5B-92B0-66D068882F1F}" type="datetimeFigureOut">
              <a:rPr lang="tr-TR" smtClean="0"/>
              <a:pPr/>
              <a:t>6.12.2019</a:t>
            </a:fld>
            <a:endParaRPr lang="tr-TR"/>
          </a:p>
        </p:txBody>
      </p:sp>
      <p:sp>
        <p:nvSpPr>
          <p:cNvPr id="22" name="21 Altbilgi Yer Tutucusu"/>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tr-TR"/>
          </a:p>
        </p:txBody>
      </p:sp>
      <p:sp>
        <p:nvSpPr>
          <p:cNvPr id="18" name="17 Slayt Numarası Yer Tutucusu"/>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B1DEFA8C-F947-479F-BE07-76B6B3F80BF1}"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p:txBody>
          <a:bodyPr>
            <a:normAutofit fontScale="90000"/>
          </a:bodyPr>
          <a:lstStyle/>
          <a:p>
            <a:r>
              <a:rPr lang="tr-TR" dirty="0" smtClean="0"/>
              <a:t> </a:t>
            </a:r>
            <a:br>
              <a:rPr lang="tr-TR" dirty="0" smtClean="0"/>
            </a:br>
            <a:r>
              <a:rPr lang="tr-TR" dirty="0" smtClean="0"/>
              <a:t>SÜRDÜRÜLEBİLİRLİĞİN TANIMI VE TARİHÇESİ</a:t>
            </a:r>
            <a:br>
              <a:rPr lang="tr-TR" dirty="0" smtClean="0"/>
            </a:br>
            <a:endParaRPr lang="tr-TR" dirty="0"/>
          </a:p>
        </p:txBody>
      </p:sp>
      <p:sp>
        <p:nvSpPr>
          <p:cNvPr id="3" name="2 Alt Başlık"/>
          <p:cNvSpPr>
            <a:spLocks noGrp="1"/>
          </p:cNvSpPr>
          <p:nvPr>
            <p:ph type="subTitle" idx="1"/>
          </p:nvPr>
        </p:nvSpPr>
        <p:spPr/>
        <p:txBody>
          <a:bodyPr/>
          <a:lstStyle/>
          <a:p>
            <a:endParaRPr lang="tr-T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normAutofit lnSpcReduction="10000"/>
          </a:bodyPr>
          <a:lstStyle/>
          <a:p>
            <a:pPr lvl="0"/>
            <a:r>
              <a:rPr lang="tr-TR" dirty="0" smtClean="0"/>
              <a:t>1. Önemli çevre ve kalkınma sorunları yeniden incelemek ve bunlarla ilgili gerçekçi önerilerde bulunmak;</a:t>
            </a:r>
          </a:p>
          <a:p>
            <a:pPr lvl="0"/>
            <a:r>
              <a:rPr lang="tr-TR" dirty="0" smtClean="0"/>
              <a:t>2. Bu sorunlarla ilgili gereken değişiklikleri gerçekleştirebilecek etkili politikalar oluşturmaya yardımcı olacak, yeni uluslar arası işbirliği yöntemleri önermek;</a:t>
            </a:r>
          </a:p>
          <a:p>
            <a:pPr lvl="0"/>
            <a:r>
              <a:rPr lang="tr-TR" dirty="0" smtClean="0"/>
              <a:t>3. Bireylerin, gönüllü kuruluşların, iş çevrelerinin, enstitülerin ve hükümetlerin konuya ilgisini artırmak (Öztürk, 2007).</a:t>
            </a:r>
          </a:p>
          <a:p>
            <a:r>
              <a:rPr lang="tr-TR" dirty="0" smtClean="0"/>
              <a:t> </a:t>
            </a:r>
          </a:p>
          <a:p>
            <a:endParaRPr lang="tr-TR" dirty="0"/>
          </a:p>
        </p:txBody>
      </p:sp>
      <p:sp>
        <p:nvSpPr>
          <p:cNvPr id="3" name="2 Başlık"/>
          <p:cNvSpPr>
            <a:spLocks noGrp="1"/>
          </p:cNvSpPr>
          <p:nvPr>
            <p:ph type="title"/>
          </p:nvPr>
        </p:nvSpPr>
        <p:spPr>
          <a:xfrm>
            <a:off x="539552" y="332656"/>
            <a:ext cx="8229600" cy="1143000"/>
          </a:xfrm>
        </p:spPr>
        <p:txBody>
          <a:bodyPr>
            <a:normAutofit fontScale="90000"/>
          </a:bodyPr>
          <a:lstStyle/>
          <a:p>
            <a:r>
              <a:rPr lang="tr-TR" dirty="0" smtClean="0"/>
              <a:t>Raporun temel amaçlarını üç noktada özetlemek mümkündür:</a:t>
            </a:r>
            <a:br>
              <a:rPr lang="tr-TR" dirty="0" smtClean="0"/>
            </a:br>
            <a:endParaRPr lang="tr-TR" dirty="0"/>
          </a:p>
        </p:txBody>
      </p:sp>
    </p:spTree>
    <p:extLst>
      <p:ext uri="{BB962C8B-B14F-4D97-AF65-F5344CB8AC3E}">
        <p14:creationId xmlns:p14="http://schemas.microsoft.com/office/powerpoint/2010/main" val="251898027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lstStyle/>
          <a:p>
            <a:r>
              <a:rPr lang="tr-TR" dirty="0" smtClean="0"/>
              <a:t>-1996 Rio Habitat Toplantısından sonra Gündem 21 Eylem Planı</a:t>
            </a:r>
          </a:p>
          <a:p>
            <a:r>
              <a:rPr lang="tr-TR" dirty="0" smtClean="0"/>
              <a:t>- Dünya Sağlık Örgütü (WHO)</a:t>
            </a:r>
          </a:p>
          <a:p>
            <a:r>
              <a:rPr lang="tr-TR" dirty="0" smtClean="0"/>
              <a:t>-2002 Rio 10 Sürdürülebilirlik Kalkınma  Zirvesi</a:t>
            </a:r>
          </a:p>
          <a:p>
            <a:r>
              <a:rPr lang="tr-TR" dirty="0" smtClean="0"/>
              <a:t>-2005 İngiltere Bristol Mutabakatı</a:t>
            </a:r>
          </a:p>
          <a:p>
            <a:endParaRPr lang="tr-TR" dirty="0"/>
          </a:p>
        </p:txBody>
      </p:sp>
      <p:sp>
        <p:nvSpPr>
          <p:cNvPr id="3" name="2 Başlık"/>
          <p:cNvSpPr>
            <a:spLocks noGrp="1"/>
          </p:cNvSpPr>
          <p:nvPr>
            <p:ph type="title"/>
          </p:nvPr>
        </p:nvSpPr>
        <p:spPr/>
        <p:txBody>
          <a:bodyPr/>
          <a:lstStyle/>
          <a:p>
            <a:r>
              <a:rPr lang="tr-TR" dirty="0" smtClean="0"/>
              <a:t>Süreç</a:t>
            </a:r>
            <a:endParaRPr lang="tr-TR" dirty="0"/>
          </a:p>
        </p:txBody>
      </p:sp>
    </p:spTree>
    <p:extLst>
      <p:ext uri="{BB962C8B-B14F-4D97-AF65-F5344CB8AC3E}">
        <p14:creationId xmlns:p14="http://schemas.microsoft.com/office/powerpoint/2010/main" val="209239814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lstStyle/>
          <a:p>
            <a:r>
              <a:rPr lang="tr-TR" dirty="0" smtClean="0"/>
              <a:t>İnsan sağlığı ve doğal dengeyi koruyarak sürekli bir ekonomik kalkınmaya olanak verecek şekilde, doğal kaynakların rasyonel yönetimini sağlamak ve gelecek nesillere yaşabilecekleri bir doğal fiziki ve sosyal çevre bırakmak yaklaşımıdır.</a:t>
            </a:r>
            <a:endParaRPr lang="tr-TR" dirty="0"/>
          </a:p>
        </p:txBody>
      </p:sp>
      <p:sp>
        <p:nvSpPr>
          <p:cNvPr id="3" name="2 Başlık"/>
          <p:cNvSpPr>
            <a:spLocks noGrp="1"/>
          </p:cNvSpPr>
          <p:nvPr>
            <p:ph type="title"/>
          </p:nvPr>
        </p:nvSpPr>
        <p:spPr/>
        <p:txBody>
          <a:bodyPr/>
          <a:lstStyle/>
          <a:p>
            <a:r>
              <a:rPr lang="tr-TR" dirty="0" smtClean="0"/>
              <a:t>Sürdürülebilir kalkınma, </a:t>
            </a:r>
            <a:endParaRPr lang="tr-TR" dirty="0"/>
          </a:p>
        </p:txBody>
      </p:sp>
    </p:spTree>
    <p:extLst>
      <p:ext uri="{BB962C8B-B14F-4D97-AF65-F5344CB8AC3E}">
        <p14:creationId xmlns:p14="http://schemas.microsoft.com/office/powerpoint/2010/main" val="81661478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lstStyle/>
          <a:p>
            <a:r>
              <a:rPr lang="tr-TR" dirty="0" smtClean="0"/>
              <a:t>Bilim ve teknolojide temelin bir değişimi anlamına gelmektedir.(SCHUMACHER, 1995,23) O halde bu yaklaşımda, sürdürülebilir kalkınmayı hedefleyen ülkelerde çevre politikalarıyla uyumlu, nüfus, gelir dağılımı, eğitim, hukuk, sanayileşme, dış ticaret, bayındırlık politikaları gibi tüm makro ve mikro nitelikteki politikalar birlikte ele alınmaktadır.</a:t>
            </a:r>
            <a:endParaRPr lang="tr-TR" dirty="0"/>
          </a:p>
        </p:txBody>
      </p:sp>
      <p:sp>
        <p:nvSpPr>
          <p:cNvPr id="3" name="2 Başlık"/>
          <p:cNvSpPr>
            <a:spLocks noGrp="1"/>
          </p:cNvSpPr>
          <p:nvPr>
            <p:ph type="title"/>
          </p:nvPr>
        </p:nvSpPr>
        <p:spPr/>
        <p:txBody>
          <a:bodyPr/>
          <a:lstStyle/>
          <a:p>
            <a:r>
              <a:rPr lang="tr-TR" dirty="0" smtClean="0"/>
              <a:t>Süreklilik ekonomisi </a:t>
            </a:r>
            <a:endParaRPr lang="tr-TR" dirty="0"/>
          </a:p>
        </p:txBody>
      </p:sp>
    </p:spTree>
    <p:extLst>
      <p:ext uri="{BB962C8B-B14F-4D97-AF65-F5344CB8AC3E}">
        <p14:creationId xmlns:p14="http://schemas.microsoft.com/office/powerpoint/2010/main" val="230234590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normAutofit fontScale="92500"/>
          </a:bodyPr>
          <a:lstStyle/>
          <a:p>
            <a:r>
              <a:rPr lang="tr-TR" dirty="0" smtClean="0"/>
              <a:t>Çöp ve atık santrallerinin kurulması, cam şişelerin yeniden değerlendirilmesi, kurşunsuz benzinlerin kullanılması, elektrikle çalışan otomobiller, vb. gibi çalışmalar, sürdürülebilir kalkınma stratejisinin konseptini güçlendirirken, bunun yanı sıra bölgelerarası farklılıkların kapatılması, cinsiyet ayırımının ortadan kaldırılması, eğitim seviyesinin yükselmesi, çocuk seks turizminin engellenmesi gibi konular da, sürdürülebilir kalkınma stratejisinin bir unsurudur. </a:t>
            </a:r>
            <a:endParaRPr lang="tr-TR" dirty="0"/>
          </a:p>
        </p:txBody>
      </p:sp>
      <p:sp>
        <p:nvSpPr>
          <p:cNvPr id="3" name="2 Başlık"/>
          <p:cNvSpPr>
            <a:spLocks noGrp="1"/>
          </p:cNvSpPr>
          <p:nvPr>
            <p:ph type="title"/>
          </p:nvPr>
        </p:nvSpPr>
        <p:spPr/>
        <p:txBody>
          <a:bodyPr/>
          <a:lstStyle/>
          <a:p>
            <a:endParaRPr lang="tr-TR"/>
          </a:p>
        </p:txBody>
      </p:sp>
    </p:spTree>
    <p:extLst>
      <p:ext uri="{BB962C8B-B14F-4D97-AF65-F5344CB8AC3E}">
        <p14:creationId xmlns:p14="http://schemas.microsoft.com/office/powerpoint/2010/main" val="108203031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6 Dikdörtgen"/>
          <p:cNvSpPr/>
          <p:nvPr/>
        </p:nvSpPr>
        <p:spPr>
          <a:xfrm>
            <a:off x="3131840" y="404664"/>
            <a:ext cx="2952328" cy="1008112"/>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b="1" dirty="0" smtClean="0">
                <a:solidFill>
                  <a:schemeClr val="tx1"/>
                </a:solidFill>
              </a:rPr>
              <a:t>Sürdürülebilirlik</a:t>
            </a:r>
            <a:endParaRPr lang="tr-TR" b="1" dirty="0">
              <a:solidFill>
                <a:schemeClr val="tx1"/>
              </a:solidFill>
            </a:endParaRPr>
          </a:p>
        </p:txBody>
      </p:sp>
      <p:sp>
        <p:nvSpPr>
          <p:cNvPr id="10" name="9 Dikdörtgen"/>
          <p:cNvSpPr/>
          <p:nvPr/>
        </p:nvSpPr>
        <p:spPr>
          <a:xfrm>
            <a:off x="1259632" y="1844824"/>
            <a:ext cx="1728192" cy="1008112"/>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b="1" dirty="0" smtClean="0">
                <a:solidFill>
                  <a:srgbClr val="FFFF00"/>
                </a:solidFill>
              </a:rPr>
              <a:t>Ekonomik</a:t>
            </a:r>
            <a:endParaRPr lang="tr-TR" b="1" dirty="0">
              <a:solidFill>
                <a:srgbClr val="FFFF00"/>
              </a:solidFill>
            </a:endParaRPr>
          </a:p>
        </p:txBody>
      </p:sp>
      <p:sp>
        <p:nvSpPr>
          <p:cNvPr id="11" name="10 Dikdörtgen"/>
          <p:cNvSpPr/>
          <p:nvPr/>
        </p:nvSpPr>
        <p:spPr>
          <a:xfrm>
            <a:off x="3635896" y="1844824"/>
            <a:ext cx="1728192" cy="1008112"/>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smtClean="0">
                <a:solidFill>
                  <a:srgbClr val="FFFF00"/>
                </a:solidFill>
              </a:rPr>
              <a:t>Çevresel</a:t>
            </a:r>
            <a:endParaRPr lang="tr-TR" dirty="0">
              <a:solidFill>
                <a:srgbClr val="FFFF00"/>
              </a:solidFill>
            </a:endParaRPr>
          </a:p>
        </p:txBody>
      </p:sp>
      <p:sp>
        <p:nvSpPr>
          <p:cNvPr id="12" name="11 Dikdörtgen"/>
          <p:cNvSpPr/>
          <p:nvPr/>
        </p:nvSpPr>
        <p:spPr>
          <a:xfrm>
            <a:off x="6012160" y="1844824"/>
            <a:ext cx="1728192" cy="1008112"/>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smtClean="0">
                <a:solidFill>
                  <a:srgbClr val="FFFF00"/>
                </a:solidFill>
              </a:rPr>
              <a:t>Sosyal</a:t>
            </a:r>
            <a:endParaRPr lang="tr-TR" dirty="0">
              <a:solidFill>
                <a:srgbClr val="FFFF00"/>
              </a:solidFill>
            </a:endParaRPr>
          </a:p>
        </p:txBody>
      </p:sp>
      <p:sp>
        <p:nvSpPr>
          <p:cNvPr id="13" name="12 Metin kutusu"/>
          <p:cNvSpPr txBox="1"/>
          <p:nvPr/>
        </p:nvSpPr>
        <p:spPr>
          <a:xfrm>
            <a:off x="1187624" y="3140968"/>
            <a:ext cx="1800200" cy="1384995"/>
          </a:xfrm>
          <a:prstGeom prst="rect">
            <a:avLst/>
          </a:prstGeom>
          <a:noFill/>
        </p:spPr>
        <p:txBody>
          <a:bodyPr wrap="square" rtlCol="0">
            <a:spAutoFit/>
          </a:bodyPr>
          <a:lstStyle/>
          <a:p>
            <a:r>
              <a:rPr lang="tr-TR" sz="1200" dirty="0" smtClean="0"/>
              <a:t>-Maliyetlerin azalması</a:t>
            </a:r>
          </a:p>
          <a:p>
            <a:r>
              <a:rPr lang="tr-TR" sz="1200" dirty="0" smtClean="0"/>
              <a:t>-Özvarlıkların etkin     kullanılması.</a:t>
            </a:r>
          </a:p>
          <a:p>
            <a:r>
              <a:rPr lang="tr-TR" sz="1200" dirty="0" smtClean="0"/>
              <a:t>-Kalite</a:t>
            </a:r>
          </a:p>
          <a:p>
            <a:r>
              <a:rPr lang="tr-TR" sz="1200" dirty="0" smtClean="0"/>
              <a:t>Müşteri memnuniyeti</a:t>
            </a:r>
          </a:p>
          <a:p>
            <a:endParaRPr lang="tr-TR" sz="1200" dirty="0" smtClean="0"/>
          </a:p>
          <a:p>
            <a:endParaRPr lang="tr-TR" sz="1200" dirty="0"/>
          </a:p>
        </p:txBody>
      </p:sp>
      <p:sp>
        <p:nvSpPr>
          <p:cNvPr id="15" name="14 Metin kutusu"/>
          <p:cNvSpPr txBox="1"/>
          <p:nvPr/>
        </p:nvSpPr>
        <p:spPr>
          <a:xfrm>
            <a:off x="3635896" y="3140968"/>
            <a:ext cx="1728192" cy="1015663"/>
          </a:xfrm>
          <a:prstGeom prst="rect">
            <a:avLst/>
          </a:prstGeom>
          <a:noFill/>
        </p:spPr>
        <p:txBody>
          <a:bodyPr wrap="square" rtlCol="0">
            <a:spAutoFit/>
          </a:bodyPr>
          <a:lstStyle/>
          <a:p>
            <a:r>
              <a:rPr lang="tr-TR" sz="1200" dirty="0" smtClean="0"/>
              <a:t>-</a:t>
            </a:r>
            <a:r>
              <a:rPr lang="tr-TR" sz="1200" dirty="0" err="1" smtClean="0"/>
              <a:t>Salınımların</a:t>
            </a:r>
            <a:r>
              <a:rPr lang="tr-TR" sz="1200" dirty="0" smtClean="0"/>
              <a:t> azaltılması</a:t>
            </a:r>
          </a:p>
          <a:p>
            <a:r>
              <a:rPr lang="tr-TR" sz="1200" dirty="0" smtClean="0"/>
              <a:t>-Atıkların azaltılması</a:t>
            </a:r>
          </a:p>
          <a:p>
            <a:r>
              <a:rPr lang="tr-TR" sz="1200" dirty="0" smtClean="0"/>
              <a:t>-Enerji verimliliği</a:t>
            </a:r>
          </a:p>
          <a:p>
            <a:r>
              <a:rPr lang="tr-TR" sz="1200" dirty="0" smtClean="0"/>
              <a:t> -Doğal kaynakların korunması</a:t>
            </a:r>
            <a:endParaRPr lang="tr-TR" sz="1200" dirty="0"/>
          </a:p>
        </p:txBody>
      </p:sp>
      <p:sp>
        <p:nvSpPr>
          <p:cNvPr id="16" name="15 Metin kutusu"/>
          <p:cNvSpPr txBox="1"/>
          <p:nvPr/>
        </p:nvSpPr>
        <p:spPr>
          <a:xfrm>
            <a:off x="6084168" y="3140968"/>
            <a:ext cx="1512168" cy="1384995"/>
          </a:xfrm>
          <a:prstGeom prst="rect">
            <a:avLst/>
          </a:prstGeom>
          <a:noFill/>
        </p:spPr>
        <p:txBody>
          <a:bodyPr wrap="square" rtlCol="0">
            <a:spAutoFit/>
          </a:bodyPr>
          <a:lstStyle/>
          <a:p>
            <a:r>
              <a:rPr lang="tr-TR" sz="1200" dirty="0" smtClean="0"/>
              <a:t>-Sağlık ve güvenlik</a:t>
            </a:r>
          </a:p>
          <a:p>
            <a:r>
              <a:rPr lang="tr-TR" sz="1200" dirty="0" smtClean="0"/>
              <a:t>-Toplum üzerinde en az olumsuz etki</a:t>
            </a:r>
          </a:p>
          <a:p>
            <a:r>
              <a:rPr lang="tr-TR" sz="1200" dirty="0" smtClean="0"/>
              <a:t>-Kanun ve yönetmeliklere uyum</a:t>
            </a:r>
          </a:p>
          <a:p>
            <a:r>
              <a:rPr lang="tr-TR" sz="1200" dirty="0" smtClean="0"/>
              <a:t>-Paydaşlarla güçlü  ilişkilerin kurulması</a:t>
            </a:r>
            <a:endParaRPr lang="tr-TR" sz="1200" dirty="0"/>
          </a:p>
        </p:txBody>
      </p:sp>
      <p:cxnSp>
        <p:nvCxnSpPr>
          <p:cNvPr id="27" name="26 Düz Ok Bağlayıcısı"/>
          <p:cNvCxnSpPr>
            <a:stCxn id="7" idx="1"/>
          </p:cNvCxnSpPr>
          <p:nvPr/>
        </p:nvCxnSpPr>
        <p:spPr>
          <a:xfrm flipH="1">
            <a:off x="1979712" y="908720"/>
            <a:ext cx="1152128" cy="86409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1" name="30 Düz Ok Bağlayıcısı"/>
          <p:cNvCxnSpPr/>
          <p:nvPr/>
        </p:nvCxnSpPr>
        <p:spPr>
          <a:xfrm>
            <a:off x="6084168" y="836712"/>
            <a:ext cx="1224136" cy="100811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3" name="32 Düz Ok Bağlayıcısı"/>
          <p:cNvCxnSpPr>
            <a:stCxn id="10" idx="3"/>
            <a:endCxn id="11" idx="1"/>
          </p:cNvCxnSpPr>
          <p:nvPr/>
        </p:nvCxnSpPr>
        <p:spPr>
          <a:xfrm>
            <a:off x="2987824" y="2348880"/>
            <a:ext cx="648072" cy="0"/>
          </a:xfrm>
          <a:prstGeom prst="straightConnector1">
            <a:avLst/>
          </a:prstGeom>
          <a:ln>
            <a:headEnd type="arrow"/>
            <a:tailEnd type="arrow"/>
          </a:ln>
        </p:spPr>
        <p:style>
          <a:lnRef idx="1">
            <a:schemeClr val="accent1"/>
          </a:lnRef>
          <a:fillRef idx="0">
            <a:schemeClr val="accent1"/>
          </a:fillRef>
          <a:effectRef idx="0">
            <a:schemeClr val="accent1"/>
          </a:effectRef>
          <a:fontRef idx="minor">
            <a:schemeClr val="tx1"/>
          </a:fontRef>
        </p:style>
      </p:cxnSp>
      <p:cxnSp>
        <p:nvCxnSpPr>
          <p:cNvPr id="37" name="36 Düz Ok Bağlayıcısı"/>
          <p:cNvCxnSpPr/>
          <p:nvPr/>
        </p:nvCxnSpPr>
        <p:spPr>
          <a:xfrm>
            <a:off x="5364088" y="2348880"/>
            <a:ext cx="648072" cy="0"/>
          </a:xfrm>
          <a:prstGeom prst="straightConnector1">
            <a:avLst/>
          </a:prstGeom>
          <a:ln>
            <a:headEnd type="arrow"/>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1939312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normAutofit fontScale="70000" lnSpcReduction="20000"/>
          </a:bodyPr>
          <a:lstStyle/>
          <a:p>
            <a:r>
              <a:rPr lang="tr-TR" dirty="0" smtClean="0"/>
              <a:t>Yönetim </a:t>
            </a:r>
          </a:p>
          <a:p>
            <a:r>
              <a:rPr lang="tr-TR" dirty="0" smtClean="0"/>
              <a:t>-kurumsallaşma</a:t>
            </a:r>
          </a:p>
          <a:p>
            <a:r>
              <a:rPr lang="tr-TR" dirty="0" smtClean="0"/>
              <a:t>-yenilikçi yaklaşımların sürekliliği</a:t>
            </a:r>
          </a:p>
          <a:p>
            <a:r>
              <a:rPr lang="tr-TR" dirty="0" smtClean="0"/>
              <a:t>-ortaklıklar (iç ve dış ortaklar)</a:t>
            </a:r>
          </a:p>
          <a:p>
            <a:r>
              <a:rPr lang="tr-TR" dirty="0" smtClean="0"/>
              <a:t>-stratejik yaklaşımlar</a:t>
            </a:r>
          </a:p>
          <a:p>
            <a:r>
              <a:rPr lang="tr-TR" dirty="0"/>
              <a:t> </a:t>
            </a:r>
            <a:r>
              <a:rPr lang="tr-TR" dirty="0" smtClean="0"/>
              <a:t>-işbirlikçi yaklaşımlar</a:t>
            </a:r>
          </a:p>
          <a:p>
            <a:r>
              <a:rPr lang="tr-TR" dirty="0" smtClean="0"/>
              <a:t>-yönetim ilkelerinden  ayrılmama</a:t>
            </a:r>
          </a:p>
          <a:p>
            <a:r>
              <a:rPr lang="tr-TR" dirty="0" smtClean="0"/>
              <a:t>-</a:t>
            </a:r>
            <a:r>
              <a:rPr lang="tr-TR" dirty="0" err="1" smtClean="0"/>
              <a:t>politize</a:t>
            </a:r>
            <a:r>
              <a:rPr lang="tr-TR" dirty="0" smtClean="0"/>
              <a:t> olma durumu</a:t>
            </a:r>
          </a:p>
          <a:p>
            <a:r>
              <a:rPr lang="tr-TR" dirty="0" smtClean="0"/>
              <a:t>-yönetim vizyonunun şekillenmesinde öncelikli tutumlar???</a:t>
            </a:r>
          </a:p>
          <a:p>
            <a:r>
              <a:rPr lang="tr-TR" dirty="0" smtClean="0"/>
              <a:t>-tasarruf önlemlerinin alınması ve hayata geçirilmesi.</a:t>
            </a:r>
          </a:p>
          <a:p>
            <a:r>
              <a:rPr lang="tr-TR" dirty="0" smtClean="0"/>
              <a:t>- Yönetimde Liderlik/nasıl bir liderlik???</a:t>
            </a:r>
          </a:p>
          <a:p>
            <a:r>
              <a:rPr lang="tr-TR" dirty="0" smtClean="0"/>
              <a:t>-yönetim deneyimlerini gelecek kuşaklara aktaracak süreç benimsenmesi (</a:t>
            </a:r>
            <a:r>
              <a:rPr lang="tr-TR" dirty="0" err="1" smtClean="0"/>
              <a:t>fairplay</a:t>
            </a:r>
            <a:r>
              <a:rPr lang="tr-TR" dirty="0" smtClean="0"/>
              <a:t>-ligi, spor kültürü</a:t>
            </a:r>
            <a:r>
              <a:rPr lang="tr-TR" dirty="0"/>
              <a:t>, </a:t>
            </a:r>
            <a:r>
              <a:rPr lang="tr-TR" dirty="0" smtClean="0"/>
              <a:t>örgüt-kulüp kültürü</a:t>
            </a:r>
            <a:r>
              <a:rPr lang="tr-TR" dirty="0"/>
              <a:t>,</a:t>
            </a:r>
          </a:p>
          <a:p>
            <a:r>
              <a:rPr lang="tr-TR" dirty="0" smtClean="0"/>
              <a:t>-Mali açıdan sürdürülebilirlik yaklaşımlarının  benimsenmesi. (finansal </a:t>
            </a:r>
            <a:r>
              <a:rPr lang="tr-TR" dirty="0" err="1" smtClean="0"/>
              <a:t>fair</a:t>
            </a:r>
            <a:r>
              <a:rPr lang="tr-TR" dirty="0" smtClean="0"/>
              <a:t> -</a:t>
            </a:r>
            <a:r>
              <a:rPr lang="tr-TR" dirty="0" err="1" smtClean="0"/>
              <a:t>play</a:t>
            </a:r>
            <a:r>
              <a:rPr lang="tr-TR" dirty="0" smtClean="0"/>
              <a:t> raporu)</a:t>
            </a:r>
          </a:p>
          <a:p>
            <a:endParaRPr lang="tr-TR" dirty="0" smtClean="0"/>
          </a:p>
          <a:p>
            <a:endParaRPr lang="tr-TR" dirty="0" smtClean="0"/>
          </a:p>
          <a:p>
            <a:endParaRPr lang="tr-TR" dirty="0" smtClean="0"/>
          </a:p>
          <a:p>
            <a:endParaRPr lang="tr-TR" dirty="0" smtClean="0"/>
          </a:p>
          <a:p>
            <a:endParaRPr lang="tr-TR" dirty="0"/>
          </a:p>
        </p:txBody>
      </p:sp>
      <p:sp>
        <p:nvSpPr>
          <p:cNvPr id="3" name="2 Başlık"/>
          <p:cNvSpPr>
            <a:spLocks noGrp="1"/>
          </p:cNvSpPr>
          <p:nvPr>
            <p:ph type="title"/>
          </p:nvPr>
        </p:nvSpPr>
        <p:spPr/>
        <p:txBody>
          <a:bodyPr/>
          <a:lstStyle/>
          <a:p>
            <a:r>
              <a:rPr lang="tr-TR" dirty="0" smtClean="0"/>
              <a:t>Sürdürülebilirlik boyutları</a:t>
            </a:r>
            <a:endParaRPr lang="tr-TR" dirty="0"/>
          </a:p>
        </p:txBody>
      </p:sp>
    </p:spTree>
    <p:extLst>
      <p:ext uri="{BB962C8B-B14F-4D97-AF65-F5344CB8AC3E}">
        <p14:creationId xmlns:p14="http://schemas.microsoft.com/office/powerpoint/2010/main" val="13691161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lstStyle/>
          <a:p>
            <a:r>
              <a:rPr lang="tr-TR" dirty="0" smtClean="0"/>
              <a:t>Tanımı itibariyle hem aktif hem de </a:t>
            </a:r>
            <a:r>
              <a:rPr lang="tr-TR" dirty="0" err="1" smtClean="0"/>
              <a:t>proaktif</a:t>
            </a:r>
            <a:r>
              <a:rPr lang="tr-TR" dirty="0" smtClean="0"/>
              <a:t> bir yapıya sahip olan sürdürülebilirlik kavramı, bir toplumun, ekosistemin ya da sürekliliği olan herhangi bir sistemin işlerini kesintisiz, bozulmadan ya da sistemin hayati bağı olan ana kaynaklara aşırı yüklenmeden devam ettirebilme yeteneği olarak da tanımlamaktadır (Karaman, 1996:102). </a:t>
            </a:r>
          </a:p>
          <a:p>
            <a:endParaRPr lang="tr-TR" dirty="0"/>
          </a:p>
        </p:txBody>
      </p:sp>
      <p:sp>
        <p:nvSpPr>
          <p:cNvPr id="3" name="2 Başlık"/>
          <p:cNvSpPr>
            <a:spLocks noGrp="1"/>
          </p:cNvSpPr>
          <p:nvPr>
            <p:ph type="title"/>
          </p:nvPr>
        </p:nvSpPr>
        <p:spPr/>
        <p:txBody>
          <a:bodyPr/>
          <a:lstStyle/>
          <a:p>
            <a:endParaRPr lang="tr-TR"/>
          </a:p>
        </p:txBody>
      </p:sp>
    </p:spTree>
    <p:extLst>
      <p:ext uri="{BB962C8B-B14F-4D97-AF65-F5344CB8AC3E}">
        <p14:creationId xmlns:p14="http://schemas.microsoft.com/office/powerpoint/2010/main" val="42501735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lstStyle/>
          <a:p>
            <a:r>
              <a:rPr lang="tr-TR" dirty="0" smtClean="0"/>
              <a:t>Sürdürülebilirlik, sürekliliği olan herhangi bir sistemin işlerini kesintisiz, bozulmadan, aşırı kullanımla tüketmeden  ya da sistemin yaşama bağlı olan ana kaynaklara aşırı yüklenmeden sürdürebilmesidir.</a:t>
            </a:r>
            <a:endParaRPr lang="tr-TR" dirty="0"/>
          </a:p>
        </p:txBody>
      </p:sp>
      <p:sp>
        <p:nvSpPr>
          <p:cNvPr id="3" name="2 Başlık"/>
          <p:cNvSpPr>
            <a:spLocks noGrp="1"/>
          </p:cNvSpPr>
          <p:nvPr>
            <p:ph type="title"/>
          </p:nvPr>
        </p:nvSpPr>
        <p:spPr/>
        <p:txBody>
          <a:bodyPr/>
          <a:lstStyle/>
          <a:p>
            <a:endParaRPr lang="tr-TR"/>
          </a:p>
        </p:txBody>
      </p:sp>
    </p:spTree>
    <p:extLst>
      <p:ext uri="{BB962C8B-B14F-4D97-AF65-F5344CB8AC3E}">
        <p14:creationId xmlns:p14="http://schemas.microsoft.com/office/powerpoint/2010/main" val="124346435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lstStyle/>
          <a:p>
            <a:r>
              <a:rPr lang="tr-TR" dirty="0" smtClean="0"/>
              <a:t>Her kuşağın bir önceki dönemden edindiği kültürel değer ve göstergeleri, diğer kültürlerle etkileşime girerek, onlara yenilerini ekleyerek yeni kuşaklara aktarmak görev ve sorumluluğu vardır.</a:t>
            </a:r>
            <a:endParaRPr lang="tr-TR" dirty="0"/>
          </a:p>
        </p:txBody>
      </p:sp>
      <p:sp>
        <p:nvSpPr>
          <p:cNvPr id="3" name="2 Başlık"/>
          <p:cNvSpPr>
            <a:spLocks noGrp="1"/>
          </p:cNvSpPr>
          <p:nvPr>
            <p:ph type="title"/>
          </p:nvPr>
        </p:nvSpPr>
        <p:spPr/>
        <p:txBody>
          <a:bodyPr/>
          <a:lstStyle/>
          <a:p>
            <a:endParaRPr lang="tr-TR"/>
          </a:p>
        </p:txBody>
      </p:sp>
    </p:spTree>
    <p:extLst>
      <p:ext uri="{BB962C8B-B14F-4D97-AF65-F5344CB8AC3E}">
        <p14:creationId xmlns:p14="http://schemas.microsoft.com/office/powerpoint/2010/main" val="238416247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lstStyle/>
          <a:p>
            <a:r>
              <a:rPr lang="tr-TR" dirty="0" smtClean="0"/>
              <a:t>Sürdürülebilirlik, bir toplumun, ekosistemin ya da sürekliliği olan herhangi bir sistemin işlerini kesintisiz, bozulmadan, aşırı kullanımla tüketmeden  ya da sistemin yaşama bağlı olan ana kaynaklara aşırı yüklenmeden sürdürebilmesi yeteneği olarak tanımlanmaktadır (Cebeci ve </a:t>
            </a:r>
            <a:r>
              <a:rPr lang="tr-TR" dirty="0" err="1" smtClean="0"/>
              <a:t>Çakılcıoğlu</a:t>
            </a:r>
            <a:r>
              <a:rPr lang="tr-TR" dirty="0" smtClean="0"/>
              <a:t>,  2002).</a:t>
            </a:r>
          </a:p>
          <a:p>
            <a:r>
              <a:rPr lang="tr-TR" dirty="0" smtClean="0"/>
              <a:t> </a:t>
            </a:r>
          </a:p>
          <a:p>
            <a:endParaRPr lang="tr-TR" dirty="0"/>
          </a:p>
        </p:txBody>
      </p:sp>
      <p:sp>
        <p:nvSpPr>
          <p:cNvPr id="3" name="2 Başlık"/>
          <p:cNvSpPr>
            <a:spLocks noGrp="1"/>
          </p:cNvSpPr>
          <p:nvPr>
            <p:ph type="title"/>
          </p:nvPr>
        </p:nvSpPr>
        <p:spPr/>
        <p:txBody>
          <a:bodyPr/>
          <a:lstStyle/>
          <a:p>
            <a:endParaRPr lang="tr-TR"/>
          </a:p>
        </p:txBody>
      </p:sp>
    </p:spTree>
    <p:extLst>
      <p:ext uri="{BB962C8B-B14F-4D97-AF65-F5344CB8AC3E}">
        <p14:creationId xmlns:p14="http://schemas.microsoft.com/office/powerpoint/2010/main" val="300594706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normAutofit fontScale="92500" lnSpcReduction="20000"/>
          </a:bodyPr>
          <a:lstStyle/>
          <a:p>
            <a:r>
              <a:rPr lang="tr-TR" dirty="0" smtClean="0"/>
              <a:t> </a:t>
            </a:r>
          </a:p>
          <a:p>
            <a:r>
              <a:rPr lang="tr-TR" dirty="0" smtClean="0"/>
              <a:t> </a:t>
            </a:r>
          </a:p>
          <a:p>
            <a:r>
              <a:rPr lang="tr-TR" dirty="0" smtClean="0"/>
              <a:t>Birçok farklı alanda kullanılan bu kavramın temel özelliği insanın geleceğini konu alması ve hangi alanda kullanılıyorsa o alandaki kaynakların korunmasına dayanmasıdır (Beyhan ve </a:t>
            </a:r>
            <a:r>
              <a:rPr lang="tr-TR" dirty="0" err="1" smtClean="0"/>
              <a:t>Ünügür</a:t>
            </a:r>
            <a:r>
              <a:rPr lang="tr-TR" dirty="0" smtClean="0"/>
              <a:t>, 2005:80).</a:t>
            </a:r>
          </a:p>
          <a:p>
            <a:r>
              <a:rPr lang="tr-TR" dirty="0" smtClean="0"/>
              <a:t> Bu bağlamda sürdürülebilirlik kavramı, iktisat, sosyal adalet, çevre bilimi ve yönetimi, işletme yönetimi, politika ve hukuku birleştiren bir kavramdır. Aynı zamanda hak, demokrasi, dürüstlük ve diğer önemli toplumsal kavramların yer aldığı diyalektik bir kavram olarak tanımlanmaktadır (Wilson, 2003:1). </a:t>
            </a:r>
          </a:p>
          <a:p>
            <a:endParaRPr lang="tr-TR" dirty="0"/>
          </a:p>
        </p:txBody>
      </p:sp>
      <p:sp>
        <p:nvSpPr>
          <p:cNvPr id="3" name="2 Başlık"/>
          <p:cNvSpPr>
            <a:spLocks noGrp="1"/>
          </p:cNvSpPr>
          <p:nvPr>
            <p:ph type="title"/>
          </p:nvPr>
        </p:nvSpPr>
        <p:spPr/>
        <p:txBody>
          <a:bodyPr/>
          <a:lstStyle/>
          <a:p>
            <a:endParaRPr lang="tr-TR"/>
          </a:p>
        </p:txBody>
      </p:sp>
    </p:spTree>
    <p:extLst>
      <p:ext uri="{BB962C8B-B14F-4D97-AF65-F5344CB8AC3E}">
        <p14:creationId xmlns:p14="http://schemas.microsoft.com/office/powerpoint/2010/main" val="147191206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normAutofit fontScale="92500" lnSpcReduction="20000"/>
          </a:bodyPr>
          <a:lstStyle/>
          <a:p>
            <a:r>
              <a:rPr lang="tr-TR" dirty="0" smtClean="0"/>
              <a:t>Ekonomi bilimi içinde özellikle </a:t>
            </a:r>
            <a:r>
              <a:rPr lang="tr-TR" dirty="0" err="1" smtClean="0"/>
              <a:t>Neo</a:t>
            </a:r>
            <a:r>
              <a:rPr lang="tr-TR" dirty="0" smtClean="0"/>
              <a:t>-klasik ekonomi teorisinde sürdürülebilirlik, refah maksimizasyonu olarak tanımlanmaktadır. Tüketimden kaynaklanan fayda maksimizasyonu ile refah maksimizasyonunu birleştiren sürdürülebilirlik tanımı “aşırı basitleştirme” olarak eleştirilmesine karşın, bu tanımlama gerçekte yiyecek, giyecek, sağlık, eğitim gibi insan refahının en önemli unsurlarını içine alan bir tanımlamadır ve problemi analitik olarak ölçülebilir tek yönlü göstergeye indirgeme avantajına sahiptir (Haris, 2000:2). </a:t>
            </a:r>
          </a:p>
          <a:p>
            <a:r>
              <a:rPr lang="tr-TR" dirty="0" smtClean="0"/>
              <a:t> </a:t>
            </a:r>
          </a:p>
          <a:p>
            <a:endParaRPr lang="tr-TR" dirty="0"/>
          </a:p>
        </p:txBody>
      </p:sp>
      <p:sp>
        <p:nvSpPr>
          <p:cNvPr id="3" name="2 Başlık"/>
          <p:cNvSpPr>
            <a:spLocks noGrp="1"/>
          </p:cNvSpPr>
          <p:nvPr>
            <p:ph type="title"/>
          </p:nvPr>
        </p:nvSpPr>
        <p:spPr/>
        <p:txBody>
          <a:bodyPr/>
          <a:lstStyle/>
          <a:p>
            <a:endParaRPr lang="tr-TR"/>
          </a:p>
        </p:txBody>
      </p:sp>
    </p:spTree>
    <p:extLst>
      <p:ext uri="{BB962C8B-B14F-4D97-AF65-F5344CB8AC3E}">
        <p14:creationId xmlns:p14="http://schemas.microsoft.com/office/powerpoint/2010/main" val="264759256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normAutofit lnSpcReduction="10000"/>
          </a:bodyPr>
          <a:lstStyle/>
          <a:p>
            <a:r>
              <a:rPr lang="tr-TR" b="1" dirty="0" smtClean="0"/>
              <a:t> </a:t>
            </a:r>
            <a:endParaRPr lang="tr-TR" dirty="0" smtClean="0"/>
          </a:p>
          <a:p>
            <a:r>
              <a:rPr lang="tr-TR" dirty="0" smtClean="0"/>
              <a:t>-1987 </a:t>
            </a:r>
            <a:r>
              <a:rPr lang="tr-TR" dirty="0" err="1" smtClean="0"/>
              <a:t>Brutland</a:t>
            </a:r>
            <a:r>
              <a:rPr lang="tr-TR" dirty="0" smtClean="0"/>
              <a:t> Raporu</a:t>
            </a:r>
          </a:p>
          <a:p>
            <a:r>
              <a:rPr lang="tr-TR" dirty="0" smtClean="0"/>
              <a:t> </a:t>
            </a:r>
          </a:p>
          <a:p>
            <a:r>
              <a:rPr lang="tr-TR" dirty="0" smtClean="0"/>
              <a:t>BM, 1987 </a:t>
            </a:r>
            <a:r>
              <a:rPr lang="tr-TR" dirty="0" err="1" smtClean="0"/>
              <a:t>Brundtland</a:t>
            </a:r>
            <a:r>
              <a:rPr lang="tr-TR" dirty="0" smtClean="0"/>
              <a:t> Raporu; Sürdürülebilir kalkınmayı “Gelecek kuşakların kendi ihtiyaçlarını karşılaşabilmelerini tehlikeye sokmaksızın bugünün kuşaklarının ihtiyaçlarını karşılayabilecek kalkınma” olarak tanımlamıştır.(WTO,1998,20)- (Rana </a:t>
            </a:r>
            <a:r>
              <a:rPr lang="tr-TR" dirty="0" err="1" smtClean="0"/>
              <a:t>Özbey’den</a:t>
            </a:r>
            <a:r>
              <a:rPr lang="tr-TR" dirty="0" smtClean="0"/>
              <a:t> Anadolu </a:t>
            </a:r>
            <a:r>
              <a:rPr lang="tr-TR" dirty="0" err="1" smtClean="0"/>
              <a:t>Üni</a:t>
            </a:r>
            <a:r>
              <a:rPr lang="tr-TR" dirty="0" smtClean="0"/>
              <a:t>.)</a:t>
            </a:r>
          </a:p>
          <a:p>
            <a:r>
              <a:rPr lang="tr-TR" dirty="0" smtClean="0"/>
              <a:t> </a:t>
            </a:r>
          </a:p>
          <a:p>
            <a:endParaRPr lang="tr-TR" dirty="0"/>
          </a:p>
        </p:txBody>
      </p:sp>
      <p:sp>
        <p:nvSpPr>
          <p:cNvPr id="3" name="2 Başlık"/>
          <p:cNvSpPr>
            <a:spLocks noGrp="1"/>
          </p:cNvSpPr>
          <p:nvPr>
            <p:ph type="title"/>
          </p:nvPr>
        </p:nvSpPr>
        <p:spPr/>
        <p:txBody>
          <a:bodyPr>
            <a:normAutofit fontScale="90000"/>
          </a:bodyPr>
          <a:lstStyle/>
          <a:p>
            <a:r>
              <a:rPr lang="tr-TR" dirty="0" smtClean="0"/>
              <a:t>Kavramın Ortaya Çıkışı </a:t>
            </a:r>
            <a:br>
              <a:rPr lang="tr-TR" dirty="0" smtClean="0"/>
            </a:br>
            <a:endParaRPr lang="tr-TR" dirty="0"/>
          </a:p>
        </p:txBody>
      </p:sp>
    </p:spTree>
    <p:extLst>
      <p:ext uri="{BB962C8B-B14F-4D97-AF65-F5344CB8AC3E}">
        <p14:creationId xmlns:p14="http://schemas.microsoft.com/office/powerpoint/2010/main" val="184645896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normAutofit fontScale="92500" lnSpcReduction="20000"/>
          </a:bodyPr>
          <a:lstStyle/>
          <a:p>
            <a:r>
              <a:rPr lang="tr-TR" dirty="0" smtClean="0"/>
              <a:t> </a:t>
            </a:r>
          </a:p>
          <a:p>
            <a:r>
              <a:rPr lang="tr-TR" dirty="0" smtClean="0"/>
              <a:t>Raporun temel prensiplerin, şu şekilde özetlemek mümkündür : karar alma sürecinde yurttaşların katılımını sağlayabilecek </a:t>
            </a:r>
            <a:r>
              <a:rPr lang="tr-TR" i="1" dirty="0" smtClean="0">
                <a:solidFill>
                  <a:srgbClr val="FF0000"/>
                </a:solidFill>
              </a:rPr>
              <a:t>politik sistem</a:t>
            </a:r>
            <a:r>
              <a:rPr lang="tr-TR" dirty="0" smtClean="0">
                <a:solidFill>
                  <a:srgbClr val="FF0000"/>
                </a:solidFill>
              </a:rPr>
              <a:t>; </a:t>
            </a:r>
            <a:r>
              <a:rPr lang="tr-TR" dirty="0" smtClean="0"/>
              <a:t>sürdürülebilirliği ve kendine yeterliliği temel alan teknik bilgi ve çıktı yaratabilecek </a:t>
            </a:r>
            <a:r>
              <a:rPr lang="tr-TR" i="1" dirty="0" smtClean="0">
                <a:solidFill>
                  <a:srgbClr val="7030A0"/>
                </a:solidFill>
              </a:rPr>
              <a:t>ekonomik sistem</a:t>
            </a:r>
            <a:r>
              <a:rPr lang="tr-TR" dirty="0" smtClean="0">
                <a:solidFill>
                  <a:srgbClr val="7030A0"/>
                </a:solidFill>
              </a:rPr>
              <a:t>; </a:t>
            </a:r>
            <a:r>
              <a:rPr lang="tr-TR" dirty="0" smtClean="0"/>
              <a:t>dengesiz kalkınmadan kaynaklanan sorunlara çözüm sunabilecek bir </a:t>
            </a:r>
            <a:r>
              <a:rPr lang="tr-TR" i="1" dirty="0" smtClean="0">
                <a:solidFill>
                  <a:srgbClr val="7030A0"/>
                </a:solidFill>
              </a:rPr>
              <a:t>sosyal sistem</a:t>
            </a:r>
            <a:r>
              <a:rPr lang="tr-TR" dirty="0" smtClean="0">
                <a:solidFill>
                  <a:srgbClr val="7030A0"/>
                </a:solidFill>
              </a:rPr>
              <a:t>; </a:t>
            </a:r>
            <a:r>
              <a:rPr lang="tr-TR" dirty="0" smtClean="0"/>
              <a:t>kalkınma için ekolojik temelleri korumayı zorunlu kılabilecek </a:t>
            </a:r>
            <a:r>
              <a:rPr lang="tr-TR" i="1" dirty="0" smtClean="0">
                <a:solidFill>
                  <a:srgbClr val="00B050"/>
                </a:solidFill>
              </a:rPr>
              <a:t>üretim sistemi</a:t>
            </a:r>
            <a:r>
              <a:rPr lang="tr-TR" dirty="0" smtClean="0">
                <a:solidFill>
                  <a:srgbClr val="00B050"/>
                </a:solidFill>
              </a:rPr>
              <a:t>; </a:t>
            </a:r>
            <a:r>
              <a:rPr lang="tr-TR" dirty="0" smtClean="0"/>
              <a:t>sürekli olarak yeni çözümler arayacak </a:t>
            </a:r>
            <a:r>
              <a:rPr lang="tr-TR" i="1" dirty="0" smtClean="0">
                <a:solidFill>
                  <a:srgbClr val="0070C0"/>
                </a:solidFill>
              </a:rPr>
              <a:t>teknik sistem</a:t>
            </a:r>
            <a:r>
              <a:rPr lang="tr-TR" dirty="0" smtClean="0">
                <a:solidFill>
                  <a:srgbClr val="0070C0"/>
                </a:solidFill>
              </a:rPr>
              <a:t>; </a:t>
            </a:r>
            <a:r>
              <a:rPr lang="tr-TR" dirty="0" smtClean="0"/>
              <a:t>ticaret ve finansta sürdürülebilir örnekleri destekleyen </a:t>
            </a:r>
            <a:r>
              <a:rPr lang="tr-TR" i="1" dirty="0" smtClean="0">
                <a:solidFill>
                  <a:schemeClr val="bg2">
                    <a:lumMod val="50000"/>
                  </a:schemeClr>
                </a:solidFill>
              </a:rPr>
              <a:t>uluslararası sistem</a:t>
            </a:r>
            <a:r>
              <a:rPr lang="tr-TR" dirty="0" smtClean="0">
                <a:solidFill>
                  <a:schemeClr val="bg2">
                    <a:lumMod val="50000"/>
                  </a:schemeClr>
                </a:solidFill>
              </a:rPr>
              <a:t>; </a:t>
            </a:r>
            <a:r>
              <a:rPr lang="tr-TR" dirty="0" smtClean="0"/>
              <a:t>esnek ve kendini düzenleyen </a:t>
            </a:r>
            <a:r>
              <a:rPr lang="tr-TR" i="1" dirty="0" smtClean="0"/>
              <a:t>yönetim sistemi</a:t>
            </a:r>
            <a:r>
              <a:rPr lang="tr-TR" dirty="0" smtClean="0"/>
              <a:t>. </a:t>
            </a:r>
          </a:p>
          <a:p>
            <a:endParaRPr lang="tr-TR" dirty="0"/>
          </a:p>
        </p:txBody>
      </p:sp>
      <p:sp>
        <p:nvSpPr>
          <p:cNvPr id="3" name="2 Başlık"/>
          <p:cNvSpPr>
            <a:spLocks noGrp="1"/>
          </p:cNvSpPr>
          <p:nvPr>
            <p:ph type="title"/>
          </p:nvPr>
        </p:nvSpPr>
        <p:spPr/>
        <p:txBody>
          <a:bodyPr/>
          <a:lstStyle/>
          <a:p>
            <a:endParaRPr lang="tr-TR"/>
          </a:p>
        </p:txBody>
      </p:sp>
    </p:spTree>
    <p:extLst>
      <p:ext uri="{BB962C8B-B14F-4D97-AF65-F5344CB8AC3E}">
        <p14:creationId xmlns:p14="http://schemas.microsoft.com/office/powerpoint/2010/main" val="180794845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Kalabalık">
  <a:themeElements>
    <a:clrScheme name="Kalabalık">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Kalabalık">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Kalabalık">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224</TotalTime>
  <Words>599</Words>
  <Application>Microsoft Office PowerPoint</Application>
  <PresentationFormat>Ekran Gösterisi (4:3)</PresentationFormat>
  <Paragraphs>69</Paragraphs>
  <Slides>16</Slides>
  <Notes>1</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16</vt:i4>
      </vt:variant>
    </vt:vector>
  </HeadingPairs>
  <TitlesOfParts>
    <vt:vector size="22" baseType="lpstr">
      <vt:lpstr>Calibri</vt:lpstr>
      <vt:lpstr>Lucida Sans Unicode</vt:lpstr>
      <vt:lpstr>Verdana</vt:lpstr>
      <vt:lpstr>Wingdings 2</vt:lpstr>
      <vt:lpstr>Wingdings 3</vt:lpstr>
      <vt:lpstr>Kalabalık</vt:lpstr>
      <vt:lpstr>  SÜRDÜRÜLEBİLİRLİĞİN TANIMI VE TARİHÇESİ </vt:lpstr>
      <vt:lpstr>PowerPoint Sunusu</vt:lpstr>
      <vt:lpstr>PowerPoint Sunusu</vt:lpstr>
      <vt:lpstr>PowerPoint Sunusu</vt:lpstr>
      <vt:lpstr>PowerPoint Sunusu</vt:lpstr>
      <vt:lpstr>PowerPoint Sunusu</vt:lpstr>
      <vt:lpstr>PowerPoint Sunusu</vt:lpstr>
      <vt:lpstr>Kavramın Ortaya Çıkışı  </vt:lpstr>
      <vt:lpstr>PowerPoint Sunusu</vt:lpstr>
      <vt:lpstr>Raporun temel amaçlarını üç noktada özetlemek mümkündür: </vt:lpstr>
      <vt:lpstr>Süreç</vt:lpstr>
      <vt:lpstr>Sürdürülebilir kalkınma, </vt:lpstr>
      <vt:lpstr>Süreklilik ekonomisi </vt:lpstr>
      <vt:lpstr>PowerPoint Sunusu</vt:lpstr>
      <vt:lpstr>PowerPoint Sunusu</vt:lpstr>
      <vt:lpstr>Sürdürülebilirlik boyutları</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SÜRDÜRÜLEBİLİRLİĞİN TANIMI VE TARİHÇESİ </dc:title>
  <dc:creator>vb</dc:creator>
  <cp:lastModifiedBy>forest explorer</cp:lastModifiedBy>
  <cp:revision>22</cp:revision>
  <dcterms:created xsi:type="dcterms:W3CDTF">2013-10-10T07:49:17Z</dcterms:created>
  <dcterms:modified xsi:type="dcterms:W3CDTF">2019-12-06T10:24:17Z</dcterms:modified>
</cp:coreProperties>
</file>