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63" r:id="rId3"/>
    <p:sldId id="293" r:id="rId4"/>
    <p:sldId id="258" r:id="rId5"/>
    <p:sldId id="294" r:id="rId6"/>
    <p:sldId id="259" r:id="rId7"/>
    <p:sldId id="295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4" r:id="rId24"/>
    <p:sldId id="291" r:id="rId25"/>
    <p:sldId id="286" r:id="rId26"/>
    <p:sldId id="287" r:id="rId27"/>
    <p:sldId id="288" r:id="rId28"/>
    <p:sldId id="289" r:id="rId29"/>
    <p:sldId id="29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Mikromaniplasyon</a:t>
            </a:r>
            <a:r>
              <a:rPr lang="tr-TR" dirty="0" smtClean="0"/>
              <a:t> teknikleri:</a:t>
            </a:r>
          </a:p>
          <a:p>
            <a:endParaRPr lang="tr-TR" dirty="0"/>
          </a:p>
          <a:p>
            <a:r>
              <a:rPr lang="tr-TR" dirty="0" err="1" smtClean="0"/>
              <a:t>Spermatozoon</a:t>
            </a:r>
            <a:r>
              <a:rPr lang="tr-TR" dirty="0" smtClean="0"/>
              <a:t> </a:t>
            </a:r>
            <a:r>
              <a:rPr lang="tr-TR" dirty="0" err="1" smtClean="0"/>
              <a:t>motilitesinde</a:t>
            </a:r>
            <a:r>
              <a:rPr lang="tr-TR" dirty="0" smtClean="0"/>
              <a:t> anormallik veya </a:t>
            </a:r>
            <a:r>
              <a:rPr lang="tr-TR" dirty="0" err="1" smtClean="0"/>
              <a:t>spermatozoon</a:t>
            </a:r>
            <a:r>
              <a:rPr lang="tr-TR" dirty="0" smtClean="0"/>
              <a:t> sayısının az olduğu durumlarda kullanılan 4 yardımcı </a:t>
            </a:r>
            <a:r>
              <a:rPr lang="tr-TR" dirty="0" err="1" smtClean="0"/>
              <a:t>fertilizasyon</a:t>
            </a:r>
            <a:r>
              <a:rPr lang="tr-TR" dirty="0" smtClean="0"/>
              <a:t> tekniği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685562"/>
            <a:ext cx="777307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Bunlar</a:t>
            </a:r>
          </a:p>
          <a:p>
            <a:r>
              <a:rPr lang="tr-TR" dirty="0" smtClean="0"/>
              <a:t>Zona inceltme (zona </a:t>
            </a:r>
            <a:r>
              <a:rPr lang="tr-TR" dirty="0" err="1" smtClean="0"/>
              <a:t>thinning</a:t>
            </a:r>
            <a:r>
              <a:rPr lang="tr-TR" dirty="0" smtClean="0"/>
              <a:t>)</a:t>
            </a:r>
          </a:p>
          <a:p>
            <a:r>
              <a:rPr lang="tr-TR" dirty="0" smtClean="0"/>
              <a:t>Zona delme (Zona </a:t>
            </a:r>
            <a:r>
              <a:rPr lang="tr-TR" dirty="0" err="1" smtClean="0"/>
              <a:t>drilling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Subzonal</a:t>
            </a:r>
            <a:r>
              <a:rPr lang="tr-TR" dirty="0" smtClean="0"/>
              <a:t> sperm enjeksiyonu (SUZİ)</a:t>
            </a:r>
          </a:p>
          <a:p>
            <a:r>
              <a:rPr lang="tr-TR" dirty="0" smtClean="0"/>
              <a:t>Intrasitoplazmik sperm enjeksiyonu (ICSI)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72816"/>
            <a:ext cx="86868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İlk üç teknikte ZP bariyeri kaldırılmaktadır.</a:t>
            </a:r>
          </a:p>
          <a:p>
            <a:endParaRPr lang="tr-TR" dirty="0" smtClean="0"/>
          </a:p>
          <a:p>
            <a:r>
              <a:rPr lang="tr-TR" dirty="0" smtClean="0"/>
              <a:t>Bununla birlikte bu tekniklerde </a:t>
            </a:r>
            <a:r>
              <a:rPr lang="tr-TR" dirty="0" err="1" smtClean="0"/>
              <a:t>spermatozoon</a:t>
            </a:r>
            <a:r>
              <a:rPr lang="tr-TR" dirty="0" smtClean="0"/>
              <a:t> hareketli ve </a:t>
            </a:r>
            <a:r>
              <a:rPr lang="tr-TR" dirty="0" err="1" smtClean="0"/>
              <a:t>vitellin</a:t>
            </a:r>
            <a:r>
              <a:rPr lang="tr-TR" dirty="0" smtClean="0"/>
              <a:t> </a:t>
            </a:r>
            <a:r>
              <a:rPr lang="tr-TR" dirty="0" err="1" smtClean="0"/>
              <a:t>membranla</a:t>
            </a:r>
            <a:r>
              <a:rPr lang="tr-TR" dirty="0" smtClean="0"/>
              <a:t> birleşebilme kapasitesine sahip olmalıdır.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087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Dördüncü </a:t>
            </a:r>
            <a:r>
              <a:rPr lang="tr-TR" dirty="0"/>
              <a:t>yöntem olan Intrasitoplazmik sperm </a:t>
            </a:r>
            <a:r>
              <a:rPr lang="tr-TR" dirty="0" smtClean="0"/>
              <a:t>enjeksiyonunda ise </a:t>
            </a:r>
            <a:r>
              <a:rPr lang="tr-TR" dirty="0" err="1" smtClean="0"/>
              <a:t>spermatozoon</a:t>
            </a:r>
            <a:r>
              <a:rPr lang="tr-TR" dirty="0" smtClean="0"/>
              <a:t> </a:t>
            </a:r>
            <a:r>
              <a:rPr lang="tr-TR" dirty="0" err="1" smtClean="0"/>
              <a:t>ooplazma</a:t>
            </a:r>
            <a:r>
              <a:rPr lang="tr-TR" dirty="0" smtClean="0"/>
              <a:t> içine enjekte edilmekte hem ZP bariyeri geçilmekte hem de </a:t>
            </a:r>
            <a:r>
              <a:rPr lang="tr-TR" dirty="0" err="1" smtClean="0"/>
              <a:t>spermatozoon</a:t>
            </a:r>
            <a:r>
              <a:rPr lang="tr-TR" dirty="0" smtClean="0"/>
              <a:t>-oosit </a:t>
            </a:r>
            <a:r>
              <a:rPr lang="tr-TR" dirty="0" err="1" smtClean="0"/>
              <a:t>membranı</a:t>
            </a:r>
            <a:r>
              <a:rPr lang="tr-TR" dirty="0" smtClean="0"/>
              <a:t> birleşmesi gerçekleşmektedir.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Intrasitoplazmik sperm enjeksiyonu (ICSI</a:t>
            </a:r>
            <a:r>
              <a:rPr lang="tr-TR" dirty="0" smtClean="0"/>
              <a:t>) yönteminde </a:t>
            </a:r>
            <a:r>
              <a:rPr lang="tr-TR" dirty="0" err="1" smtClean="0"/>
              <a:t>spermatozoonun</a:t>
            </a:r>
            <a:r>
              <a:rPr lang="tr-TR" dirty="0" smtClean="0"/>
              <a:t> hareketli olmasına gerek yoktur canlı hatta bozulmamış olması yeterlidir.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32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9165" y="1397675"/>
            <a:ext cx="899483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Yardımcı </a:t>
            </a:r>
            <a:r>
              <a:rPr lang="tr-TR" dirty="0" err="1" smtClean="0"/>
              <a:t>fertilizasyon</a:t>
            </a:r>
            <a:r>
              <a:rPr lang="tr-TR" dirty="0" smtClean="0"/>
              <a:t> </a:t>
            </a:r>
            <a:r>
              <a:rPr lang="tr-TR" dirty="0"/>
              <a:t>tekniklerinden biri olan Intrasitoplazmik sperm enjeksiyonu (ICSI)</a:t>
            </a:r>
          </a:p>
          <a:p>
            <a:r>
              <a:rPr lang="tr-TR" dirty="0" err="1" smtClean="0"/>
              <a:t>Spermatozoonun</a:t>
            </a:r>
            <a:r>
              <a:rPr lang="tr-TR" dirty="0" smtClean="0"/>
              <a:t> direkt oositin sitoplazması içine mekanik olarak yerleştirilmesi yöntemidir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tekniğin kullanılması ile </a:t>
            </a:r>
            <a:r>
              <a:rPr lang="tr-TR" dirty="0" err="1" smtClean="0"/>
              <a:t>spermatozoon</a:t>
            </a:r>
            <a:r>
              <a:rPr lang="tr-TR" dirty="0" smtClean="0"/>
              <a:t> </a:t>
            </a:r>
            <a:r>
              <a:rPr lang="tr-TR" dirty="0" err="1" smtClean="0"/>
              <a:t>penetrasyonunu</a:t>
            </a:r>
            <a:r>
              <a:rPr lang="tr-TR" dirty="0" smtClean="0"/>
              <a:t> içeren </a:t>
            </a:r>
            <a:r>
              <a:rPr lang="tr-TR" dirty="0" err="1" smtClean="0"/>
              <a:t>kumulus</a:t>
            </a:r>
            <a:r>
              <a:rPr lang="tr-TR" dirty="0" smtClean="0"/>
              <a:t> hücreleri</a:t>
            </a:r>
          </a:p>
          <a:p>
            <a:r>
              <a:rPr lang="tr-TR" dirty="0" err="1" smtClean="0"/>
              <a:t>Hyaluronik</a:t>
            </a:r>
            <a:r>
              <a:rPr lang="tr-TR" dirty="0" smtClean="0"/>
              <a:t> asit </a:t>
            </a:r>
            <a:r>
              <a:rPr lang="tr-TR" dirty="0" err="1" smtClean="0"/>
              <a:t>matriks</a:t>
            </a:r>
            <a:r>
              <a:rPr lang="tr-TR" dirty="0" smtClean="0"/>
              <a:t> bariyeri zona </a:t>
            </a:r>
            <a:r>
              <a:rPr lang="tr-TR" dirty="0" err="1" smtClean="0"/>
              <a:t>pellucida</a:t>
            </a:r>
            <a:r>
              <a:rPr lang="tr-TR" dirty="0" smtClean="0"/>
              <a:t> ve </a:t>
            </a:r>
            <a:r>
              <a:rPr lang="tr-TR" dirty="0" err="1" smtClean="0"/>
              <a:t>ooplazmik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pas geçilmektedir..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10" y="1554163"/>
            <a:ext cx="641177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685562"/>
            <a:ext cx="777307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10" y="1554163"/>
            <a:ext cx="641177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637</TotalTime>
  <Words>164</Words>
  <Application>Microsoft Office PowerPoint</Application>
  <PresentationFormat>Ekran Gösterisi (4:3)</PresentationFormat>
  <Paragraphs>42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67</cp:revision>
  <dcterms:created xsi:type="dcterms:W3CDTF">2016-12-23T16:42:25Z</dcterms:created>
  <dcterms:modified xsi:type="dcterms:W3CDTF">2018-02-07T09:19:58Z</dcterms:modified>
</cp:coreProperties>
</file>