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60"/>
  </p:notesMasterIdLst>
  <p:sldIdLst>
    <p:sldId id="256" r:id="rId2"/>
    <p:sldId id="259" r:id="rId3"/>
    <p:sldId id="261" r:id="rId4"/>
    <p:sldId id="286" r:id="rId5"/>
    <p:sldId id="287" r:id="rId6"/>
    <p:sldId id="379" r:id="rId7"/>
    <p:sldId id="380" r:id="rId8"/>
    <p:sldId id="381" r:id="rId9"/>
    <p:sldId id="387" r:id="rId10"/>
    <p:sldId id="289" r:id="rId11"/>
    <p:sldId id="389" r:id="rId12"/>
    <p:sldId id="262" r:id="rId13"/>
    <p:sldId id="288" r:id="rId14"/>
    <p:sldId id="290" r:id="rId15"/>
    <p:sldId id="375" r:id="rId16"/>
    <p:sldId id="376" r:id="rId17"/>
    <p:sldId id="291" r:id="rId18"/>
    <p:sldId id="293" r:id="rId19"/>
    <p:sldId id="391" r:id="rId20"/>
    <p:sldId id="392" r:id="rId21"/>
    <p:sldId id="393" r:id="rId22"/>
    <p:sldId id="394" r:id="rId23"/>
    <p:sldId id="395" r:id="rId24"/>
    <p:sldId id="396" r:id="rId25"/>
    <p:sldId id="397" r:id="rId26"/>
    <p:sldId id="398" r:id="rId27"/>
    <p:sldId id="399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2" r:id="rId43"/>
    <p:sldId id="340" r:id="rId44"/>
    <p:sldId id="343" r:id="rId45"/>
    <p:sldId id="344" r:id="rId46"/>
    <p:sldId id="345" r:id="rId47"/>
    <p:sldId id="346" r:id="rId48"/>
    <p:sldId id="347" r:id="rId49"/>
    <p:sldId id="348" r:id="rId50"/>
    <p:sldId id="349" r:id="rId51"/>
    <p:sldId id="341" r:id="rId52"/>
    <p:sldId id="350" r:id="rId53"/>
    <p:sldId id="352" r:id="rId54"/>
    <p:sldId id="351" r:id="rId55"/>
    <p:sldId id="353" r:id="rId56"/>
    <p:sldId id="382" r:id="rId57"/>
    <p:sldId id="383" r:id="rId58"/>
    <p:sldId id="260" r:id="rId59"/>
  </p:sldIdLst>
  <p:sldSz cx="9144000" cy="5143500" type="screen16x9"/>
  <p:notesSz cx="6858000" cy="9144000"/>
  <p:embeddedFontLst>
    <p:embeddedFont>
      <p:font typeface="Mali SemiBold" panose="020B0604020202020204" charset="0"/>
      <p:regular r:id="rId61"/>
      <p:bold r:id="rId62"/>
      <p:italic r:id="rId63"/>
      <p:boldItalic r:id="rId64"/>
    </p:embeddedFont>
    <p:embeddedFont>
      <p:font typeface="Amatic SC" panose="020B0604020202020204" charset="-79"/>
      <p:regular r:id="rId65"/>
      <p:bold r:id="rId66"/>
    </p:embeddedFont>
    <p:embeddedFont>
      <p:font typeface="Calibri" panose="020F0502020204030204" pitchFamily="34" charset="0"/>
      <p:regular r:id="rId67"/>
      <p:bold r:id="rId68"/>
      <p:italic r:id="rId69"/>
      <p:boldItalic r:id="rId70"/>
    </p:embeddedFont>
    <p:embeddedFont>
      <p:font typeface="Nunito Light" panose="020B0604020202020204" charset="0"/>
      <p:regular r:id="rId71"/>
      <p:bold r:id="rId72"/>
      <p:italic r:id="rId73"/>
      <p:boldItalic r:id="rId74"/>
    </p:embeddedFont>
    <p:embeddedFont>
      <p:font typeface="Quicksand" panose="020B0604020202020204" charset="-94"/>
      <p:regular r:id="rId75"/>
      <p:bold r:id="rId76"/>
    </p:embeddedFont>
    <p:embeddedFont>
      <p:font typeface="Short Stack" panose="020B0604020202020204" charset="-94"/>
      <p:regular r:id="rId7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DE079F6-4A79-496A-912D-CD1FA55FFDC3}">
  <a:tblStyle styleId="{ADE079F6-4A79-496A-912D-CD1FA55FFD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03"/>
  </p:normalViewPr>
  <p:slideViewPr>
    <p:cSldViewPr snapToGrid="0" snapToObjects="1">
      <p:cViewPr varScale="1">
        <p:scale>
          <a:sx n="66" d="100"/>
          <a:sy n="66" d="100"/>
        </p:scale>
        <p:origin x="4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4.fntdata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77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2.fntdata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75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73" Type="http://schemas.openxmlformats.org/officeDocument/2006/relationships/font" Target="fonts/font13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6.fntdata"/><Relationship Id="rId7" Type="http://schemas.openxmlformats.org/officeDocument/2006/relationships/slide" Target="slides/slide6.xml"/><Relationship Id="rId71" Type="http://schemas.openxmlformats.org/officeDocument/2006/relationships/font" Target="fonts/font11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45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3611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5024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4436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772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6734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541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13" name="Google Shape;113;p3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3" name="Google Shape;133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1" name="Google Shape;171;p3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5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4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77" name="Google Shape;177;p4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97" name="Google Shape;197;p4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98" name="Google Shape;198;p4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0" name="Google Shape;200;p4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02" name="Google Shape;202;p4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5" name="Google Shape;205;p4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26" name="Google Shape;226;p4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227" name="Google Shape;227;p4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29" name="Google Shape;229;p4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31" name="Google Shape;231;p4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232" name="Google Shape;232;p4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35" name="Google Shape;235;p4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239" name="Google Shape;239;p4"/>
          <p:cNvSpPr txBox="1">
            <a:spLocks noGrp="1"/>
          </p:cNvSpPr>
          <p:nvPr>
            <p:ph type="body" idx="1"/>
          </p:nvPr>
        </p:nvSpPr>
        <p:spPr>
          <a:xfrm>
            <a:off x="2052200" y="1253925"/>
            <a:ext cx="5039700" cy="267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✘"/>
              <a:defRPr sz="3600" b="1">
                <a:latin typeface="Amatic SC"/>
                <a:ea typeface="Amatic SC"/>
                <a:cs typeface="Amatic SC"/>
                <a:sym typeface="Amatic SC"/>
              </a:defRPr>
            </a:lvl1pPr>
            <a:lvl2pPr marL="914400" lvl="1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2pPr>
            <a:lvl3pPr marL="1371600" lvl="2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3pPr>
            <a:lvl4pPr marL="1828800" lvl="3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4pPr>
            <a:lvl5pPr marL="2286000" lvl="4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5pPr>
            <a:lvl6pPr marL="2743200" lvl="5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6pPr>
            <a:lvl7pPr marL="3200400" lvl="6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7pPr>
            <a:lvl8pPr marL="3657600" lvl="7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8pPr>
            <a:lvl9pPr marL="4114800" lvl="8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240" name="Google Shape;240;p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5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243" name="Google Shape;243;p5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2" name="Google Shape;302;p5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>
            <a:endParaRPr/>
          </a:p>
        </p:txBody>
      </p:sp>
      <p:sp>
        <p:nvSpPr>
          <p:cNvPr id="304" name="Google Shape;304;p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6" r:id="rId5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Orta Çocukluk Dönemi</a:t>
            </a:r>
          </a:p>
        </p:txBody>
      </p:sp>
      <p:sp>
        <p:nvSpPr>
          <p:cNvPr id="3" name="Google Shape;709;p15">
            <a:extLst>
              <a:ext uri="{FF2B5EF4-FFF2-40B4-BE49-F238E27FC236}">
                <a16:creationId xmlns:a16="http://schemas.microsoft.com/office/drawing/2014/main" id="{7A33CA4C-39D4-1047-BB53-2E72CAB7747B}"/>
              </a:ext>
            </a:extLst>
          </p:cNvPr>
          <p:cNvSpPr txBox="1">
            <a:spLocks/>
          </p:cNvSpPr>
          <p:nvPr/>
        </p:nvSpPr>
        <p:spPr>
          <a:xfrm>
            <a:off x="1275150" y="3497882"/>
            <a:ext cx="6593700" cy="42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algn="ctr">
              <a:spcBef>
                <a:spcPts val="0"/>
              </a:spcBef>
              <a:buFont typeface="Quicksand"/>
              <a:buNone/>
            </a:pPr>
            <a:r>
              <a:rPr lang="tr-TR" sz="1800" b="1" dirty="0"/>
              <a:t>Prof. Dr. Figen GÜRSOY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6"/>
          <p:cNvSpPr txBox="1">
            <a:spLocks noGrp="1"/>
          </p:cNvSpPr>
          <p:nvPr>
            <p:ph type="ctrTitle"/>
          </p:nvPr>
        </p:nvSpPr>
        <p:spPr>
          <a:xfrm>
            <a:off x="2112400" y="1583350"/>
            <a:ext cx="5533726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BİLİŞSEL GELİŞİM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926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E2492AC-DEC2-CD4F-A505-BE6FED25F8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6-7 yaşlarında ortaya çıkan yeni becerilerin çoğunluğu daha önceki dönemde yani okul öncesi dönemde gerçekleşmiş bütün değişimlerin üzerinde şekillenen ve kurulan becerilerdir. </a:t>
            </a:r>
          </a:p>
        </p:txBody>
      </p:sp>
    </p:spTree>
    <p:extLst>
      <p:ext uri="{BB962C8B-B14F-4D97-AF65-F5344CB8AC3E}">
        <p14:creationId xmlns:p14="http://schemas.microsoft.com/office/powerpoint/2010/main" val="3058484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9"/>
          <p:cNvSpPr/>
          <p:nvPr/>
        </p:nvSpPr>
        <p:spPr>
          <a:xfrm>
            <a:off x="1484815" y="2159427"/>
            <a:ext cx="416822" cy="40504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39" name="Google Shape;739;p19"/>
          <p:cNvSpPr/>
          <p:nvPr/>
        </p:nvSpPr>
        <p:spPr>
          <a:xfrm rot="2487045">
            <a:off x="1556423" y="2221496"/>
            <a:ext cx="296567" cy="288187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41" name="Google Shape;741;p19"/>
          <p:cNvSpPr txBox="1">
            <a:spLocks noGrp="1"/>
          </p:cNvSpPr>
          <p:nvPr>
            <p:ph type="ctrTitle" idx="4294967295"/>
          </p:nvPr>
        </p:nvSpPr>
        <p:spPr>
          <a:xfrm>
            <a:off x="0" y="2159000"/>
            <a:ext cx="6146800" cy="41275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dirty="0" err="1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Piaget’nin</a:t>
            </a:r>
            <a:r>
              <a:rPr lang="tr-TR" sz="28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Bilişsel Gelişim Kuramı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E2492AC-DEC2-CD4F-A505-BE6FED25F8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Okul öncesi dönem çocuğunun düşüncesi işlem öncesidir. 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Bir sonraki dönem ise 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somut işlemler dönemidir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2425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8A05D5-E1A5-6B4D-B951-BCEB1AF7C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Somut İşlemler Dönemi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B9C3DEE-00CE-DE45-A781-0B8AE98C3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359" y="1327952"/>
            <a:ext cx="7767282" cy="3153522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7-11 yaşları arasını kapsamaktadır. 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Çocuklar bu dönemde somut işlemler gerçekleştirebilirler.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Belirli veya somut örneklerle uygulanabildiği sürece mantıklı muhakeme yapabilirler. 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Bu noktada 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işlemler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; geri dönüştürülebilir zihinsel eylemlerdir. </a:t>
            </a:r>
          </a:p>
        </p:txBody>
      </p:sp>
    </p:spTree>
    <p:extLst>
      <p:ext uri="{BB962C8B-B14F-4D97-AF65-F5344CB8AC3E}">
        <p14:creationId xmlns:p14="http://schemas.microsoft.com/office/powerpoint/2010/main" val="2861046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8A05D5-E1A5-6B4D-B951-BCEB1AF7C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Somut İşlemler Dönemi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B9C3DEE-00CE-DE45-A781-0B8AE98C3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359" y="1327952"/>
            <a:ext cx="7767282" cy="3153522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Mantıksal ilişkileri yakalamaya başlarlar ve düşünceleri daha çoğunlukla mantıksal kurallara dayanmaktadır. 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Nesneler hakkında kurulan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nedensel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mantık,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Piaget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tarafından 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somut işlemler dönemi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olarak adlandırılmıştır.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Çocuklar bu dönemde düşüncelerinde daha esnek ve düşünce süreçlerinde daha mantıklıdırlar.  </a:t>
            </a:r>
          </a:p>
        </p:txBody>
      </p:sp>
    </p:spTree>
    <p:extLst>
      <p:ext uri="{BB962C8B-B14F-4D97-AF65-F5344CB8AC3E}">
        <p14:creationId xmlns:p14="http://schemas.microsoft.com/office/powerpoint/2010/main" val="2399107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8A05D5-E1A5-6B4D-B951-BCEB1AF7C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Somut İşlemler Dönemi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B9C3DEE-00CE-DE45-A781-0B8AE98C3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358" y="1327952"/>
            <a:ext cx="8183079" cy="3153522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Somut işlemler dönemindeki çocuklar çarpmanın bölmeyle ilgili, çıkarmanın toplamanın tersi olduğunu kavrayabilmektedirler. 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Somut işlemler dönemindeki çocuklar tek bir özellikten daha çoğuna odaklanabilmektedir.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Geriye dönüştürülebilir özelliği de bu dönemde kazanılmıştır.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Örnek: 2+3=5 ise 5-2=3’tür. </a:t>
            </a:r>
          </a:p>
          <a:p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7CBB583E-F968-0D4E-AE2E-C0518BC23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Somut İşlemler Dönemi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5855BC5-8845-1146-B50A-770D7578E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912" y="1220009"/>
            <a:ext cx="7715031" cy="3261465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Nesneleri farklı gruplara ve alt gruplara ayırma ve bu grupların kendi aralarındaki bağlantılarını göz önünde bulundurabilme becerisine sahiptir.</a:t>
            </a:r>
          </a:p>
          <a:p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Serileme: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Niceliksel bir boyuta göre (Örneğin; uzunluk) uyarıcıyı sırlamayı içeren somut işlemdir.</a:t>
            </a:r>
          </a:p>
          <a:p>
            <a:r>
              <a:rPr lang="tr-TR" b="1" dirty="0" err="1">
                <a:latin typeface="Calibri" panose="020F0502020204030204" pitchFamily="34" charset="0"/>
                <a:cs typeface="Calibri" panose="020F0502020204030204" pitchFamily="34" charset="0"/>
              </a:rPr>
              <a:t>Geçişlilik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Belirli bir yargıyı anlamak için ilişkileri mantıklı biçimde birleştirme becerisidir. </a:t>
            </a:r>
          </a:p>
        </p:txBody>
      </p:sp>
    </p:spTree>
    <p:extLst>
      <p:ext uri="{BB962C8B-B14F-4D97-AF65-F5344CB8AC3E}">
        <p14:creationId xmlns:p14="http://schemas.microsoft.com/office/powerpoint/2010/main" val="1689001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129E304-9048-D041-BFD9-EC7778114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Korunum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B8843F7-6A74-9E4F-890E-2A1F6FE1B3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Herhangi bir nesne ya da nesne grubunun fiziksel biçimi ya da konumu değişse bile nesnenin miktarının, sayısının, uzunluğunun ve hacminin değişmeyeceğine olan inançtır. </a:t>
            </a:r>
          </a:p>
          <a:p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378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5D3B64-C11A-254F-A27E-6FB09100B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KORUNUM</a:t>
            </a:r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AA0CF99-EA84-5748-9A24-5C09AB1C96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Mali SemiBold"/>
                <a:cs typeface="Mali SemiBold"/>
                <a:sym typeface="Mali SemiBol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lang="en" sz="1000" b="0" i="0" u="none" strike="noStrike" kern="0" cap="none" spc="0" normalizeH="0" baseline="0" noProof="0">
              <a:ln>
                <a:noFill/>
              </a:ln>
              <a:solidFill>
                <a:srgbClr val="21355A"/>
              </a:solidFill>
              <a:effectLst/>
              <a:uLnTx/>
              <a:uFillTx/>
              <a:latin typeface="Mali SemiBold"/>
              <a:cs typeface="Mali SemiBold"/>
              <a:sym typeface="Mali SemiBold"/>
            </a:endParaRPr>
          </a:p>
        </p:txBody>
      </p:sp>
      <p:graphicFrame>
        <p:nvGraphicFramePr>
          <p:cNvPr id="5" name="Tablo 5">
            <a:extLst>
              <a:ext uri="{FF2B5EF4-FFF2-40B4-BE49-F238E27FC236}">
                <a16:creationId xmlns:a16="http://schemas.microsoft.com/office/drawing/2014/main" id="{B140741B-77DC-B340-BD1D-E8F5F8FF7A4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32050" y="1454668"/>
          <a:ext cx="6096000" cy="2595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1606453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5824355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b="1" dirty="0"/>
                        <a:t>Sayı Korunumu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6-7 yaş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940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Uzunluk Korunumu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tr-TR" sz="1400" b="1" u="none" strike="noStrike" kern="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6-7 yaş</a:t>
                      </a:r>
                      <a:endParaRPr kumimoji="0" lang="tr-TR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184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b="1" dirty="0"/>
                        <a:t>Sıvı korunumu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tr-TR" sz="1400" b="1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6-7 yaş</a:t>
                      </a:r>
                      <a:endParaRPr kumimoji="0" lang="tr-TR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21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Şekil korunumu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tr-TR" sz="1400" b="1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6-7 yaş</a:t>
                      </a:r>
                      <a:endParaRPr kumimoji="0" lang="tr-TR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034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dirty="0"/>
                        <a:t>Alan Korunumu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9-10 yaş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4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dirty="0"/>
                        <a:t>Ağırlık Korunumu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9-10 yaş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588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dirty="0"/>
                        <a:t>Hacim Korunumu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11 yaş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876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619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6"/>
          <p:cNvSpPr txBox="1">
            <a:spLocks noGrp="1"/>
          </p:cNvSpPr>
          <p:nvPr>
            <p:ph type="ctrTitle"/>
          </p:nvPr>
        </p:nvSpPr>
        <p:spPr>
          <a:xfrm>
            <a:off x="2112400" y="1583350"/>
            <a:ext cx="5533726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FİZİKSEL GELİŞİM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C09877F-2969-BF4D-9EAD-9CCA27A49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8E545CA-726C-4347-A594-B59337FD17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3">
                    <a:lumMod val="50000"/>
                  </a:schemeClr>
                </a:solidFill>
              </a:rPr>
              <a:t>Sayı Korunumu:</a:t>
            </a:r>
          </a:p>
          <a:p>
            <a:r>
              <a:rPr lang="tr-TR" dirty="0"/>
              <a:t>Birbirine eşit iki sıra nesnenin eşit sayıda olduğu çocuğa gösterilmektedir.</a:t>
            </a:r>
          </a:p>
          <a:p>
            <a:r>
              <a:rPr lang="tr-TR" dirty="0"/>
              <a:t>Top sıralarından bir tanesi genişletilir ve çocuğa o sırada daha fazla nesne olup olmadığı sorulur.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F8CC16F-28BC-AB44-B7E1-314134FAD4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Mali SemiBold"/>
                <a:cs typeface="Mali SemiBold"/>
                <a:sym typeface="Mali SemiBol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lang="en" sz="1000" b="0" i="0" u="none" strike="noStrike" kern="0" cap="none" spc="0" normalizeH="0" baseline="0" noProof="0">
              <a:ln>
                <a:noFill/>
              </a:ln>
              <a:solidFill>
                <a:srgbClr val="21355A"/>
              </a:solidFill>
              <a:effectLst/>
              <a:uLnTx/>
              <a:uFillTx/>
              <a:latin typeface="Mali SemiBold"/>
              <a:cs typeface="Mali SemiBold"/>
              <a:sym typeface="Mal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725466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D745FC-969B-D74C-9DF8-819BC8148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3BCE258-588C-3B48-BFA9-D7A0EE3DA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071" y="1275400"/>
            <a:ext cx="7327122" cy="3631336"/>
          </a:xfrm>
        </p:spPr>
        <p:txBody>
          <a:bodyPr/>
          <a:lstStyle/>
          <a:p>
            <a:r>
              <a:rPr lang="tr-TR" b="1" dirty="0">
                <a:solidFill>
                  <a:schemeClr val="accent3">
                    <a:lumMod val="50000"/>
                  </a:schemeClr>
                </a:solidFill>
              </a:rPr>
              <a:t>Uzunluk Korunumu:</a:t>
            </a:r>
          </a:p>
          <a:p>
            <a:r>
              <a:rPr lang="tr-TR" dirty="0"/>
              <a:t>Aynı uzunluktaki iki çubuk çocuğun önüne koyulur. Aynı uzunlukta olup olmadığı sorulur ve çocuktan iki çubuğun eşit olduğunun teyidi alınır.</a:t>
            </a:r>
          </a:p>
          <a:p>
            <a:r>
              <a:rPr lang="tr-TR" dirty="0"/>
              <a:t>Çubuklardan biri sağa doğru itilir ve çocuğa aynı uzunlukta olup olmadığı sorulur. </a:t>
            </a:r>
          </a:p>
          <a:p>
            <a:r>
              <a:rPr lang="tr-TR" dirty="0"/>
              <a:t>Çocuk sağa doğru itilmiş çubuğun daha uzun olduğunu söyler.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282EF54-F77E-4D4B-A1C3-63A35F77CB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Mali SemiBold"/>
                <a:cs typeface="Mali SemiBold"/>
                <a:sym typeface="Mali SemiBol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lang="en" sz="1000" b="0" i="0" u="none" strike="noStrike" kern="0" cap="none" spc="0" normalizeH="0" baseline="0" noProof="0">
              <a:ln>
                <a:noFill/>
              </a:ln>
              <a:solidFill>
                <a:srgbClr val="21355A"/>
              </a:solidFill>
              <a:effectLst/>
              <a:uLnTx/>
              <a:uFillTx/>
              <a:latin typeface="Mali SemiBold"/>
              <a:cs typeface="Mali SemiBold"/>
              <a:sym typeface="Mal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67469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490474-1418-5C41-A6FB-335EA9523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5CC95B6-ECEA-1D41-8A9A-2F1206A2CE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Piaget’nin</a:t>
            </a:r>
            <a:r>
              <a:rPr lang="tr-TR" dirty="0"/>
              <a:t> kuramına göre işlem öncesi dönemde olan çocuklar sıvı korunumu görevinde başarısız olmaktadırlar. </a:t>
            </a:r>
          </a:p>
          <a:p>
            <a:r>
              <a:rPr lang="tr-TR" dirty="0"/>
              <a:t>Başarısızlık sadece odaklanma ile ilgili değil aynı zamanda eylemin zihinde geri </a:t>
            </a:r>
            <a:r>
              <a:rPr lang="tr-TR" dirty="0" err="1"/>
              <a:t>çevrilemezliği</a:t>
            </a:r>
            <a:r>
              <a:rPr lang="tr-TR" dirty="0"/>
              <a:t> ile ilgilidir.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06E4B06-6004-B64D-842F-1A86455FC5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Mali SemiBold"/>
                <a:cs typeface="Mali SemiBold"/>
                <a:sym typeface="Mali SemiBol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lang="en" sz="1000" b="0" i="0" u="none" strike="noStrike" kern="0" cap="none" spc="0" normalizeH="0" baseline="0" noProof="0">
              <a:ln>
                <a:noFill/>
              </a:ln>
              <a:solidFill>
                <a:srgbClr val="21355A"/>
              </a:solidFill>
              <a:effectLst/>
              <a:uLnTx/>
              <a:uFillTx/>
              <a:latin typeface="Mali SemiBold"/>
              <a:cs typeface="Mali SemiBold"/>
              <a:sym typeface="Mal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529994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E9222D-6C2D-2145-84A6-B3F637A55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30354BF-2249-BD41-820E-558AE7B02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927" y="987200"/>
            <a:ext cx="8073073" cy="4077169"/>
          </a:xfrm>
        </p:spPr>
        <p:txBody>
          <a:bodyPr/>
          <a:lstStyle/>
          <a:p>
            <a:r>
              <a:rPr lang="tr-TR" sz="2200" b="1" dirty="0">
                <a:solidFill>
                  <a:schemeClr val="accent3">
                    <a:lumMod val="50000"/>
                  </a:schemeClr>
                </a:solidFill>
              </a:rPr>
              <a:t>Sıvı Korunumu:</a:t>
            </a:r>
          </a:p>
          <a:p>
            <a:r>
              <a:rPr lang="tr-TR" sz="2200" dirty="0"/>
              <a:t>İçi aynı miktarda su ile dolu iki bardak gösterilmiştir. Çocuklara bu bardaklardaki su miktarının aynı olup olmadığı sorulmuştur. Çocuklar «evet» olarak yanıtlamışlardır. </a:t>
            </a:r>
          </a:p>
          <a:p>
            <a:r>
              <a:rPr lang="tr-TR" sz="2200" dirty="0"/>
              <a:t>Daha sonra bardaklardan biri daha önceki iki bardaktan daha dar, ince ve uzun bardağa dökülmüştür.</a:t>
            </a:r>
          </a:p>
          <a:p>
            <a:r>
              <a:rPr lang="tr-TR" sz="2200" dirty="0"/>
              <a:t>Çocuklara içinde su kalan ilk bardak ve dar-uzun bardaki su miktarının eşit olup olmadığı sorulmuştur.  </a:t>
            </a:r>
          </a:p>
          <a:p>
            <a:r>
              <a:rPr lang="tr-TR" sz="2200" dirty="0"/>
              <a:t>7-8 yaşlarından küçük çocuklar «hayır» olarak cevap vermişlerdir. Dar ve uzun bardaktaki suyun daha fazla olduğunu düşünmüşlerdir. </a:t>
            </a:r>
          </a:p>
          <a:p>
            <a:endParaRPr lang="tr-TR" sz="220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4DFC21B-F074-EA4E-94BC-BC4BED75A6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Mali SemiBold"/>
                <a:cs typeface="Mali SemiBold"/>
                <a:sym typeface="Mali SemiBol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lang="en" sz="1000" b="0" i="0" u="none" strike="noStrike" kern="0" cap="none" spc="0" normalizeH="0" baseline="0" noProof="0">
              <a:ln>
                <a:noFill/>
              </a:ln>
              <a:solidFill>
                <a:srgbClr val="21355A"/>
              </a:solidFill>
              <a:effectLst/>
              <a:uLnTx/>
              <a:uFillTx/>
              <a:latin typeface="Mali SemiBold"/>
              <a:cs typeface="Mali SemiBold"/>
              <a:sym typeface="Mal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770037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FBECC6-8844-6441-A076-C72E9473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A48DCB7-53A7-CE4D-9F65-A850EE1CB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3915" y="1159957"/>
            <a:ext cx="7684477" cy="3860451"/>
          </a:xfrm>
        </p:spPr>
        <p:txBody>
          <a:bodyPr/>
          <a:lstStyle/>
          <a:p>
            <a:r>
              <a:rPr lang="tr-TR" b="1" dirty="0">
                <a:solidFill>
                  <a:schemeClr val="accent3">
                    <a:lumMod val="50000"/>
                  </a:schemeClr>
                </a:solidFill>
              </a:rPr>
              <a:t>Şekil korunumu: </a:t>
            </a:r>
          </a:p>
          <a:p>
            <a:r>
              <a:rPr lang="tr-TR" dirty="0"/>
              <a:t>İki eşit oyun hamuruyla yapılmış top çocuğa gösterilir ve çocuğa eşit miktarda olduğu gösterilir.</a:t>
            </a:r>
          </a:p>
          <a:p>
            <a:r>
              <a:rPr lang="tr-TR" dirty="0"/>
              <a:t>Daha sonra hamurlardan birisinin şekli değiştirilerek daha uzun hale getirilir. </a:t>
            </a:r>
          </a:p>
          <a:p>
            <a:r>
              <a:rPr lang="tr-TR" dirty="0"/>
              <a:t>Çocuğa hamurların miktarının eşit olup olmadığı sorulduğunda çocuklar «uzun olanın daha çok» olduğunu söylemektedir.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AFDB27E-2F9E-2B4E-B7C0-F395D1D6D8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Mali SemiBold"/>
                <a:cs typeface="Mali SemiBold"/>
                <a:sym typeface="Mali SemiBol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lang="en" sz="1000" b="0" i="0" u="none" strike="noStrike" kern="0" cap="none" spc="0" normalizeH="0" baseline="0" noProof="0">
              <a:ln>
                <a:noFill/>
              </a:ln>
              <a:solidFill>
                <a:srgbClr val="21355A"/>
              </a:solidFill>
              <a:effectLst/>
              <a:uLnTx/>
              <a:uFillTx/>
              <a:latin typeface="Mali SemiBold"/>
              <a:cs typeface="Mali SemiBold"/>
              <a:sym typeface="Mal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801816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19D7DD-9BFD-6C49-9B19-73692E079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F4FB0D1-0C58-564D-8450-016839F60E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3">
                    <a:lumMod val="50000"/>
                  </a:schemeClr>
                </a:solidFill>
              </a:rPr>
              <a:t>Alan Korunumu:</a:t>
            </a:r>
          </a:p>
          <a:p>
            <a:r>
              <a:rPr lang="tr-TR" dirty="0"/>
              <a:t>Yan yana duran kareler bütünü bir dikdörtgen oluşturduğunda ve ayrı ayrı durduğunda çocuk ayrı ayrı duranın daha fazla alan kapsadığını düşünür.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AEB40CF-143F-8B4C-8520-08D9ECC6C4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Mali SemiBold"/>
                <a:cs typeface="Mali SemiBold"/>
                <a:sym typeface="Mali SemiBol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25</a:t>
            </a:fld>
            <a:endParaRPr kumimoji="0" lang="en" sz="1000" b="0" i="0" u="none" strike="noStrike" kern="0" cap="none" spc="0" normalizeH="0" baseline="0" noProof="0">
              <a:ln>
                <a:noFill/>
              </a:ln>
              <a:solidFill>
                <a:srgbClr val="21355A"/>
              </a:solidFill>
              <a:effectLst/>
              <a:uLnTx/>
              <a:uFillTx/>
              <a:latin typeface="Mali SemiBold"/>
              <a:cs typeface="Mali SemiBold"/>
              <a:sym typeface="Mal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664312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253AF1-B0BB-1D46-8A17-48A49A877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EBA565B-32EE-9143-966A-97A5096F19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3">
                    <a:lumMod val="50000"/>
                  </a:schemeClr>
                </a:solidFill>
              </a:rPr>
              <a:t>Ağırlık Korunumu:</a:t>
            </a:r>
          </a:p>
          <a:p>
            <a:r>
              <a:rPr lang="tr-TR" dirty="0"/>
              <a:t> Aynı büyüklükte ve ağırlıktaki iki hamur top çocuğun önünde terazide tartılır.</a:t>
            </a:r>
          </a:p>
          <a:p>
            <a:r>
              <a:rPr lang="tr-TR" dirty="0"/>
              <a:t>İki topun aynı ağırlıkta olduğu teyit edilir. </a:t>
            </a:r>
          </a:p>
          <a:p>
            <a:r>
              <a:rPr lang="tr-TR" dirty="0"/>
              <a:t>Toplar teraziden indirilip biri uzun hale getirilir. Çocuğa ağırlıklarının eşit olup olmadığı sorulur.</a:t>
            </a:r>
          </a:p>
          <a:p>
            <a:r>
              <a:rPr lang="tr-TR" dirty="0"/>
              <a:t>Çocuk uzun şekilde olan hamurun daha uzun olduğunu söyler.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8862D92-C989-0A4B-9380-81116495D4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Mali SemiBold"/>
                <a:cs typeface="Mali SemiBold"/>
                <a:sym typeface="Mali SemiBol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lang="en" sz="1000" b="0" i="0" u="none" strike="noStrike" kern="0" cap="none" spc="0" normalizeH="0" baseline="0" noProof="0">
              <a:ln>
                <a:noFill/>
              </a:ln>
              <a:solidFill>
                <a:srgbClr val="21355A"/>
              </a:solidFill>
              <a:effectLst/>
              <a:uLnTx/>
              <a:uFillTx/>
              <a:latin typeface="Mali SemiBold"/>
              <a:cs typeface="Mali SemiBold"/>
              <a:sym typeface="Mal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00239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8265D9-4DDD-8E4B-9ED7-BD787AD80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5C68AC2-7F0F-5647-A858-61F56ED278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3">
                    <a:lumMod val="50000"/>
                  </a:schemeClr>
                </a:solidFill>
              </a:rPr>
              <a:t>Hacim Korunumu:</a:t>
            </a:r>
          </a:p>
          <a:p>
            <a:r>
              <a:rPr lang="tr-TR" dirty="0">
                <a:solidFill>
                  <a:schemeClr val="tx1"/>
                </a:solidFill>
              </a:rPr>
              <a:t>Aynı özelliğe sahip iki hamur top, aynı miktarda su olan iki bardağa atılır. Toplar suya atıldığında su seviyeleri eşit bir şekilde mi yükseldi diye sorulur.</a:t>
            </a:r>
          </a:p>
          <a:p>
            <a:r>
              <a:rPr lang="tr-TR" dirty="0">
                <a:solidFill>
                  <a:schemeClr val="tx1"/>
                </a:solidFill>
              </a:rPr>
              <a:t>Bir bardaktaki top çıkarılır şekli değiştirilip aynı sıvının içine atılır.</a:t>
            </a:r>
          </a:p>
          <a:p>
            <a:r>
              <a:rPr lang="tr-TR" dirty="0">
                <a:solidFill>
                  <a:schemeClr val="tx1"/>
                </a:solidFill>
              </a:rPr>
              <a:t>Çocuk şekli değişen topun su seviyesinin fazla olduğunu söyler. 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D271561-F4CC-F84A-82DE-64F8C3FA21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Mali SemiBold"/>
                <a:cs typeface="Mali SemiBold"/>
                <a:sym typeface="Mali SemiBol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27</a:t>
            </a:fld>
            <a:endParaRPr kumimoji="0" lang="en" sz="1000" b="0" i="0" u="none" strike="noStrike" kern="0" cap="none" spc="0" normalizeH="0" baseline="0" noProof="0">
              <a:ln>
                <a:noFill/>
              </a:ln>
              <a:solidFill>
                <a:srgbClr val="21355A"/>
              </a:solidFill>
              <a:effectLst/>
              <a:uLnTx/>
              <a:uFillTx/>
              <a:latin typeface="Mali SemiBold"/>
              <a:cs typeface="Mali SemiBold"/>
              <a:sym typeface="Mal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791944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F4FB0D1-0C58-564D-8450-016839F60E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tr-TR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Alan Korunumu: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Yan yana duran kareler bütünü bir dikdörtgen oluşturduğunda ve ayrı ayrı durduğunda çocuk ayrı ayrı duranın daha fazla alan kapsadığını düşünür. </a:t>
            </a:r>
          </a:p>
        </p:txBody>
      </p:sp>
    </p:spTree>
    <p:extLst>
      <p:ext uri="{BB962C8B-B14F-4D97-AF65-F5344CB8AC3E}">
        <p14:creationId xmlns:p14="http://schemas.microsoft.com/office/powerpoint/2010/main" val="135168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EBA565B-32EE-9143-966A-97A5096F1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8932" y="714594"/>
            <a:ext cx="8146135" cy="3714311"/>
          </a:xfrm>
        </p:spPr>
        <p:txBody>
          <a:bodyPr/>
          <a:lstStyle/>
          <a:p>
            <a:pPr marL="114300" indent="0">
              <a:buNone/>
            </a:pPr>
            <a:r>
              <a:rPr lang="tr-TR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Ağırlık Korunumu: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Aynı büyüklükte ve ağırlıktaki iki hamur top çocuğun önünde terazide tartılır.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İki topun aynı ağırlıkta olduğu teyit edilir. 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Toplar teraziden indirilip biri uzun hale getirilir. Çocuğa ağırlıklarının eşit olup olmadığı sorulur.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Çocuk uzun şekilde olan hamurun daha uzun olduğunu söyler.</a:t>
            </a:r>
          </a:p>
        </p:txBody>
      </p:sp>
    </p:spTree>
    <p:extLst>
      <p:ext uri="{BB962C8B-B14F-4D97-AF65-F5344CB8AC3E}">
        <p14:creationId xmlns:p14="http://schemas.microsoft.com/office/powerpoint/2010/main" val="1254566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Calibri" panose="020F0502020204030204" pitchFamily="34" charset="0"/>
                <a:cs typeface="Calibri" panose="020F0502020204030204" pitchFamily="34" charset="0"/>
              </a:rPr>
              <a:t>Bedensel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dirty="0" err="1">
                <a:latin typeface="Calibri" panose="020F0502020204030204" pitchFamily="34" charset="0"/>
                <a:cs typeface="Calibri" panose="020F0502020204030204" pitchFamily="34" charset="0"/>
              </a:rPr>
              <a:t>Büyüme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dirty="0" err="1">
                <a:latin typeface="Calibri" panose="020F0502020204030204" pitchFamily="34" charset="0"/>
                <a:cs typeface="Calibri" panose="020F0502020204030204" pitchFamily="34" charset="0"/>
              </a:rPr>
              <a:t>Değişim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432612" y="1263867"/>
            <a:ext cx="8278725" cy="30080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Orta çocukluk dönemi gelişimin yavaş olduğu bir dönemdir.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Büyüme atağını olduğu ergenlik dönemi öncesi yaşanan gelişim açısından sakin bir dönemdir.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11 yaşına gelene kadar bu dönemde çocuk 5-8 cm uzar, 2-3 kilo alır. 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Bu dönemde iskelet sistemi de gelişmeye devam eder. Kemikler daha da uzar.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Kas kütlesi ve gücü kademeli olarak artar.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5C68AC2-7F0F-5647-A858-61F56ED2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5861" y="579014"/>
            <a:ext cx="8403008" cy="3601099"/>
          </a:xfrm>
        </p:spPr>
        <p:txBody>
          <a:bodyPr/>
          <a:lstStyle/>
          <a:p>
            <a:pPr marL="114300" indent="0">
              <a:buNone/>
            </a:pPr>
            <a:r>
              <a:rPr lang="tr-TR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Hacim Korunumu:</a:t>
            </a:r>
          </a:p>
          <a:p>
            <a:r>
              <a:rPr lang="tr-T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Aynı özelliğe sahip iki hamur top, aynı miktarda su olan iki bardağa atılır. Toplar suya atıldığında su seviyeleri eşit bir şekilde mi yükseldi diye sorulur.</a:t>
            </a:r>
          </a:p>
          <a:p>
            <a:r>
              <a:rPr lang="tr-T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 bardaktaki top çıkarılır şekli değiştirilip aynı sıvının içine atılır.</a:t>
            </a:r>
          </a:p>
          <a:p>
            <a:r>
              <a:rPr lang="tr-T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Çocuk şekli değişen topun su seviyesinin fazla olduğunu söyler. </a:t>
            </a:r>
          </a:p>
          <a:p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525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08D833E-ED12-3144-85E2-5FDCB7E3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BİLGİ İŞLEME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3613151-B69D-8F4D-82C6-91447D2884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Çocuk dikkatini sürdürme ve kontrol etme becerilerinde ilerleme göstermiştir. 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Bellek, düşünce ve üst bilişte gelişmeler görülmektedir. </a:t>
            </a:r>
          </a:p>
        </p:txBody>
      </p:sp>
    </p:spTree>
    <p:extLst>
      <p:ext uri="{BB962C8B-B14F-4D97-AF65-F5344CB8AC3E}">
        <p14:creationId xmlns:p14="http://schemas.microsoft.com/office/powerpoint/2010/main" val="1339624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03395E-F5C7-024C-B0BE-49027A199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BELLEK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97F8C30-2CBA-4446-B9F2-3F02BF75D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004" y="1212226"/>
            <a:ext cx="7775991" cy="3153522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Erken çocukluk döneminde kısa süreli bellekte ilerleme görülmektedir ancak 7 yaşından sonra bu ilerleme daha azdır.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Uzun süreli belleğin ise bu dönemde kapasitesi, kalıcılığı ve sınırsızlığı artmaktadır. 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Bellekteki ilerleme çocuğun bilgi ve strateji kullanımını yansıtmaktadır. </a:t>
            </a:r>
          </a:p>
          <a:p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6973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69F449-B52A-5A4F-8FA0-EE6E03982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DÜŞÜNME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BD95926-F85A-CE4B-9ECF-EA845DAEC6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Eleştirel düşünme; yansıtıcı ve üretken düşünme ile kanıtı değerlendirmeyi içermektedir.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Yaratıcı düşünme; yeni ve alışılmadık yollar düşünme ve sorunlara benzersiz çözümler üretme becerisidir. 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Bilimsel düşünme;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nedensel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ilişkileri saptamayı içermektedir. </a:t>
            </a:r>
          </a:p>
        </p:txBody>
      </p:sp>
    </p:spTree>
    <p:extLst>
      <p:ext uri="{BB962C8B-B14F-4D97-AF65-F5344CB8AC3E}">
        <p14:creationId xmlns:p14="http://schemas.microsoft.com/office/powerpoint/2010/main" val="16074940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2B6ED1-D91D-6549-AB15-1B9F9DA60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75" y="510540"/>
            <a:ext cx="7087200" cy="550200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ÜST BİLİŞ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5C0D781-9D13-7F4B-8D5D-A6795A073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4203" y="1051052"/>
            <a:ext cx="7758573" cy="3581908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Biliş hakkında biliş veya bilme hakkında bilmedir.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Çocukların gelecek haftaki sınav için yeterince çalışıp çalışmadığını izleme becerisi gibi bireyin kendi belleğiyle ilgili bilgisini içermektedir.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6 yaşından itibaren tanıdıkları nesneleri tanımadıklarına göre kolay öğrenirler. Kısa listeleri uzun listelere göre hatırlamaları daha kolaydır. Bu becerileri ile ilgili kendileri hakkında farkındalıkları vardır. </a:t>
            </a:r>
          </a:p>
          <a:p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4061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6"/>
          <p:cNvSpPr txBox="1">
            <a:spLocks noGrp="1"/>
          </p:cNvSpPr>
          <p:nvPr>
            <p:ph type="ctrTitle"/>
          </p:nvPr>
        </p:nvSpPr>
        <p:spPr>
          <a:xfrm>
            <a:off x="1805137" y="1583350"/>
            <a:ext cx="5533726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 DİL GELİŞİMİ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527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1546691-CBB3-DD4A-A744-6209CBB06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105" y="756217"/>
            <a:ext cx="7741790" cy="3631066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Orta ve geç çocukluk döneminde, çocuğun zihinsel sözcük bilgisini düzenleyecek şekilde gelişim olmaktadır. 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Duydukları bir sözcükten sonra akıllarına gelen bir sözcüğü söylemesi istendiğinde, erken çocukluk dönemindeki çocuklar sıklıkla, duydukları sözcüğün yer aldığı bir cümle içinde onu takip eden bir başka sözcüğü söyleyebilirler. 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Örneğin; «köpek» denildiğinde «havlar» diyebilirler. </a:t>
            </a:r>
          </a:p>
        </p:txBody>
      </p:sp>
    </p:spTree>
    <p:extLst>
      <p:ext uri="{BB962C8B-B14F-4D97-AF65-F5344CB8AC3E}">
        <p14:creationId xmlns:p14="http://schemas.microsoft.com/office/powerpoint/2010/main" val="13152555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EF3DDA1-5A89-6F49-81B2-E16871269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025" y="1160898"/>
            <a:ext cx="7915190" cy="2830809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7 yaş civarında ise uyaran sözcükle aynı sözcük türünden olan başka bir sözcükle yanıt verebilirler. 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Örneğin; «köpek» denildiğinde «kedi» diyebilirler. 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Sözcükleri sınıflama becerisi çocuğun sözcük dağarcığı arttıkça kolaylaşmaktadır. 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Dil bilgisi açısından da benzer bir şekilde gelişme gösterirler. </a:t>
            </a:r>
          </a:p>
        </p:txBody>
      </p:sp>
    </p:spTree>
    <p:extLst>
      <p:ext uri="{BB962C8B-B14F-4D97-AF65-F5344CB8AC3E}">
        <p14:creationId xmlns:p14="http://schemas.microsoft.com/office/powerpoint/2010/main" val="16157983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EF3DDA1-5A89-6F49-81B2-E16871269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025" y="1160898"/>
            <a:ext cx="8011906" cy="3173710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İlkokul döneminde çocuğun mantıksal muhakeme ve analitik becerisindeki artış; karşılaştırma yapma ve kişisel fikir belirtme açısından yardımcı olmaktadır.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İlkokul yıllarındaki sözcük bilgisi ve dil bilgisindeki ilerlemeler; dil bilgisi kurallarını içeren edat, bağlaç veya dilin seslerini ele alma becerisi gibi dil ötesi farkındalığın gelişimine olanak sağlamaktadır. </a:t>
            </a:r>
          </a:p>
        </p:txBody>
      </p:sp>
    </p:spTree>
    <p:extLst>
      <p:ext uri="{BB962C8B-B14F-4D97-AF65-F5344CB8AC3E}">
        <p14:creationId xmlns:p14="http://schemas.microsoft.com/office/powerpoint/2010/main" val="42316471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EF3DDA1-5A89-6F49-81B2-E16871269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022" y="475098"/>
            <a:ext cx="8243870" cy="3991394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Dil ötesi farkındalık; çocukların dilleri üzerindeki düşünmelerini, sözcükleri anlamalarını ve tanımlamalarını sağlamaktadır. 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Çocuklar dili kültüre uygun biçimde nasıl kullanacaklarıyla ilgili anlayışlarında «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edimbilgisi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» açısından ilerleme kaydetmektedirler. 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Ergenlik dönemine geldiklerinde ise gündelik bağlamlarda dilin kullanımıyla yani ne demenin uygun olacağı ve ne demenin uygun olamayacağıyla ilgili kuralları bilmektedirler. </a:t>
            </a:r>
          </a:p>
        </p:txBody>
      </p:sp>
    </p:spTree>
    <p:extLst>
      <p:ext uri="{BB962C8B-B14F-4D97-AF65-F5344CB8AC3E}">
        <p14:creationId xmlns:p14="http://schemas.microsoft.com/office/powerpoint/2010/main" val="1382478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6"/>
          <p:cNvSpPr txBox="1">
            <a:spLocks noGrp="1"/>
          </p:cNvSpPr>
          <p:nvPr>
            <p:ph type="ctrTitle"/>
          </p:nvPr>
        </p:nvSpPr>
        <p:spPr>
          <a:xfrm>
            <a:off x="2112400" y="1583350"/>
            <a:ext cx="5533726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MOTOR GELİŞİM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960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32141B-718D-0149-8BD3-E95E05B93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OKUMA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ACFAFB7-4928-1A41-8870-D32B66ED9D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Okuma öncesinde çocuklar fiziksel olarak var olmayan şeyler üzerinden konuşabilmek için;</a:t>
            </a:r>
          </a:p>
          <a:p>
            <a:pPr lvl="1"/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Dili kullanmayı,</a:t>
            </a:r>
          </a:p>
          <a:p>
            <a:pPr lvl="1"/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Sözcüğün ne olduğunu, </a:t>
            </a:r>
          </a:p>
          <a:p>
            <a:pPr lvl="1"/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Sesleri fark edip üzerinde konuşmayı öğrenmektedirler. </a:t>
            </a:r>
          </a:p>
        </p:txBody>
      </p:sp>
    </p:spTree>
    <p:extLst>
      <p:ext uri="{BB962C8B-B14F-4D97-AF65-F5344CB8AC3E}">
        <p14:creationId xmlns:p14="http://schemas.microsoft.com/office/powerpoint/2010/main" val="42064280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32141B-718D-0149-8BD3-E95E05B93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YAZMA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ACFAFB7-4928-1A41-8870-D32B66ED9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024" y="1134520"/>
            <a:ext cx="8108621" cy="3615329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Çocuklar yazmaya çalışırken genellikle heceleri çıkarmaya çalışırlar. 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Yazmada zaman içinde ustalaşmak için pratik yapmak gerekmektedir.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Dil ve bilişsel beceriler geliştikçe, yazma becerileri de gelişmektedir.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Söz dizimi ve dil bilgisiyle ilgili daha üst düzey bir kavrayış daha iyi yazmayı sağlayacaktır. </a:t>
            </a:r>
          </a:p>
        </p:txBody>
      </p:sp>
    </p:spTree>
    <p:extLst>
      <p:ext uri="{BB962C8B-B14F-4D97-AF65-F5344CB8AC3E}">
        <p14:creationId xmlns:p14="http://schemas.microsoft.com/office/powerpoint/2010/main" val="8007357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6"/>
          <p:cNvSpPr txBox="1">
            <a:spLocks noGrp="1"/>
          </p:cNvSpPr>
          <p:nvPr>
            <p:ph type="ctrTitle"/>
          </p:nvPr>
        </p:nvSpPr>
        <p:spPr>
          <a:xfrm>
            <a:off x="1925515" y="1437567"/>
            <a:ext cx="5579934" cy="133638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 SOSYAL GELİŞİM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965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2C9543-B011-CD42-BAF1-DEC6F2D5F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BENLİK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87CF3DA-4CF9-ED47-A5C6-283EB3BFD9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Kendini anlamanın gelişmesi: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8-1 1 yaşlar arasında çocuklar, erken çocuklukta olan somut tanımlamaların aksine, kendilerini gittikçe daha </a:t>
            </a:r>
            <a:r>
              <a:rPr lang="tr-TR" i="1" dirty="0">
                <a:latin typeface="Calibri" panose="020F0502020204030204" pitchFamily="34" charset="0"/>
                <a:cs typeface="Calibri" panose="020F0502020204030204" pitchFamily="34" charset="0"/>
              </a:rPr>
              <a:t>karakteristik ve psikolojik özellikleri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ile tanımlamaya başlarlar. 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Örneğin; popüler, yardımsever, cimri, akıllı vb. gibi</a:t>
            </a:r>
          </a:p>
        </p:txBody>
      </p:sp>
    </p:spTree>
    <p:extLst>
      <p:ext uri="{BB962C8B-B14F-4D97-AF65-F5344CB8AC3E}">
        <p14:creationId xmlns:p14="http://schemas.microsoft.com/office/powerpoint/2010/main" val="5229670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2C9543-B011-CD42-BAF1-DEC6F2D5F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BENLİK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87CF3DA-4CF9-ED47-A5C6-283EB3BFD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956" y="1354329"/>
            <a:ext cx="7588087" cy="2795640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Bu dönemde çocuklar benliklerinin sosyal özelliklerini tanımaya daha yatkındırlar. 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Benliklerini tanımlarken sosyal gruplarını referans alabilirler. 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Ayrıca bu dönemde kendilerine dair anlayışlarında sosyal kıyaslamalar yapmaktadırlar. </a:t>
            </a:r>
          </a:p>
          <a:p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3481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2C9543-B011-CD42-BAF1-DEC6F2D5F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BENLİK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87CF3DA-4CF9-ED47-A5C6-283EB3BFD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956" y="1354329"/>
            <a:ext cx="7588087" cy="2795640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Bu dönemde çocuklar artık ne yapıp ne yapamadıklarından çok başkalarının ne yapabildikleri üzerine düşünme eğilimindedirler.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Orta çocukluk döneminde benlik tanımlamaya sosyal kıyaslama dahil olmak üzere giderek daha fazla psikolojik ve sosyal karakteristikler girmeye başlar.</a:t>
            </a:r>
          </a:p>
        </p:txBody>
      </p:sp>
    </p:spTree>
    <p:extLst>
      <p:ext uri="{BB962C8B-B14F-4D97-AF65-F5344CB8AC3E}">
        <p14:creationId xmlns:p14="http://schemas.microsoft.com/office/powerpoint/2010/main" val="32369717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2C9543-B011-CD42-BAF1-DEC6F2D5F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Başkalarını Anlama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87CF3DA-4CF9-ED47-A5C6-283EB3BFD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0033" y="1212226"/>
            <a:ext cx="8023144" cy="3235256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Bu dönemde çocukların perspektif kazanmalarında artış görülmektedir.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Perspektif kazanma, başkalarının bakış açısını kavrama ve onların duygu ve düşüncelerini anlama kabiliyetidir.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6-8 yaşlarındaki çocuklar, başkalarının bir perspektife sahip olduğunu çünkü bilgiye daha fazla erişim imkanlarının olduğunu anlama başlarlar. </a:t>
            </a:r>
          </a:p>
        </p:txBody>
      </p:sp>
    </p:spTree>
    <p:extLst>
      <p:ext uri="{BB962C8B-B14F-4D97-AF65-F5344CB8AC3E}">
        <p14:creationId xmlns:p14="http://schemas.microsoft.com/office/powerpoint/2010/main" val="38041235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2C9543-B011-CD42-BAF1-DEC6F2D5F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Başkalarını Anlama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87CF3DA-4CF9-ED47-A5C6-283EB3BFD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0033" y="1212226"/>
            <a:ext cx="8023144" cy="3235256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İlerleyen yıllarda çocuklar, her bireyin başkalarının bakış açısının farkında olduğunun ve kendini başkalarının yerine koymanın da kişilerin niyet, amaç ve davranışlarını yargılamanın bir yolu olduğunun bilincine varırlar.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Perspektif kazanma, çocukların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pro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-sosyal veya anti-sosyal tutum ve davranışlar geliştirmeleri açısından önemlidir.</a:t>
            </a:r>
          </a:p>
        </p:txBody>
      </p:sp>
    </p:spTree>
    <p:extLst>
      <p:ext uri="{BB962C8B-B14F-4D97-AF65-F5344CB8AC3E}">
        <p14:creationId xmlns:p14="http://schemas.microsoft.com/office/powerpoint/2010/main" val="9547379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2C9543-B011-CD42-BAF1-DEC6F2D5F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Başkalarını Anlama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87CF3DA-4CF9-ED47-A5C6-283EB3BFD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0033" y="1212226"/>
            <a:ext cx="8023144" cy="3235256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Pro-sosyal davranışlar açısından başkalarının perspektifini kazanma, çocukların başkalarını anlama olanağı sağlar.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Anti-sosyal davranışlar açısından ise perspektif kazanma kabiliyeti zayıf çocuklar, bu kabiliyeti iyi olan çocuklara göre daha fazla anti-sosyal davranışlar sergilemektedirler.</a:t>
            </a:r>
          </a:p>
        </p:txBody>
      </p:sp>
    </p:spTree>
    <p:extLst>
      <p:ext uri="{BB962C8B-B14F-4D97-AF65-F5344CB8AC3E}">
        <p14:creationId xmlns:p14="http://schemas.microsoft.com/office/powerpoint/2010/main" val="12301820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2C9543-B011-CD42-BAF1-DEC6F2D5F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75" y="118550"/>
            <a:ext cx="7087200" cy="550200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Benlik Saygısı ve Benlik Kavramı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87CF3DA-4CF9-ED47-A5C6-283EB3BFD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4676" y="568318"/>
            <a:ext cx="8869323" cy="4575181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Yüksek öz saygı ve olumlu benlik algısı, çocukların iyi olma halini belirlemektedir.</a:t>
            </a:r>
          </a:p>
          <a:p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Benlik saygısı;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benliğin genel değerlendirmesidir. Örneğin; bir kişinin sadece bir insan olması değil, iyi bir insan olmasının farkında olunmasıdır.</a:t>
            </a:r>
          </a:p>
          <a:p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Benlik kavramı;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benliğin alana özgü değerlendirmesidir. Çocukların kendilerini akademik, sportif, dış görünüş olarak öz değerlendirme yapmasıdır. 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Benlik saygısı, genel değerlendirme; benlik kavramı ise belirli alanlardaki değerlendirmedir. </a:t>
            </a:r>
          </a:p>
        </p:txBody>
      </p:sp>
    </p:spTree>
    <p:extLst>
      <p:ext uri="{BB962C8B-B14F-4D97-AF65-F5344CB8AC3E}">
        <p14:creationId xmlns:p14="http://schemas.microsoft.com/office/powerpoint/2010/main" val="1345067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8"/>
          <p:cNvSpPr txBox="1">
            <a:spLocks noGrp="1"/>
          </p:cNvSpPr>
          <p:nvPr>
            <p:ph type="title"/>
          </p:nvPr>
        </p:nvSpPr>
        <p:spPr>
          <a:xfrm>
            <a:off x="1028374" y="548815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Motor </a:t>
            </a:r>
            <a:r>
              <a:rPr lang="en" dirty="0" err="1">
                <a:latin typeface="Calibri" panose="020F0502020204030204" pitchFamily="34" charset="0"/>
                <a:cs typeface="Calibri" panose="020F0502020204030204" pitchFamily="34" charset="0"/>
              </a:rPr>
              <a:t>Gelişim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475777" y="1111362"/>
            <a:ext cx="8192393" cy="351830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Erken çocukluk dönemi ile kıyaslandığında daha yumuşak ve koordineli harekeler görülmektedir. 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Koşma, tırmanma, ipten kayma, yüzme, bisiklet sürme ve kaykay kayma gibi birçok motor beceriyi gerçekleştirebilmektedir.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İnce motor becerilerde de ilerleme olmaktadır. Yazma gibi becerilerde ustalaşarak ellerini daha usta bir şekilde kullanabilirler 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6948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2C9543-B011-CD42-BAF1-DEC6F2D5F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75" y="118550"/>
            <a:ext cx="7087200" cy="550200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Benlik Saygısı ve Benlik Kavramı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87CF3DA-4CF9-ED47-A5C6-283EB3BFD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716572"/>
            <a:ext cx="8387861" cy="3916974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Benlik saygısı, bazen gerçeklik ile örtüşmeyen algıları yansıtabilmektedir.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Bu nedenle yüksek benlik saygısı, bireyin kendisinin başarısı ve kazanımları hakkındaki algılarını yansıttığı gibi; başkalarına karşı kendini beğenmiş, abartılı ve dengesiz bir üstünlük hissinden de kaynaklanıyor olabilir. 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Aynı şekilde zayıf benlik saygısı kişinin yetersizliğine dair yerinde bir algı olabileceği gibi, aşağılık ve güvensizlik duygusundan da kaynaklanıyor olabilir. </a:t>
            </a:r>
          </a:p>
        </p:txBody>
      </p:sp>
    </p:spTree>
    <p:extLst>
      <p:ext uri="{BB962C8B-B14F-4D97-AF65-F5344CB8AC3E}">
        <p14:creationId xmlns:p14="http://schemas.microsoft.com/office/powerpoint/2010/main" val="4317466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785A96-D469-0742-A2E5-1FF54E65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Öz Yeterlilik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133ADDC-9BBE-1848-9592-8870E8D552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Bireyin bir durumun üstesinden gelebileceği ve iyi sonuçlar yaratabileceği hakkındaki inancıdır. </a:t>
            </a:r>
          </a:p>
          <a:p>
            <a:r>
              <a:rPr lang="tr-TR" i="1" dirty="0">
                <a:latin typeface="Calibri" panose="020F0502020204030204" pitchFamily="34" charset="0"/>
                <a:cs typeface="Calibri" panose="020F0502020204030204" pitchFamily="34" charset="0"/>
              </a:rPr>
              <a:t>Ben yapabilirime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olan inançtır.</a:t>
            </a:r>
          </a:p>
          <a:p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2027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785A96-D469-0742-A2E5-1FF54E65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Öz Düzenleme (Kendini düzenleme)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133ADDC-9BBE-1848-9592-8870E8D552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Orta çocukluk döneminde benliğin en önemli boyutlarından birisi, kendisini düzenleme kapasitesidir. 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Bu beceri, kişinin kendi duygu ve düşüncelerini yönetmesini sağladığı için sosyal yetkinlik sağlamaktadır. </a:t>
            </a:r>
          </a:p>
        </p:txBody>
      </p:sp>
    </p:spTree>
    <p:extLst>
      <p:ext uri="{BB962C8B-B14F-4D97-AF65-F5344CB8AC3E}">
        <p14:creationId xmlns:p14="http://schemas.microsoft.com/office/powerpoint/2010/main" val="36694324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9"/>
          <p:cNvSpPr/>
          <p:nvPr/>
        </p:nvSpPr>
        <p:spPr>
          <a:xfrm>
            <a:off x="1484815" y="2159427"/>
            <a:ext cx="416822" cy="40504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39" name="Google Shape;739;p19"/>
          <p:cNvSpPr/>
          <p:nvPr/>
        </p:nvSpPr>
        <p:spPr>
          <a:xfrm rot="2487045">
            <a:off x="1556423" y="2221496"/>
            <a:ext cx="296567" cy="288187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41" name="Google Shape;741;p19"/>
          <p:cNvSpPr txBox="1">
            <a:spLocks noGrp="1"/>
          </p:cNvSpPr>
          <p:nvPr>
            <p:ph type="ctrTitle" idx="4294967295"/>
          </p:nvPr>
        </p:nvSpPr>
        <p:spPr>
          <a:xfrm>
            <a:off x="2997200" y="2152650"/>
            <a:ext cx="6146800" cy="41116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dirty="0" err="1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Erikson’nun</a:t>
            </a:r>
            <a:r>
              <a:rPr lang="tr-TR" sz="28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Psikososyal</a:t>
            </a:r>
            <a:r>
              <a:rPr lang="tr-TR" sz="28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Gelişim Kuramı</a:t>
            </a:r>
          </a:p>
        </p:txBody>
      </p:sp>
    </p:spTree>
    <p:extLst>
      <p:ext uri="{BB962C8B-B14F-4D97-AF65-F5344CB8AC3E}">
        <p14:creationId xmlns:p14="http://schemas.microsoft.com/office/powerpoint/2010/main" val="20648188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7FC827-EF49-2B4D-8986-F1E1BBF6B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75" y="408403"/>
            <a:ext cx="7087200" cy="550200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Çalışkanlığa karşı aşağılık duygusu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B764D87-1290-7142-9BCE-8359E8910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025" y="958603"/>
            <a:ext cx="8178960" cy="3534266"/>
          </a:xfrm>
        </p:spPr>
        <p:txBody>
          <a:bodyPr/>
          <a:lstStyle/>
          <a:p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Erikson’un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sekiz aşamalı gelişim kuramın dördüncü aşamasıdır.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Çocuklar bu dönemde bir şeylerin bir şeylerin nasıl yapılacağını ve nasıl çalıştığını merak eder.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Çocuklar bir şeyler üzerinde çalışmaya, üretmeye ve yapmaya teşvik edildiğinde başarma hisleri gelişir. 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Eğer çocuğun bir şeyler yapma çabaları «yaramazlık» olarak görülürse çocukların aşağılık duygusu gelişmektedir. </a:t>
            </a:r>
          </a:p>
        </p:txBody>
      </p:sp>
    </p:spTree>
    <p:extLst>
      <p:ext uri="{BB962C8B-B14F-4D97-AF65-F5344CB8AC3E}">
        <p14:creationId xmlns:p14="http://schemas.microsoft.com/office/powerpoint/2010/main" val="37471044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7FC827-EF49-2B4D-8986-F1E1BBF6B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75" y="408403"/>
            <a:ext cx="7087200" cy="550200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Çalışkanlığa karşı aşağılık duygusu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B764D87-1290-7142-9BCE-8359E8910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025" y="958602"/>
            <a:ext cx="7493160" cy="3551851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Çocukların ailelerinin dışında sosyal dünyaları da başarı hissine katkıda bulunmaktadır.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Özellikle okul bu başarı hissinin gelişmesine ya da başarısızlık hissinin olmasına neden olabilmektedir. </a:t>
            </a:r>
          </a:p>
        </p:txBody>
      </p:sp>
    </p:spTree>
    <p:extLst>
      <p:ext uri="{BB962C8B-B14F-4D97-AF65-F5344CB8AC3E}">
        <p14:creationId xmlns:p14="http://schemas.microsoft.com/office/powerpoint/2010/main" val="13780463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9"/>
          <p:cNvSpPr/>
          <p:nvPr/>
        </p:nvSpPr>
        <p:spPr>
          <a:xfrm>
            <a:off x="1484815" y="2159427"/>
            <a:ext cx="416822" cy="40504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39" name="Google Shape;739;p19"/>
          <p:cNvSpPr/>
          <p:nvPr/>
        </p:nvSpPr>
        <p:spPr>
          <a:xfrm rot="2487045">
            <a:off x="1556423" y="2221496"/>
            <a:ext cx="296567" cy="288187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41" name="Google Shape;741;p19"/>
          <p:cNvSpPr txBox="1">
            <a:spLocks noGrp="1"/>
          </p:cNvSpPr>
          <p:nvPr>
            <p:ph type="ctrTitle" idx="4294967295"/>
          </p:nvPr>
        </p:nvSpPr>
        <p:spPr>
          <a:xfrm>
            <a:off x="2997200" y="2152650"/>
            <a:ext cx="6146800" cy="41116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dirty="0" err="1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Freud’nun</a:t>
            </a:r>
            <a:r>
              <a:rPr lang="tr-TR" sz="28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Psikoseksüel</a:t>
            </a:r>
            <a:r>
              <a:rPr lang="tr-TR" sz="28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Gelişim Kuramı</a:t>
            </a:r>
          </a:p>
        </p:txBody>
      </p:sp>
    </p:spTree>
    <p:extLst>
      <p:ext uri="{BB962C8B-B14F-4D97-AF65-F5344CB8AC3E}">
        <p14:creationId xmlns:p14="http://schemas.microsoft.com/office/powerpoint/2010/main" val="11305828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6BFF67-29CF-6E40-82CC-7EF5A8C92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400" y="345503"/>
            <a:ext cx="7087200" cy="550200"/>
          </a:xfrm>
        </p:spPr>
        <p:txBody>
          <a:bodyPr/>
          <a:lstStyle/>
          <a:p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Latans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(Gizil) dönem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F225FF4-8E9F-7D43-A618-34288AF68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222" y="980498"/>
            <a:ext cx="8282516" cy="3354109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Libido vücudun belirli bir bölgesinde değildir.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Çocuk okula başlaması ile birlikte öğrenme ve yeni şeyler araştırma, yeni insanlar ile iletişim içinde olma eğilimindedir. 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Kızlar kız arkadaşlarına, erkekler de erkek arkadaşlarına yakındırlar. 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Bu dönemde çocuklar kendi cinsiyetlerinden arkadaşları ile olarak kendi cinsiyetlerini tanımaktadırlar. </a:t>
            </a:r>
          </a:p>
        </p:txBody>
      </p:sp>
    </p:spTree>
    <p:extLst>
      <p:ext uri="{BB962C8B-B14F-4D97-AF65-F5344CB8AC3E}">
        <p14:creationId xmlns:p14="http://schemas.microsoft.com/office/powerpoint/2010/main" val="36933936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7"/>
          <p:cNvSpPr txBox="1">
            <a:spLocks noGrp="1"/>
          </p:cNvSpPr>
          <p:nvPr>
            <p:ph type="body" idx="1"/>
          </p:nvPr>
        </p:nvSpPr>
        <p:spPr>
          <a:xfrm>
            <a:off x="226423" y="0"/>
            <a:ext cx="3065417" cy="5921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Kaynakça</a:t>
            </a:r>
            <a:endParaRPr dirty="0"/>
          </a:p>
        </p:txBody>
      </p:sp>
      <p:sp>
        <p:nvSpPr>
          <p:cNvPr id="5" name="Metin Yer Tutucusu 2">
            <a:extLst>
              <a:ext uri="{FF2B5EF4-FFF2-40B4-BE49-F238E27FC236}">
                <a16:creationId xmlns:a16="http://schemas.microsoft.com/office/drawing/2014/main" id="{A3DC517C-5908-F746-A948-58EF6387602B}"/>
              </a:ext>
            </a:extLst>
          </p:cNvPr>
          <p:cNvSpPr txBox="1">
            <a:spLocks/>
          </p:cNvSpPr>
          <p:nvPr/>
        </p:nvSpPr>
        <p:spPr>
          <a:xfrm>
            <a:off x="655952" y="592183"/>
            <a:ext cx="7832045" cy="41871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r>
              <a:rPr lang="tr-T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Aral, N. (2011). Bilişsel Gelişimi. Çocuk Gelişimi (Aral, N. &amp; Baran, G. Ed..). İstanbul: Yapa.</a:t>
            </a:r>
          </a:p>
          <a:p>
            <a:r>
              <a:rPr lang="tr-T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Baran, G. (2011). Sosyal Gelişim. Çocuk Gelişimi (Aral, N. &amp; Baran, G. Ed..). İstanbul: Yapa.</a:t>
            </a:r>
          </a:p>
          <a:p>
            <a:r>
              <a:rPr lang="tr-T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Aytekin, Ç. (2016). Fiziksel Büyüme ve Motor Gelişimi. Doğumdan Ergenliğe Çocuk Gelişimi (Metin, N. Ed.). Ankara: </a:t>
            </a:r>
            <a:r>
              <a:rPr lang="tr-TR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Pegem</a:t>
            </a:r>
            <a:r>
              <a:rPr lang="tr-T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Akademi.</a:t>
            </a:r>
          </a:p>
          <a:p>
            <a:r>
              <a:rPr lang="tr-T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Bayhan, P. ve Artan, İ. (2012). Çocuk Gelişimi ve Eğitimi. İstanbul: </a:t>
            </a:r>
            <a:r>
              <a:rPr lang="tr-TR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Morpa</a:t>
            </a:r>
            <a:r>
              <a:rPr lang="tr-T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yayınevi.</a:t>
            </a:r>
          </a:p>
          <a:p>
            <a:r>
              <a:rPr lang="tr-T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Ceylan, R. (2017). Fiziksel Gelişim. Eğitim Psikolojisi. (Aral, N. &amp; Duman, T. Ed.). Ankara: </a:t>
            </a:r>
            <a:r>
              <a:rPr lang="tr-TR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Pegem</a:t>
            </a:r>
            <a:r>
              <a:rPr lang="tr-T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Akademi. </a:t>
            </a:r>
          </a:p>
          <a:p>
            <a:r>
              <a:rPr lang="tr-T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Demircioğlu, H. (2016). Sosyal Duygusal Gelişimi. Doğumdan Ergenliğe Çocuk Gelişimi (Metin, N. Ed.). Ankara: </a:t>
            </a:r>
            <a:r>
              <a:rPr lang="tr-TR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Pegem</a:t>
            </a:r>
            <a:r>
              <a:rPr lang="tr-T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Akademi.</a:t>
            </a:r>
          </a:p>
          <a:p>
            <a:r>
              <a:rPr lang="tr-TR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Bee</a:t>
            </a:r>
            <a:r>
              <a:rPr lang="tr-T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H, </a:t>
            </a:r>
            <a:r>
              <a:rPr lang="tr-TR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Boyd</a:t>
            </a:r>
            <a:r>
              <a:rPr lang="tr-T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 (2009). Çocuk Gelişim Psikolojisi. İstanbul: </a:t>
            </a:r>
            <a:r>
              <a:rPr lang="tr-TR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Kaknüs</a:t>
            </a:r>
            <a:r>
              <a:rPr lang="tr-T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Yayınları.</a:t>
            </a:r>
          </a:p>
          <a:p>
            <a:r>
              <a:rPr lang="tr-T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Fazlıoğlu, Y. (2017). Sosyal Gelişimi. Eğitim Psikolojisi. (Aral, N. &amp; Duman, T. Ed.). Ankara: </a:t>
            </a:r>
            <a:r>
              <a:rPr lang="tr-TR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Pegem</a:t>
            </a:r>
            <a:r>
              <a:rPr lang="tr-T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Akademi. </a:t>
            </a:r>
          </a:p>
          <a:p>
            <a:r>
              <a:rPr lang="tr-T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Erdoğan, S. (2011Fiziksel Gelişim. Çocuk Gelişimi (Aral, N. &amp; Baran, G. Ed..). İstanbul: Yapa.</a:t>
            </a:r>
          </a:p>
          <a:p>
            <a:r>
              <a:rPr lang="tr-T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Özer, D. (2017). Motor Gelişimi. Eğitim Psikolojisi. (Aral, N. &amp; Duman, T. Ed.). Ankara: </a:t>
            </a:r>
            <a:r>
              <a:rPr lang="tr-TR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Pegem</a:t>
            </a:r>
            <a:r>
              <a:rPr lang="tr-T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Akademi. </a:t>
            </a:r>
          </a:p>
          <a:p>
            <a:r>
              <a:rPr lang="tr-TR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Santrock</a:t>
            </a:r>
            <a:r>
              <a:rPr lang="tr-T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 W. (2011). Yaşam boyu gelişim. (G. Yüksel, Çev. Ed.) Ankara: Nobel yayıncılık.</a:t>
            </a:r>
          </a:p>
          <a:p>
            <a:r>
              <a:rPr lang="tr-T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Şahin, S. (2016). Bilişsel Gelişimi. Doğumdan Ergenliğe Çocuk Gelişimi (Metin, N. Ed.). Ankara: </a:t>
            </a:r>
            <a:r>
              <a:rPr lang="tr-TR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Pegem</a:t>
            </a:r>
            <a:r>
              <a:rPr lang="tr-T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Akademi.</a:t>
            </a:r>
          </a:p>
          <a:p>
            <a:r>
              <a:rPr lang="tr-T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Senemoğlu, N. (2018). Gelişim, Öğrenme ve Öğretim Kuramdan Uygulamaya. Ankara: Anı Yayıncılık.</a:t>
            </a:r>
          </a:p>
          <a:p>
            <a:r>
              <a:rPr lang="tr-T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Turan, F. &amp; Topçu, G. (2016). İletişim ve Dil Gelişimi. Doğumdan Ergenliğe Çocuk Gelişimi (Metin, N. Ed.). Ankara: </a:t>
            </a:r>
            <a:r>
              <a:rPr lang="tr-TR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Pegem</a:t>
            </a:r>
            <a:r>
              <a:rPr lang="tr-TR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Akademi.</a:t>
            </a:r>
          </a:p>
          <a:p>
            <a:endParaRPr lang="tr-TR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C0003B-9610-CF42-8CAD-E2FD24B11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46EFF18-EE83-8542-81A7-A915D89B4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375" y="1327952"/>
            <a:ext cx="7632048" cy="2683200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Okul dönemindeki çocukların kaba motor becerilerinde dört önemli alan vardır.</a:t>
            </a:r>
          </a:p>
          <a:p>
            <a:pPr lvl="1"/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Esneklik</a:t>
            </a:r>
          </a:p>
          <a:p>
            <a:pPr lvl="1"/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Denge</a:t>
            </a:r>
          </a:p>
          <a:p>
            <a:pPr lvl="1"/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Çeviklik</a:t>
            </a:r>
          </a:p>
          <a:p>
            <a:pPr lvl="1"/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Kuvvet</a:t>
            </a:r>
          </a:p>
        </p:txBody>
      </p:sp>
    </p:spTree>
    <p:extLst>
      <p:ext uri="{BB962C8B-B14F-4D97-AF65-F5344CB8AC3E}">
        <p14:creationId xmlns:p14="http://schemas.microsoft.com/office/powerpoint/2010/main" val="4056072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4BDAEB-B7BE-9F48-A568-99E1781EF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EBADE44-46A2-7948-9455-06B46B941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375" y="1723606"/>
            <a:ext cx="7087200" cy="2683200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Bu dönemde kurallı grup oyunları tercih edilmeye başlanmaktadır. </a:t>
            </a: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Futbol, basketbol, voleybol gibi grup oyunları tercih edilmektedir.</a:t>
            </a:r>
          </a:p>
          <a:p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374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E27BB2-FA08-8844-887E-AF8D4A83A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3F8AE8E-4AEB-D54E-8393-5C2E50EF1E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İnce kas motor gelişiminde de çocuklar büyük ilerleme göstermektedir.</a:t>
            </a:r>
          </a:p>
          <a:p>
            <a:pPr lvl="1"/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Yazmada ustalaşma başlarlar.</a:t>
            </a:r>
          </a:p>
          <a:p>
            <a:pPr lvl="1"/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Büyük harfleri küçük harflere göre daha kolay yazabilirler.</a:t>
            </a:r>
          </a:p>
          <a:p>
            <a:pPr lvl="1"/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Resimlerde derinlik çizmeye başlarlar. </a:t>
            </a:r>
          </a:p>
          <a:p>
            <a:pPr lvl="1"/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567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FFEB37-CF7A-BA4D-A8B8-CCDF45937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Sporla İlgili Hareketler Dönemi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F584A42-3053-0744-9463-FE953D4B3E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Hareket sadece öğrenmedeki bir amaç olmaktan ziyade artık yarışmalar, işbirliğine dayalı oyunlar ve dans gibi etkinliklerde araç olarak kullanılmaktadır.</a:t>
            </a:r>
          </a:p>
          <a:p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477629"/>
      </p:ext>
    </p:extLst>
  </p:cSld>
  <p:clrMapOvr>
    <a:masterClrMapping/>
  </p:clrMapOvr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1690</TotalTime>
  <Words>2376</Words>
  <Application>Microsoft Office PowerPoint</Application>
  <PresentationFormat>Ekran Gösterisi (16:9)</PresentationFormat>
  <Paragraphs>220</Paragraphs>
  <Slides>58</Slides>
  <Notes>12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58</vt:i4>
      </vt:variant>
    </vt:vector>
  </HeadingPairs>
  <TitlesOfParts>
    <vt:vector size="66" baseType="lpstr">
      <vt:lpstr>Arial</vt:lpstr>
      <vt:lpstr>Mali SemiBold</vt:lpstr>
      <vt:lpstr>Amatic SC</vt:lpstr>
      <vt:lpstr>Calibri</vt:lpstr>
      <vt:lpstr>Nunito Light</vt:lpstr>
      <vt:lpstr>Quicksand</vt:lpstr>
      <vt:lpstr>Short Stack</vt:lpstr>
      <vt:lpstr>Knight template</vt:lpstr>
      <vt:lpstr>Orta Çocukluk Dönemi</vt:lpstr>
      <vt:lpstr>1.FİZİKSEL GELİŞİM</vt:lpstr>
      <vt:lpstr>Bedensel Büyüme ve Değişim</vt:lpstr>
      <vt:lpstr>2.MOTOR GELİŞİM</vt:lpstr>
      <vt:lpstr>Motor Gelişim</vt:lpstr>
      <vt:lpstr>PowerPoint Sunusu</vt:lpstr>
      <vt:lpstr>PowerPoint Sunusu</vt:lpstr>
      <vt:lpstr>PowerPoint Sunusu</vt:lpstr>
      <vt:lpstr>Sporla İlgili Hareketler Dönemi</vt:lpstr>
      <vt:lpstr>3.BİLİŞSEL GELİŞİM</vt:lpstr>
      <vt:lpstr>PowerPoint Sunusu</vt:lpstr>
      <vt:lpstr>Piaget’nin Bilişsel Gelişim Kuramı</vt:lpstr>
      <vt:lpstr>PowerPoint Sunusu</vt:lpstr>
      <vt:lpstr>Somut İşlemler Dönemi</vt:lpstr>
      <vt:lpstr>Somut İşlemler Dönemi</vt:lpstr>
      <vt:lpstr>Somut İşlemler Dönemi</vt:lpstr>
      <vt:lpstr>Somut İşlemler Dönemi</vt:lpstr>
      <vt:lpstr>Korunum</vt:lpstr>
      <vt:lpstr>KORUNUM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BİLGİ İŞLEME</vt:lpstr>
      <vt:lpstr>BELLEK</vt:lpstr>
      <vt:lpstr>DÜŞÜNME</vt:lpstr>
      <vt:lpstr>ÜST BİLİŞ</vt:lpstr>
      <vt:lpstr>4. DİL GELİŞİMİ</vt:lpstr>
      <vt:lpstr>PowerPoint Sunusu</vt:lpstr>
      <vt:lpstr>PowerPoint Sunusu</vt:lpstr>
      <vt:lpstr>PowerPoint Sunusu</vt:lpstr>
      <vt:lpstr>PowerPoint Sunusu</vt:lpstr>
      <vt:lpstr>OKUMA</vt:lpstr>
      <vt:lpstr>YAZMA</vt:lpstr>
      <vt:lpstr>5. SOSYAL GELİŞİM</vt:lpstr>
      <vt:lpstr>BENLİK</vt:lpstr>
      <vt:lpstr>BENLİK</vt:lpstr>
      <vt:lpstr>BENLİK</vt:lpstr>
      <vt:lpstr>Başkalarını Anlama</vt:lpstr>
      <vt:lpstr>Başkalarını Anlama</vt:lpstr>
      <vt:lpstr>Başkalarını Anlama</vt:lpstr>
      <vt:lpstr>Benlik Saygısı ve Benlik Kavramı</vt:lpstr>
      <vt:lpstr>Benlik Saygısı ve Benlik Kavramı</vt:lpstr>
      <vt:lpstr>Öz Yeterlilik</vt:lpstr>
      <vt:lpstr>Öz Düzenleme (Kendini düzenleme)</vt:lpstr>
      <vt:lpstr>Erikson’nun Psikososyal Gelişim Kuramı</vt:lpstr>
      <vt:lpstr>Çalışkanlığa karşı aşağılık duygusu</vt:lpstr>
      <vt:lpstr>Çalışkanlığa karşı aşağılık duygusu</vt:lpstr>
      <vt:lpstr>Freud’nun Psikoseksüel Gelişim Kuramı</vt:lpstr>
      <vt:lpstr>Latans (Gizil) dönem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Orta Çocukluk Dönemİ</dc:title>
  <dc:creator>figen</dc:creator>
  <cp:lastModifiedBy>figen</cp:lastModifiedBy>
  <cp:revision>64</cp:revision>
  <dcterms:modified xsi:type="dcterms:W3CDTF">2020-12-10T11:57:24Z</dcterms:modified>
</cp:coreProperties>
</file>