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2" r:id="rId8"/>
    <p:sldId id="260" r:id="rId9"/>
    <p:sldId id="26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25718-7421-42E2-9584-7E6D20CB7564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17B85-7344-40BE-AECD-C5E5DA78F6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544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D11B1-CD20-423B-998E-D6EFEF5E0648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723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5FEDD9-03B4-4DA8-858E-1996CD0988C5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93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93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571D8B3-2602-489A-89D2-39E9F09881B2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575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C66093-8547-4FA9-8415-F2713D933C52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97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901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838676-7E75-45E8-84B7-89404597BEE0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370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BB8D31-EDA6-49DB-9CFC-284D5764635F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271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384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00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784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3600">
                <a:solidFill>
                  <a:srgbClr val="FFFFFF"/>
                </a:solidFill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3600">
                <a:solidFill>
                  <a:srgbClr val="FFFFFF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4507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8801"/>
            <a:ext cx="103632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4507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22231D-7D55-40FD-960E-72661625B055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43666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5C476-21C8-439E-9C1F-80C8B3EEE12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212770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7A355-2CF3-4796-9AFB-9D0A127EB2B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170876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D1454-6E50-4144-BB50-B5E940298689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378447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1AB87-8422-40CC-876D-873A4461EAA6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816586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319AA-C85A-4F58-A425-38F682F887D8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043191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679AC-E1E0-4AFE-A8D0-3B4249362F2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167127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B8082-2CAB-44F3-86C5-ACFAC3CA54B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693382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077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A1FA9-E1B1-49E1-B2A5-FD0DEB29BAE9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847375"/>
      </p:ext>
    </p:extLst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617EB-4657-44F3-B67F-3F8643A4C45C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993310"/>
      </p:ext>
    </p:extLst>
  </p:cSld>
  <p:clrMapOvr>
    <a:masterClrMapping/>
  </p:clrMapOvr>
  <p:transition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952EA-B82F-4E5A-9799-CE827449DA8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623804"/>
      </p:ext>
    </p:extLst>
  </p:cSld>
  <p:clrMapOvr>
    <a:masterClrMapping/>
  </p:clrMapOvr>
  <p:transition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2F32F-091C-4B5A-8F65-FE2CCB0426C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440300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89A68-106F-41C7-AAAE-25171B19A53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601742"/>
      </p:ext>
    </p:extLst>
  </p:cSld>
  <p:clrMapOvr>
    <a:masterClrMapping/>
  </p:clrMapOvr>
  <p:transition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A76C7-A65D-46D1-A451-57B3734F1147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737695"/>
      </p:ext>
    </p:extLst>
  </p:cSld>
  <p:clrMapOvr>
    <a:masterClrMapping/>
  </p:clrMapOvr>
  <p:transition>
    <p:zo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E973D-17D5-43AF-9D67-014F53719759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901773"/>
      </p:ext>
    </p:extLst>
  </p:cSld>
  <p:clrMapOvr>
    <a:masterClrMapping/>
  </p:clrMapOvr>
  <p:transition>
    <p:zo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EC17F-AF12-4A08-83A2-C6E8A8D159C7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504275"/>
      </p:ext>
    </p:extLst>
  </p:cSld>
  <p:clrMapOvr>
    <a:masterClrMapping/>
  </p:clrMapOvr>
  <p:transition>
    <p:zo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00400-839C-4F05-BCB0-BDD0760FE625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121900"/>
      </p:ext>
    </p:extLst>
  </p:cSld>
  <p:clrMapOvr>
    <a:masterClrMapping/>
  </p:clrMapOvr>
  <p:transition>
    <p:zo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72877-5DA9-4416-B1F2-D08ACCE45649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426936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1328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B273B-D7ED-427A-9D64-90CF23E7F104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351546"/>
      </p:ext>
    </p:extLst>
  </p:cSld>
  <p:clrMapOvr>
    <a:masterClrMapping/>
  </p:clrMapOvr>
  <p:transition>
    <p:zo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9B9E7-3C65-496C-B2FB-F99C42F51A2B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656158"/>
      </p:ext>
    </p:extLst>
  </p:cSld>
  <p:clrMapOvr>
    <a:masterClrMapping/>
  </p:clrMapOvr>
  <p:transition>
    <p:zo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450DC-6947-4CF7-A609-A21EE40B9E47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080573"/>
      </p:ext>
    </p:extLst>
  </p:cSld>
  <p:clrMapOvr>
    <a:masterClrMapping/>
  </p:clrMapOvr>
  <p:transition>
    <p:zo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3854F-A9D2-41DA-87BE-B8A37383F797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318306"/>
      </p:ext>
    </p:extLst>
  </p:cSld>
  <p:clrMapOvr>
    <a:masterClrMapping/>
  </p:clrMapOvr>
  <p:transition>
    <p:zo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417F1-487A-4D68-9223-9AE5ABF43DDE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781875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92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12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48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72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754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15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3D183-2AA9-46F2-ADE8-4EA0114F23A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4E847-BBDF-4832-B2EC-5C553E312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251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3600">
                <a:solidFill>
                  <a:srgbClr val="FFFFFF"/>
                </a:solidFill>
              </a:endParaRPr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3600">
                <a:solidFill>
                  <a:srgbClr val="FFFFFF"/>
                </a:solidFill>
              </a:endParaRPr>
            </a:p>
          </p:txBody>
        </p:sp>
        <p:sp>
          <p:nvSpPr>
            <p:cNvPr id="4404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404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404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405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4405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4405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405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405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405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A30254-A6F0-4D51-B098-AF8B9109133F}" type="slidenum">
              <a:rPr lang="tr-TR" alt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30158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69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69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69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048882-26DB-47F1-B745-AA156AEDBA4B}" type="slidenum">
              <a:rPr lang="tr-TR" alt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45074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1192450E-EF39-437C-864D-EF32DE3C0DF0}" type="slidenum">
              <a:rPr lang="tr-TR" altLang="tr-TR" sz="1400">
                <a:solidFill>
                  <a:srgbClr val="FFFFFF"/>
                </a:solidFill>
                <a:latin typeface="Times New Roman" panose="02020603050405020304" pitchFamily="18" charset="0"/>
              </a:rPr>
              <a:pPr eaLnBrk="1" hangingPunct="1">
                <a:defRPr/>
              </a:pPr>
              <a:t>1</a:t>
            </a:fld>
            <a:endParaRPr lang="tr-TR" altLang="tr-TR" sz="14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latin typeface="Comic Sans MS" pitchFamily="66" charset="0"/>
              </a:rPr>
              <a:t>TARIM VE ÇEVRE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1"/>
            <a:ext cx="8229600" cy="42259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>
                <a:latin typeface="Comic Sans MS" pitchFamily="66" charset="0"/>
              </a:rPr>
              <a:t>Hayvansal ve bitkisel üretim artan nüfusun gereksinimlerini karşılamak için olanca hızıyla gelişmekte ve ürün artışı sağlanmaktadır. Ancak bu gelişmeyle birlikte çevre açısından bir çok problemler de gündeme gelmektedir.</a:t>
            </a:r>
          </a:p>
        </p:txBody>
      </p:sp>
    </p:spTree>
    <p:extLst>
      <p:ext uri="{BB962C8B-B14F-4D97-AF65-F5344CB8AC3E}">
        <p14:creationId xmlns:p14="http://schemas.microsoft.com/office/powerpoint/2010/main" val="202875247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AEDED525-303B-49FA-8614-7B74B536FC05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2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>
                <a:latin typeface="Comic Sans MS" pitchFamily="66" charset="0"/>
              </a:rPr>
              <a:t>TARIMSAL KÖKENLİ KİRLİLİK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1981200"/>
            <a:ext cx="7620000" cy="4114800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tr-TR" smtClean="0"/>
              <a:t>1. Tarımsal mücadele ilaçları</a:t>
            </a:r>
          </a:p>
          <a:p>
            <a:pPr marL="609600" indent="-609600" eaLnBrk="1" hangingPunct="1">
              <a:buNone/>
              <a:defRPr/>
            </a:pPr>
            <a:r>
              <a:rPr lang="tr-TR" smtClean="0"/>
              <a:t>2. Gübreler</a:t>
            </a:r>
          </a:p>
          <a:p>
            <a:pPr marL="609600" indent="-609600" eaLnBrk="1" hangingPunct="1">
              <a:buNone/>
              <a:defRPr/>
            </a:pPr>
            <a:r>
              <a:rPr lang="tr-TR" smtClean="0"/>
              <a:t>3. Sulama</a:t>
            </a:r>
          </a:p>
          <a:p>
            <a:pPr marL="609600" indent="-609600" eaLnBrk="1" hangingPunct="1">
              <a:buNone/>
              <a:defRPr/>
            </a:pPr>
            <a:r>
              <a:rPr lang="tr-TR" smtClean="0"/>
              <a:t>4. Diğer tarımsal uygulamalar</a:t>
            </a:r>
          </a:p>
        </p:txBody>
      </p:sp>
    </p:spTree>
    <p:extLst>
      <p:ext uri="{BB962C8B-B14F-4D97-AF65-F5344CB8AC3E}">
        <p14:creationId xmlns:p14="http://schemas.microsoft.com/office/powerpoint/2010/main" val="379839710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62F6CD50-7F86-4BFB-B0F5-CD65FC05BFE7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3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533400"/>
            <a:ext cx="8686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/>
              <a:t>Pestisitler, tarımda mücadele amacıyla kullanılan bütün kimyasallara verilen addır.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İnsektisitler (Böcek öldürücüler)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Fungisitler (Mantar öldürücüler)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Herbisitler (Yabancı ot öldürücüler)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Rodentisitler (Kemirici hayvanları öldürücüler)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Nematositler (Nematot öldürücüler)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Bunlardan ilk üçü diğerlerine oranla fazla miktarda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kullanıldıklarından çevresel etkileri yönünden daha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önemlidirler.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 </a:t>
            </a:r>
          </a:p>
          <a:p>
            <a:pPr eaLnBrk="1" hangingPunct="1"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181750518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D6CF393B-3A57-48A2-87F4-DE37B011C37C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4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>
                <a:latin typeface="Comic Sans MS" pitchFamily="66" charset="0"/>
              </a:rPr>
              <a:t>GÜBRE KULLANIMININ ÇEVREYE OLUMSUZ ETKİLERİ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0377" y="1219200"/>
            <a:ext cx="8229600" cy="4800600"/>
          </a:xfrm>
        </p:spPr>
        <p:txBody>
          <a:bodyPr/>
          <a:lstStyle/>
          <a:p>
            <a:pPr marL="60960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sz="2800" dirty="0"/>
              <a:t>İnsan sağlığına olan etkisi (içme suları yoluyla)</a:t>
            </a:r>
          </a:p>
          <a:p>
            <a:pPr marL="60960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sz="2800" dirty="0"/>
              <a:t>Bitkilere olan zararlı etkisi (aşırı kullanım)</a:t>
            </a:r>
          </a:p>
          <a:p>
            <a:pPr marL="60960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sz="2800" dirty="0"/>
              <a:t>Toprak makro ve mikro organizmalarına olan zararlı etkisi (gübre tuzları ve susuz amonyaktan kaynaklanan etkiler)</a:t>
            </a:r>
          </a:p>
          <a:p>
            <a:pPr marL="60960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sz="2800" dirty="0"/>
              <a:t>Su ürünlerine ve diğer hayvanlara zararlı etkisi (sudaki amonyum, </a:t>
            </a:r>
            <a:r>
              <a:rPr lang="tr-TR" sz="2800" dirty="0" err="1"/>
              <a:t>nitrit</a:t>
            </a:r>
            <a:r>
              <a:rPr lang="tr-TR" sz="2800" dirty="0"/>
              <a:t> ve nitratın sudaki hayvanlar için zehir etkisi)</a:t>
            </a:r>
          </a:p>
          <a:p>
            <a:pPr marL="60960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eriod"/>
              <a:defRPr/>
            </a:pPr>
            <a:endParaRPr lang="tr-TR" sz="2800" dirty="0"/>
          </a:p>
          <a:p>
            <a:pPr marL="60960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eriod"/>
              <a:defRPr/>
            </a:pPr>
            <a:endParaRPr lang="tr-TR" sz="2800" dirty="0"/>
          </a:p>
          <a:p>
            <a:pPr marL="60960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eriod"/>
              <a:defRPr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5908411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5300" y="635977"/>
            <a:ext cx="10972800" cy="4114800"/>
          </a:xfrm>
        </p:spPr>
        <p:txBody>
          <a:bodyPr/>
          <a:lstStyle/>
          <a:p>
            <a:pPr marL="0" indent="0" algn="just">
              <a:lnSpc>
                <a:spcPct val="200000"/>
              </a:lnSpc>
              <a:buNone/>
            </a:pPr>
            <a:r>
              <a:rPr lang="tr-TR" dirty="0" smtClean="0"/>
              <a:t>5. </a:t>
            </a:r>
            <a:r>
              <a:rPr lang="tr-TR" dirty="0" err="1" smtClean="0"/>
              <a:t>Ötrofikasyona</a:t>
            </a:r>
            <a:r>
              <a:rPr lang="tr-TR" dirty="0" smtClean="0"/>
              <a:t> </a:t>
            </a:r>
            <a:r>
              <a:rPr lang="tr-TR" dirty="0"/>
              <a:t>yol </a:t>
            </a:r>
            <a:r>
              <a:rPr lang="tr-TR" dirty="0" smtClean="0"/>
              <a:t>açması</a:t>
            </a:r>
            <a:endParaRPr lang="tr-TR" dirty="0"/>
          </a:p>
          <a:p>
            <a:pPr marL="0" indent="0">
              <a:lnSpc>
                <a:spcPct val="200000"/>
              </a:lnSpc>
              <a:buNone/>
            </a:pPr>
            <a:r>
              <a:rPr lang="tr-TR" dirty="0" smtClean="0"/>
              <a:t>6. Sera </a:t>
            </a:r>
            <a:r>
              <a:rPr lang="tr-TR" dirty="0"/>
              <a:t>etkisi (</a:t>
            </a:r>
            <a:r>
              <a:rPr lang="tr-TR" dirty="0" err="1"/>
              <a:t>nitroz</a:t>
            </a:r>
            <a:r>
              <a:rPr lang="tr-TR" dirty="0"/>
              <a:t> oksitler)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dirty="0" smtClean="0"/>
              <a:t>7. Asitliği </a:t>
            </a:r>
            <a:r>
              <a:rPr lang="tr-TR" dirty="0"/>
              <a:t>hızlandırıcı etkisi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5A76C7-A65D-46D1-A451-57B3734F1147}" type="slidenum">
              <a:rPr lang="tr-TR" altLang="tr-TR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510019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0E7CFEDB-EB52-4324-BD61-DC95A70921CA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6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>
                <a:latin typeface="Comic Sans MS" pitchFamily="66" charset="0"/>
              </a:rPr>
              <a:t>ÇÖZÜM ARAYIŞLARI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3600">
                <a:latin typeface="Comic Sans MS" pitchFamily="66" charset="0"/>
              </a:rPr>
              <a:t>Yakıt sıkıntısı, artan harcamalar ve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3600">
                <a:latin typeface="Comic Sans MS" pitchFamily="66" charset="0"/>
              </a:rPr>
              <a:t>çevreye verilen zarar gibi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3600">
                <a:latin typeface="Comic Sans MS" pitchFamily="66" charset="0"/>
              </a:rPr>
              <a:t>olumsuzluklar göz önüne alınırsa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3600">
                <a:latin typeface="Comic Sans MS" pitchFamily="66" charset="0"/>
              </a:rPr>
              <a:t>yoğun tarımın uzun dönemdeki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3600">
                <a:latin typeface="Comic Sans MS" pitchFamily="66" charset="0"/>
              </a:rPr>
              <a:t>geleceğinin çok parlak olmadığı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3600">
                <a:latin typeface="Comic Sans MS" pitchFamily="66" charset="0"/>
              </a:rPr>
              <a:t>söylenebilir. O halde,</a:t>
            </a:r>
          </a:p>
        </p:txBody>
      </p:sp>
    </p:spTree>
    <p:extLst>
      <p:ext uri="{BB962C8B-B14F-4D97-AF65-F5344CB8AC3E}">
        <p14:creationId xmlns:p14="http://schemas.microsoft.com/office/powerpoint/2010/main" val="178640081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FF972238-31AC-405F-878D-4E894148C6B2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7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09600"/>
            <a:ext cx="8229600" cy="5486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3600">
                <a:latin typeface="Comic Sans MS" pitchFamily="66" charset="0"/>
              </a:rPr>
              <a:t>Doğanın çevrimleri ile uyum sağlayan daha doğal tarım yöntemlerine geri dönmemiz doğru olacaktır. Ekolojik ilklere dayanan bu yöntemlerle yapılan tarıma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3600" b="1">
                <a:latin typeface="Comic Sans MS" pitchFamily="66" charset="0"/>
              </a:rPr>
              <a:t>             </a:t>
            </a:r>
            <a:r>
              <a:rPr lang="tr-TR" sz="3600" b="1">
                <a:latin typeface="Harrington" pitchFamily="82" charset="0"/>
              </a:rPr>
              <a:t>ORGANİK TARIM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3600">
                <a:latin typeface="Comic Sans MS" pitchFamily="66" charset="0"/>
              </a:rPr>
              <a:t>adı verilmektedir.</a:t>
            </a:r>
          </a:p>
        </p:txBody>
      </p:sp>
    </p:spTree>
    <p:extLst>
      <p:ext uri="{BB962C8B-B14F-4D97-AF65-F5344CB8AC3E}">
        <p14:creationId xmlns:p14="http://schemas.microsoft.com/office/powerpoint/2010/main" val="391854475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çaağaç">
  <a:themeElements>
    <a:clrScheme name="Akçaağaç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oku">
  <a:themeElements>
    <a:clrScheme name="Doku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Doku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oku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ku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251</Words>
  <Application>Microsoft Office PowerPoint</Application>
  <PresentationFormat>Geniş ekran</PresentationFormat>
  <Paragraphs>49</Paragraphs>
  <Slides>7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Harrington</vt:lpstr>
      <vt:lpstr>Tahoma</vt:lpstr>
      <vt:lpstr>Times New Roman</vt:lpstr>
      <vt:lpstr>Wingdings</vt:lpstr>
      <vt:lpstr>Office Teması</vt:lpstr>
      <vt:lpstr>Akçaağaç</vt:lpstr>
      <vt:lpstr>Doku</vt:lpstr>
      <vt:lpstr>TARIM VE ÇEVRE</vt:lpstr>
      <vt:lpstr>TARIMSAL KÖKENLİ KİRLİLİK</vt:lpstr>
      <vt:lpstr>PowerPoint Sunusu</vt:lpstr>
      <vt:lpstr>GÜBRE KULLANIMININ ÇEVREYE OLUMSUZ ETKİLERİ</vt:lpstr>
      <vt:lpstr>PowerPoint Sunusu</vt:lpstr>
      <vt:lpstr>ÇÖZÜM ARAYIŞLARI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VE ÇEVRE</dc:title>
  <dc:creator>Windows Kullanıcısı</dc:creator>
  <cp:lastModifiedBy>TCALİSKAN</cp:lastModifiedBy>
  <cp:revision>2</cp:revision>
  <dcterms:created xsi:type="dcterms:W3CDTF">2020-01-21T20:08:27Z</dcterms:created>
  <dcterms:modified xsi:type="dcterms:W3CDTF">2020-01-23T11:01:42Z</dcterms:modified>
</cp:coreProperties>
</file>