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61" r:id="rId4"/>
    <p:sldId id="264" r:id="rId5"/>
    <p:sldId id="275" r:id="rId6"/>
    <p:sldId id="266" r:id="rId7"/>
    <p:sldId id="258" r:id="rId8"/>
    <p:sldId id="278" r:id="rId9"/>
    <p:sldId id="268" r:id="rId10"/>
    <p:sldId id="280" r:id="rId11"/>
    <p:sldId id="269" r:id="rId12"/>
    <p:sldId id="272" r:id="rId13"/>
  </p:sldIdLst>
  <p:sldSz cx="9144000" cy="6858000" type="screen4x3"/>
  <p:notesSz cx="9926638" cy="6797675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3132FE-F3BD-4DBA-B374-D14A9D1C03EB}" type="datetimeFigureOut">
              <a:rPr lang="tr-TR" smtClean="0"/>
              <a:pPr/>
              <a:t>18.05.2018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B96F86-B8A5-4BEE-9C6B-B93016B77BB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82177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02BC0A-9B45-4D0F-8885-6F53512C951B}" type="datetimeFigureOut">
              <a:rPr lang="tr-TR" smtClean="0"/>
              <a:pPr/>
              <a:t>18.05.2018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992664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130B0A-C4DF-4003-954E-49B51BB03E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2118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200" dirty="0" smtClean="0"/>
              <a:t>Hasta </a:t>
            </a:r>
            <a:r>
              <a:rPr lang="tr-TR" sz="1200" u="sng" dirty="0" smtClean="0"/>
              <a:t>dirseğini </a:t>
            </a:r>
            <a:r>
              <a:rPr lang="tr-TR" sz="1200" u="sng" dirty="0" err="1" smtClean="0"/>
              <a:t>ekstansiyon</a:t>
            </a:r>
            <a:r>
              <a:rPr lang="tr-TR" sz="1200" u="sng" dirty="0" smtClean="0"/>
              <a:t> yaptırdığında saat ibresi yönünde sarılmış spiral yay gerilir</a:t>
            </a:r>
            <a:r>
              <a:rPr lang="tr-TR" sz="1200" dirty="0" smtClean="0"/>
              <a:t> ve </a:t>
            </a:r>
            <a:r>
              <a:rPr lang="tr-TR" sz="1200" u="sng" dirty="0" smtClean="0"/>
              <a:t>yayda toplanan potansiyel enerji dirsek </a:t>
            </a:r>
            <a:r>
              <a:rPr lang="tr-TR" sz="1200" u="sng" dirty="0" err="1" smtClean="0"/>
              <a:t>fleksiyonunu</a:t>
            </a:r>
            <a:r>
              <a:rPr lang="tr-TR" sz="1200" u="sng" dirty="0" smtClean="0"/>
              <a:t> pasif olarak gerçekleştirir</a:t>
            </a:r>
            <a:r>
              <a:rPr lang="tr-TR" sz="1200" dirty="0" smtClean="0"/>
              <a:t>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130B0A-C4DF-4003-954E-49B51BB03EA1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89990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tr-TR" dirty="0" smtClean="0"/>
              <a:t>Bu </a:t>
            </a:r>
            <a:r>
              <a:rPr lang="tr-TR" dirty="0" err="1" smtClean="0"/>
              <a:t>ortezlerde</a:t>
            </a:r>
            <a:r>
              <a:rPr lang="tr-TR" dirty="0" smtClean="0"/>
              <a:t> genellikle;</a:t>
            </a:r>
          </a:p>
          <a:p>
            <a:pPr algn="l">
              <a:buFont typeface="Wingdings" pitchFamily="2" charset="2"/>
              <a:buChar char="Ø"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Kol 70°-90°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abduksiyon</a:t>
            </a:r>
            <a:r>
              <a:rPr lang="tr-TR" dirty="0" smtClean="0"/>
              <a:t>,</a:t>
            </a:r>
          </a:p>
          <a:p>
            <a:pPr algn="l">
              <a:buFont typeface="Wingdings" pitchFamily="2" charset="2"/>
              <a:buChar char="Ø"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10°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fleksiyon</a:t>
            </a:r>
            <a:r>
              <a:rPr lang="tr-TR" dirty="0" err="1" smtClean="0"/>
              <a:t>da</a:t>
            </a:r>
            <a:r>
              <a:rPr lang="tr-TR" dirty="0" smtClean="0"/>
              <a:t> pozisyonlanır.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130B0A-C4DF-4003-954E-49B51BB03EA1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4684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41AEC-7C17-4800-BE7B-19FC30E92631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F6D8-5FFB-44DC-9FCE-8431485411C9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0FEAF-C432-4FDE-9395-0504FDAAA288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142876" y="71414"/>
            <a:ext cx="8858280" cy="1071570"/>
          </a:xfrm>
        </p:spPr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tr-TR" dirty="0" smtClean="0"/>
              <a:t>ASIL BAŞLIK STİLİ İÇİN TIKLATIN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1357298"/>
            <a:ext cx="8858312" cy="5072098"/>
          </a:xfrm>
        </p:spPr>
        <p:txBody>
          <a:bodyPr>
            <a:normAutofit/>
          </a:bodyPr>
          <a:lstStyle>
            <a:lvl1pPr algn="just">
              <a:defRPr sz="3600"/>
            </a:lvl1pPr>
            <a:lvl2pPr algn="just">
              <a:defRPr sz="3600"/>
            </a:lvl2pPr>
            <a:lvl3pPr algn="just">
              <a:defRPr sz="3600"/>
            </a:lvl3pPr>
            <a:lvl4pPr algn="just">
              <a:defRPr sz="3600"/>
            </a:lvl4pPr>
            <a:lvl5pPr algn="just">
              <a:defRPr sz="3600"/>
            </a:lvl5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4A2CA-6F24-492D-8EAC-324DA3F76EE1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572528" y="6492875"/>
            <a:ext cx="571472" cy="365125"/>
          </a:xfrm>
        </p:spPr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685F1-3A66-433F-89CE-D0BD592D4352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CB70E-A604-40DD-802B-A2EEB34A479D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9FF7E-5383-48D3-9356-F9692D9BDD8C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41AD-379F-47AD-92AC-A27FFE5C4F05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CE317-76C8-44FF-99F4-A91F41E981AF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83A4-8768-4416-9C7D-4103B86B6E80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3FEBE-F82B-4BA0-B488-8948595B72ED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0E080-7F87-48C8-9FD2-945E8ADBDB46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4714884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ÜST EKSTREMİTE ORTEZLERİ</a:t>
            </a:r>
            <a:br>
              <a:rPr lang="tr-T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6) DİRSEK ORTEZLERİ</a:t>
            </a:r>
            <a:br>
              <a:rPr lang="tr-T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7) OMUZ ORTEZLERİ</a:t>
            </a:r>
            <a:endParaRPr lang="tr-TR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0" y="4500570"/>
            <a:ext cx="9144000" cy="2214554"/>
          </a:xfrm>
        </p:spPr>
        <p:txBody>
          <a:bodyPr>
            <a:normAutofit/>
          </a:bodyPr>
          <a:lstStyle/>
          <a:p>
            <a:pPr>
              <a:defRPr/>
            </a:pPr>
            <a:endParaRPr lang="tr-TR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71414"/>
            <a:ext cx="9001156" cy="178595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tr-TR" dirty="0" smtClean="0"/>
              <a:t>Kol </a:t>
            </a:r>
            <a:r>
              <a:rPr lang="tr-TR" dirty="0" err="1"/>
              <a:t>abduksiyon</a:t>
            </a:r>
            <a:r>
              <a:rPr lang="tr-TR" dirty="0"/>
              <a:t> </a:t>
            </a:r>
            <a:r>
              <a:rPr lang="tr-TR" dirty="0" err="1"/>
              <a:t>ortezlerinde</a:t>
            </a:r>
            <a:r>
              <a:rPr lang="tr-TR" dirty="0"/>
              <a:t> </a:t>
            </a:r>
            <a:r>
              <a:rPr lang="tr-TR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kolun </a:t>
            </a:r>
            <a:r>
              <a:rPr lang="tr-TR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ağırlığı gövde </a:t>
            </a:r>
            <a:r>
              <a:rPr lang="tr-TR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lateralinden</a:t>
            </a:r>
            <a:r>
              <a:rPr lang="tr-TR" dirty="0"/>
              <a:t> veya </a:t>
            </a:r>
            <a:r>
              <a:rPr lang="tr-TR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pelvisten</a:t>
            </a:r>
            <a:r>
              <a:rPr lang="tr-TR" dirty="0"/>
              <a:t> taşıtılır.</a:t>
            </a:r>
          </a:p>
        </p:txBody>
      </p:sp>
      <p:sp>
        <p:nvSpPr>
          <p:cNvPr id="5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8572528" y="6492875"/>
            <a:ext cx="571472" cy="365125"/>
          </a:xfrm>
        </p:spPr>
        <p:txBody>
          <a:bodyPr/>
          <a:lstStyle/>
          <a:p>
            <a:fld id="{71EBB7E1-AE7E-4A58-984A-688BDD4EC5AE}" type="slidenum">
              <a:rPr lang="tr-TR" smtClean="0">
                <a:solidFill>
                  <a:schemeClr val="tx1"/>
                </a:solidFill>
              </a:rPr>
              <a:pPr/>
              <a:t>10</a:t>
            </a:fld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5019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16632"/>
            <a:ext cx="8821644" cy="6741368"/>
          </a:xfrm>
        </p:spPr>
        <p:txBody>
          <a:bodyPr>
            <a:normAutofit lnSpcReduction="10000"/>
          </a:bodyPr>
          <a:lstStyle/>
          <a:p>
            <a:pPr algn="l">
              <a:buFont typeface="Wingdings" pitchFamily="2" charset="2"/>
              <a:buChar char="q"/>
            </a:pPr>
            <a:r>
              <a:rPr lang="tr-TR" dirty="0"/>
              <a:t>Omuz </a:t>
            </a:r>
            <a:r>
              <a:rPr lang="tr-TR" dirty="0" err="1"/>
              <a:t>ortezi</a:t>
            </a:r>
            <a:r>
              <a:rPr lang="tr-TR" dirty="0"/>
              <a:t> </a:t>
            </a:r>
            <a:r>
              <a:rPr lang="tr-TR" dirty="0" smtClean="0"/>
              <a:t>gerektiğinde;</a:t>
            </a:r>
          </a:p>
          <a:p>
            <a:pPr algn="l">
              <a:buFont typeface="Wingdings" pitchFamily="2" charset="2"/>
              <a:buChar char="Ø"/>
            </a:pPr>
            <a:r>
              <a:rPr lang="tr-TR" i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Önkola </a:t>
            </a:r>
            <a:r>
              <a:rPr lang="tr-TR" i="1" u="sng" dirty="0" smtClean="0"/>
              <a:t>kadar uzanan:</a:t>
            </a:r>
          </a:p>
          <a:p>
            <a:pPr marL="0" indent="0" algn="l">
              <a:buNone/>
            </a:pPr>
            <a:r>
              <a:rPr lang="tr-TR" b="1" dirty="0" smtClean="0"/>
              <a:t>→ODRO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b="1" dirty="0"/>
              <a:t>Omuz-Dirsek </a:t>
            </a:r>
            <a:r>
              <a:rPr lang="tr-TR" b="1" dirty="0" err="1"/>
              <a:t>Ortezi</a:t>
            </a:r>
            <a:r>
              <a:rPr lang="tr-TR" dirty="0"/>
              <a:t>) </a:t>
            </a:r>
            <a:r>
              <a:rPr lang="tr-TR" dirty="0" smtClean="0"/>
              <a:t>veya</a:t>
            </a:r>
          </a:p>
          <a:p>
            <a:pPr marL="0" indent="0" algn="l">
              <a:buNone/>
            </a:pPr>
            <a:r>
              <a:rPr lang="tr-TR" b="1" dirty="0" smtClean="0"/>
              <a:t>→SEO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b="1" dirty="0" err="1"/>
              <a:t>Shoulder-Elbow</a:t>
            </a:r>
            <a:r>
              <a:rPr lang="tr-TR" b="1" dirty="0"/>
              <a:t> </a:t>
            </a:r>
            <a:r>
              <a:rPr lang="tr-TR" b="1" dirty="0" err="1"/>
              <a:t>Orthosis</a:t>
            </a:r>
            <a:r>
              <a:rPr lang="tr-TR" dirty="0"/>
              <a:t>) </a:t>
            </a:r>
            <a:r>
              <a:rPr lang="tr-TR" dirty="0" smtClean="0"/>
              <a:t>şeklinde;</a:t>
            </a:r>
          </a:p>
          <a:p>
            <a:pPr algn="l">
              <a:buFont typeface="Wingdings" pitchFamily="2" charset="2"/>
              <a:buChar char="Ø"/>
            </a:pPr>
            <a:r>
              <a:rPr lang="tr-TR" i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</a:t>
            </a:r>
            <a:r>
              <a:rPr lang="tr-TR" i="1" u="sng" dirty="0" smtClean="0"/>
              <a:t> </a:t>
            </a:r>
            <a:r>
              <a:rPr lang="tr-TR" i="1" u="sng" dirty="0"/>
              <a:t>kadar </a:t>
            </a:r>
            <a:r>
              <a:rPr lang="tr-TR" i="1" u="sng" dirty="0" smtClean="0"/>
              <a:t>uzanan:</a:t>
            </a:r>
            <a:endParaRPr lang="tr-TR" b="1" i="1" u="sng" dirty="0" smtClean="0"/>
          </a:p>
          <a:p>
            <a:pPr marL="0" indent="0" algn="l">
              <a:buNone/>
            </a:pPr>
            <a:r>
              <a:rPr lang="tr-TR" b="1" dirty="0"/>
              <a:t>→ODRBO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b="1" dirty="0"/>
              <a:t>Omuz-Dirsek-Bilek </a:t>
            </a:r>
            <a:r>
              <a:rPr lang="tr-TR" b="1" dirty="0" err="1"/>
              <a:t>Ortezi</a:t>
            </a:r>
            <a:r>
              <a:rPr lang="tr-TR" dirty="0"/>
              <a:t>) </a:t>
            </a:r>
            <a:r>
              <a:rPr lang="tr-TR" dirty="0" smtClean="0"/>
              <a:t>veya</a:t>
            </a:r>
          </a:p>
          <a:p>
            <a:pPr marL="0" indent="0" algn="l">
              <a:buNone/>
            </a:pPr>
            <a:r>
              <a:rPr lang="tr-TR" b="1" dirty="0"/>
              <a:t>→SEWO</a:t>
            </a:r>
            <a:r>
              <a:rPr lang="tr-TR" dirty="0" smtClean="0"/>
              <a:t> şeklinde;</a:t>
            </a:r>
            <a:endParaRPr lang="tr-TR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>
              <a:buFont typeface="Wingdings" pitchFamily="2" charset="2"/>
              <a:buChar char="Ø"/>
            </a:pPr>
            <a:r>
              <a:rPr lang="tr-TR" i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tr-TR" i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</a:t>
            </a:r>
            <a:r>
              <a:rPr lang="tr-TR" i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uzanarak eli içine </a:t>
            </a:r>
            <a:r>
              <a:rPr lang="tr-TR" i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alan:</a:t>
            </a:r>
          </a:p>
          <a:p>
            <a:pPr marL="0" indent="0" algn="l">
              <a:buNone/>
            </a:pPr>
            <a:r>
              <a:rPr lang="tr-TR" b="1" dirty="0" smtClean="0"/>
              <a:t>→ODREBO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b="1" dirty="0"/>
              <a:t>Omuz-Dirsek El-Bilek </a:t>
            </a:r>
            <a:r>
              <a:rPr lang="tr-TR" b="1" dirty="0" err="1"/>
              <a:t>Ortezi</a:t>
            </a:r>
            <a:r>
              <a:rPr lang="tr-TR" dirty="0"/>
              <a:t>) </a:t>
            </a:r>
            <a:r>
              <a:rPr lang="tr-TR" dirty="0" smtClean="0"/>
              <a:t>veya</a:t>
            </a:r>
          </a:p>
          <a:p>
            <a:pPr marL="0" indent="0" algn="l">
              <a:buNone/>
            </a:pPr>
            <a:r>
              <a:rPr lang="tr-TR" b="1" dirty="0"/>
              <a:t>→SEWHO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b="1" dirty="0" err="1"/>
              <a:t>Shoulder-Elbow-Wrist-Hand</a:t>
            </a:r>
            <a:r>
              <a:rPr lang="tr-TR" b="1" dirty="0"/>
              <a:t> </a:t>
            </a:r>
            <a:r>
              <a:rPr lang="tr-TR" b="1" dirty="0" err="1"/>
              <a:t>Orthosis</a:t>
            </a:r>
            <a:r>
              <a:rPr lang="tr-TR" dirty="0"/>
              <a:t>) </a:t>
            </a:r>
            <a:r>
              <a:rPr lang="tr-TR" dirty="0" smtClean="0"/>
              <a:t>şeklinde kullanılır.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66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2985" y="404664"/>
            <a:ext cx="7518028" cy="314327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tr-TR" sz="2400" dirty="0" smtClean="0"/>
              <a:t>Ankara Üniversitesi Sağlık Hizmetleri Meslek Yüksekokulunda  </a:t>
            </a:r>
            <a:r>
              <a:rPr lang="tr-TR" sz="2400" dirty="0"/>
              <a:t>1999 yılında </a:t>
            </a:r>
            <a:r>
              <a:rPr lang="tr-TR" sz="2400" dirty="0" smtClean="0"/>
              <a:t>geliştirilen, </a:t>
            </a:r>
            <a:r>
              <a:rPr lang="tr-TR" sz="2400" dirty="0" err="1"/>
              <a:t>skapulanın</a:t>
            </a:r>
            <a:r>
              <a:rPr lang="tr-TR" sz="2400" dirty="0"/>
              <a:t> </a:t>
            </a:r>
            <a:r>
              <a:rPr lang="tr-TR" sz="2400" dirty="0" err="1"/>
              <a:t>protraksiyon</a:t>
            </a:r>
            <a:r>
              <a:rPr lang="tr-TR" sz="2400" dirty="0"/>
              <a:t>, </a:t>
            </a:r>
            <a:r>
              <a:rPr lang="tr-TR" sz="2400" dirty="0" err="1" smtClean="0"/>
              <a:t>elevasyon</a:t>
            </a:r>
            <a:r>
              <a:rPr lang="tr-TR" sz="2400" dirty="0" smtClean="0"/>
              <a:t>, rotasyonunu </a:t>
            </a:r>
            <a:r>
              <a:rPr lang="tr-TR" sz="2400" dirty="0"/>
              <a:t>kontrol altına almak için </a:t>
            </a:r>
            <a:r>
              <a:rPr lang="tr-TR" sz="2400" dirty="0" smtClean="0"/>
              <a:t>planlanan </a:t>
            </a:r>
            <a:r>
              <a:rPr lang="tr-T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Ankara </a:t>
            </a:r>
            <a:r>
              <a:rPr lang="tr-TR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Skapulo</a:t>
            </a:r>
            <a:r>
              <a:rPr lang="tr-T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Thorasik</a:t>
            </a:r>
            <a:r>
              <a:rPr lang="tr-T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Fiksasyon</a:t>
            </a:r>
            <a:r>
              <a:rPr lang="tr-T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Ortezi</a:t>
            </a:r>
            <a:r>
              <a:rPr lang="tr-T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(STFO) </a:t>
            </a:r>
            <a:r>
              <a:rPr lang="tr-TR" sz="2400" u="sng" dirty="0" err="1"/>
              <a:t>skapula</a:t>
            </a:r>
            <a:r>
              <a:rPr lang="tr-TR" sz="2400" u="sng" dirty="0"/>
              <a:t> kanatlaşmasında</a:t>
            </a:r>
            <a:r>
              <a:rPr lang="tr-TR" sz="2400" dirty="0"/>
              <a:t> oldukça etkili </a:t>
            </a:r>
            <a:r>
              <a:rPr lang="tr-TR" sz="2400" dirty="0" smtClean="0"/>
              <a:t>olmuştur.</a:t>
            </a:r>
            <a:endParaRPr lang="tr-TR" sz="2400" dirty="0"/>
          </a:p>
        </p:txBody>
      </p:sp>
      <p:sp>
        <p:nvSpPr>
          <p:cNvPr id="5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8572528" y="6492875"/>
            <a:ext cx="571472" cy="365125"/>
          </a:xfrm>
        </p:spPr>
        <p:txBody>
          <a:bodyPr/>
          <a:lstStyle/>
          <a:p>
            <a:fld id="{71EBB7E1-AE7E-4A58-984A-688BDD4EC5AE}" type="slidenum">
              <a:rPr lang="tr-TR" smtClean="0">
                <a:solidFill>
                  <a:schemeClr val="tx1"/>
                </a:solidFill>
              </a:rPr>
              <a:pPr/>
              <a:t>12</a:t>
            </a:fld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49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6000" dirty="0"/>
              <a:t>6) DİRSEK </a:t>
            </a:r>
            <a:r>
              <a:rPr lang="tr-TR" sz="6000" dirty="0" smtClean="0"/>
              <a:t>ORTEZLERİ:</a:t>
            </a:r>
            <a:endParaRPr lang="tr-TR" sz="6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09266" y="1357298"/>
            <a:ext cx="7525500" cy="5500702"/>
          </a:xfrm>
        </p:spPr>
        <p:txBody>
          <a:bodyPr>
            <a:normAutofit/>
          </a:bodyPr>
          <a:lstStyle/>
          <a:p>
            <a:r>
              <a:rPr lang="tr-TR" sz="2400" dirty="0"/>
              <a:t>Dirsekte </a:t>
            </a:r>
            <a:r>
              <a:rPr lang="tr-TR" sz="2400" dirty="0" err="1"/>
              <a:t>immobilizasyonun</a:t>
            </a:r>
            <a:r>
              <a:rPr lang="tr-TR" sz="2400" dirty="0"/>
              <a:t> gerekli olduğu </a:t>
            </a:r>
            <a:r>
              <a:rPr lang="tr-TR" sz="2400" u="sng" dirty="0" err="1"/>
              <a:t>lateral</a:t>
            </a:r>
            <a:r>
              <a:rPr lang="tr-TR" sz="2400" u="sng" dirty="0"/>
              <a:t> veya </a:t>
            </a:r>
            <a:r>
              <a:rPr lang="tr-TR" sz="2400" u="sng" dirty="0" err="1"/>
              <a:t>medial</a:t>
            </a:r>
            <a:r>
              <a:rPr lang="tr-TR" sz="2400" u="sng" dirty="0"/>
              <a:t> </a:t>
            </a:r>
            <a:r>
              <a:rPr lang="tr-TR" sz="2400" u="sng" dirty="0" err="1"/>
              <a:t>epikondilektomi</a:t>
            </a:r>
            <a:r>
              <a:rPr lang="tr-TR" sz="2400" dirty="0"/>
              <a:t>, </a:t>
            </a:r>
            <a:r>
              <a:rPr lang="tr-TR" sz="2400" u="sng" dirty="0" err="1"/>
              <a:t>radial</a:t>
            </a:r>
            <a:r>
              <a:rPr lang="tr-TR" sz="2400" u="sng" dirty="0"/>
              <a:t> sinirin </a:t>
            </a:r>
            <a:r>
              <a:rPr lang="tr-TR" sz="2400" u="sng" dirty="0" err="1" smtClean="0"/>
              <a:t>proksimalde</a:t>
            </a:r>
            <a:r>
              <a:rPr lang="tr-TR" sz="2400" u="sng" dirty="0" smtClean="0"/>
              <a:t> </a:t>
            </a:r>
            <a:r>
              <a:rPr lang="tr-TR" sz="2400" u="sng" dirty="0"/>
              <a:t>onarımı</a:t>
            </a:r>
            <a:r>
              <a:rPr lang="tr-TR" sz="2400" dirty="0"/>
              <a:t>, </a:t>
            </a:r>
            <a:r>
              <a:rPr lang="tr-TR" sz="2400" u="sng" dirty="0" err="1"/>
              <a:t>kübital</a:t>
            </a:r>
            <a:r>
              <a:rPr lang="tr-TR" sz="2400" u="sng" dirty="0"/>
              <a:t> tünelde gevşetme ameliyatı</a:t>
            </a:r>
            <a:r>
              <a:rPr lang="tr-TR" sz="2400" dirty="0"/>
              <a:t>, </a:t>
            </a:r>
            <a:r>
              <a:rPr lang="tr-TR" sz="2400" u="sng" dirty="0" err="1"/>
              <a:t>ulnar</a:t>
            </a:r>
            <a:r>
              <a:rPr lang="tr-TR" sz="2400" u="sng" dirty="0"/>
              <a:t> sinirin </a:t>
            </a:r>
            <a:r>
              <a:rPr lang="tr-TR" sz="2400" u="sng" dirty="0" err="1"/>
              <a:t>anteriora</a:t>
            </a:r>
            <a:r>
              <a:rPr lang="tr-TR" sz="2400" u="sng" dirty="0"/>
              <a:t> </a:t>
            </a:r>
            <a:r>
              <a:rPr lang="tr-TR" sz="2400" u="sng" dirty="0" err="1"/>
              <a:t>transpozisyonu</a:t>
            </a:r>
            <a:r>
              <a:rPr lang="tr-TR" sz="2400" dirty="0"/>
              <a:t> gibi </a:t>
            </a:r>
            <a:r>
              <a:rPr lang="tr-TR" sz="2400" dirty="0" smtClean="0"/>
              <a:t>durumlarda </a:t>
            </a:r>
            <a:r>
              <a:rPr lang="tr-TR" sz="2400" b="1" dirty="0"/>
              <a:t>statik dirsek </a:t>
            </a:r>
            <a:r>
              <a:rPr lang="tr-TR" sz="2400" b="1" dirty="0" err="1"/>
              <a:t>ortezleri</a:t>
            </a:r>
            <a:r>
              <a:rPr lang="tr-TR" sz="2400" dirty="0"/>
              <a:t> </a:t>
            </a:r>
            <a:r>
              <a:rPr lang="tr-TR" sz="2400" dirty="0" smtClean="0"/>
              <a:t>(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DRO)</a:t>
            </a:r>
            <a:r>
              <a:rPr lang="tr-TR" sz="2400" dirty="0" smtClean="0"/>
              <a:t>, (</a:t>
            </a:r>
            <a:r>
              <a:rPr lang="tr-TR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Elbow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Orthoses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tr-TR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EOs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tr-TR" sz="2400" dirty="0" smtClean="0"/>
              <a:t>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400" dirty="0" smtClean="0"/>
              <a:t>kullanılır.</a:t>
            </a:r>
          </a:p>
          <a:p>
            <a:endParaRPr lang="tr-TR" sz="2400" dirty="0" smtClean="0"/>
          </a:p>
          <a:p>
            <a:r>
              <a:rPr lang="tr-TR" sz="2400" dirty="0" smtClean="0"/>
              <a:t>Genellikle </a:t>
            </a:r>
            <a:r>
              <a:rPr lang="tr-TR" sz="2400" dirty="0"/>
              <a:t>hastadan ölçü alınarak </a:t>
            </a:r>
            <a:r>
              <a:rPr lang="tr-TR" sz="2400" dirty="0" err="1"/>
              <a:t>termoplastikten</a:t>
            </a:r>
            <a:r>
              <a:rPr lang="tr-TR" sz="2400" dirty="0"/>
              <a:t> hastaya özel üretilen bu </a:t>
            </a:r>
            <a:r>
              <a:rPr lang="tr-TR" sz="2400" dirty="0" err="1"/>
              <a:t>ortezler</a:t>
            </a:r>
            <a:r>
              <a:rPr lang="tr-TR" sz="2400" dirty="0"/>
              <a:t> </a:t>
            </a:r>
            <a:r>
              <a:rPr lang="tr-TR" sz="2400" u="sng" dirty="0" err="1"/>
              <a:t>dorsalden</a:t>
            </a:r>
            <a:r>
              <a:rPr lang="tr-TR" sz="2400" u="sng" dirty="0"/>
              <a:t> uygulanır</a:t>
            </a:r>
            <a:r>
              <a:rPr lang="tr-TR" sz="2400" dirty="0"/>
              <a:t>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43608" y="1124744"/>
            <a:ext cx="9001156" cy="338437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tr-TR" sz="2400" dirty="0" smtClean="0"/>
              <a:t>Özel </a:t>
            </a:r>
            <a:r>
              <a:rPr lang="tr-TR" sz="2400" dirty="0"/>
              <a:t>geliştirilmiş </a:t>
            </a:r>
            <a:r>
              <a:rPr lang="tr-TR" sz="2400" u="sng" dirty="0"/>
              <a:t>yaylı eklemler</a:t>
            </a:r>
            <a:r>
              <a:rPr lang="tr-TR" sz="2400" dirty="0"/>
              <a:t>den </a:t>
            </a:r>
            <a:r>
              <a:rPr lang="tr-TR" sz="2400" dirty="0" smtClean="0"/>
              <a:t>yararlanılabilir.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3419872" y="6482731"/>
            <a:ext cx="5724128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dirty="0" smtClean="0"/>
              <a:t>Yaylı dirsek eklemi ve </a:t>
            </a:r>
            <a:r>
              <a:rPr lang="tr-TR" dirty="0" err="1" smtClean="0"/>
              <a:t>Wilmer</a:t>
            </a:r>
            <a:r>
              <a:rPr lang="tr-TR" dirty="0" smtClean="0"/>
              <a:t> dirsek </a:t>
            </a:r>
            <a:r>
              <a:rPr lang="tr-TR" dirty="0" err="1" smtClean="0"/>
              <a:t>ortezi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6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8572528" y="6492875"/>
            <a:ext cx="571472" cy="365125"/>
          </a:xfrm>
        </p:spPr>
        <p:txBody>
          <a:bodyPr/>
          <a:lstStyle/>
          <a:p>
            <a:fld id="{71EBB7E1-AE7E-4A58-984A-688BDD4EC5AE}" type="slidenum">
              <a:rPr lang="tr-TR" smtClean="0">
                <a:solidFill>
                  <a:schemeClr val="tx1"/>
                </a:solidFill>
              </a:rPr>
              <a:pPr/>
              <a:t>3</a:t>
            </a:fld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044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840" y="476672"/>
            <a:ext cx="8930320" cy="309634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tr-TR" sz="2400" dirty="0" smtClean="0"/>
              <a:t>Ankara Üniversitesi </a:t>
            </a:r>
            <a:r>
              <a:rPr lang="tr-TR" sz="2400" dirty="0" err="1" smtClean="0"/>
              <a:t>Ortez</a:t>
            </a:r>
            <a:r>
              <a:rPr lang="tr-TR" sz="2400" dirty="0" smtClean="0"/>
              <a:t>-Protez Bölümünde </a:t>
            </a:r>
            <a:r>
              <a:rPr lang="tr-TR" sz="2400" dirty="0"/>
              <a:t>geliştirilerek dirsek </a:t>
            </a:r>
            <a:r>
              <a:rPr lang="tr-TR" sz="2400" dirty="0" err="1"/>
              <a:t>kontraktürü</a:t>
            </a:r>
            <a:r>
              <a:rPr lang="tr-TR" sz="2400" dirty="0"/>
              <a:t> olan hastalarda başarılı sonuçlar alınan </a:t>
            </a:r>
            <a:r>
              <a:rPr lang="tr-TR" sz="2400" u="sng" dirty="0"/>
              <a:t>kayma mekanizmalı ve dirsek çektirmeli </a:t>
            </a:r>
            <a:r>
              <a:rPr lang="tr-TR" sz="2400" u="sng" dirty="0" err="1"/>
              <a:t>ortezler</a:t>
            </a:r>
            <a:r>
              <a:rPr lang="tr-TR" sz="2400" dirty="0"/>
              <a:t> </a:t>
            </a:r>
            <a:r>
              <a:rPr lang="tr-TR" sz="2400" dirty="0" smtClean="0"/>
              <a:t>(şekil a</a:t>
            </a:r>
            <a:r>
              <a:rPr lang="tr-TR" sz="2400" dirty="0"/>
              <a:t>) ile </a:t>
            </a:r>
            <a:r>
              <a:rPr lang="tr-TR" sz="2400" u="sng" dirty="0" err="1"/>
              <a:t>ekstansör</a:t>
            </a:r>
            <a:r>
              <a:rPr lang="tr-TR" sz="2400" u="sng" dirty="0"/>
              <a:t> elastik bantlı </a:t>
            </a:r>
            <a:r>
              <a:rPr lang="tr-TR" sz="2400" u="sng" dirty="0" err="1"/>
              <a:t>ortezler</a:t>
            </a:r>
            <a:r>
              <a:rPr lang="tr-TR" sz="2400" dirty="0"/>
              <a:t> </a:t>
            </a:r>
            <a:r>
              <a:rPr lang="tr-TR" sz="2400" dirty="0" smtClean="0"/>
              <a:t>(şekil b</a:t>
            </a:r>
            <a:r>
              <a:rPr lang="tr-TR" sz="2400" dirty="0"/>
              <a:t>) sık kullanılan etkili </a:t>
            </a:r>
            <a:r>
              <a:rPr lang="tr-TR" sz="2400" dirty="0" err="1"/>
              <a:t>ortezler</a:t>
            </a:r>
            <a:r>
              <a:rPr lang="tr-TR" sz="2400" dirty="0"/>
              <a:t> arasındadır. </a:t>
            </a:r>
          </a:p>
        </p:txBody>
      </p:sp>
      <p:sp>
        <p:nvSpPr>
          <p:cNvPr id="7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8572528" y="6492875"/>
            <a:ext cx="571472" cy="365125"/>
          </a:xfrm>
        </p:spPr>
        <p:txBody>
          <a:bodyPr/>
          <a:lstStyle/>
          <a:p>
            <a:fld id="{71EBB7E1-AE7E-4A58-984A-688BDD4EC5AE}" type="slidenum">
              <a:rPr lang="tr-TR" smtClean="0">
                <a:solidFill>
                  <a:schemeClr val="tx1"/>
                </a:solidFill>
              </a:rPr>
              <a:pPr/>
              <a:t>4</a:t>
            </a:fld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67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39680" y="548680"/>
            <a:ext cx="7632848" cy="2854670"/>
          </a:xfrm>
        </p:spPr>
        <p:txBody>
          <a:bodyPr>
            <a:normAutofit/>
          </a:bodyPr>
          <a:lstStyle/>
          <a:p>
            <a:r>
              <a:rPr lang="tr-TR" sz="2400" dirty="0" err="1" smtClean="0"/>
              <a:t>Flexion</a:t>
            </a:r>
            <a:r>
              <a:rPr lang="tr-TR" sz="2400" dirty="0" smtClean="0"/>
              <a:t> </a:t>
            </a:r>
            <a:r>
              <a:rPr lang="tr-TR" sz="2400" dirty="0"/>
              <a:t>ve </a:t>
            </a:r>
            <a:r>
              <a:rPr lang="tr-TR" sz="2400" dirty="0" err="1"/>
              <a:t>ekstansiyon</a:t>
            </a:r>
            <a:r>
              <a:rPr lang="tr-TR" sz="2400" dirty="0"/>
              <a:t> </a:t>
            </a:r>
            <a:r>
              <a:rPr lang="tr-TR" sz="2400" dirty="0" err="1"/>
              <a:t>limitasyonunun</a:t>
            </a:r>
            <a:r>
              <a:rPr lang="tr-TR" sz="2400" dirty="0"/>
              <a:t> birlikte </a:t>
            </a:r>
            <a:r>
              <a:rPr lang="tr-TR" sz="2400" dirty="0" smtClean="0"/>
              <a:t>bulunduğu </a:t>
            </a:r>
            <a:r>
              <a:rPr lang="tr-TR" sz="2400" dirty="0"/>
              <a:t>dirseklerde </a:t>
            </a:r>
            <a:r>
              <a:rPr lang="tr-TR" sz="2400" u="sng" dirty="0" err="1" smtClean="0"/>
              <a:t>turn</a:t>
            </a:r>
            <a:r>
              <a:rPr lang="tr-TR" sz="2400" u="sng" dirty="0" smtClean="0"/>
              <a:t> </a:t>
            </a:r>
            <a:r>
              <a:rPr lang="tr-TR" sz="2400" u="sng" dirty="0" err="1"/>
              <a:t>buckle</a:t>
            </a:r>
            <a:r>
              <a:rPr lang="tr-TR" sz="2400" u="sng" dirty="0"/>
              <a:t> ve elastik bantlı tasarım</a:t>
            </a:r>
            <a:r>
              <a:rPr lang="tr-TR" sz="2400" dirty="0"/>
              <a:t> tek </a:t>
            </a:r>
            <a:r>
              <a:rPr lang="tr-TR" sz="2400" dirty="0" err="1"/>
              <a:t>ortezde</a:t>
            </a:r>
            <a:r>
              <a:rPr lang="tr-TR" sz="2400" dirty="0"/>
              <a:t> planlanabilir ve bu parçalar dönüşümlü olarak amaca yönelik </a:t>
            </a:r>
            <a:r>
              <a:rPr lang="tr-TR" sz="2400" dirty="0" smtClean="0"/>
              <a:t>kullanılabilir.</a:t>
            </a:r>
            <a:endParaRPr lang="tr-TR" sz="2400" dirty="0"/>
          </a:p>
        </p:txBody>
      </p:sp>
      <p:sp>
        <p:nvSpPr>
          <p:cNvPr id="6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8572528" y="6492875"/>
            <a:ext cx="571472" cy="365125"/>
          </a:xfrm>
        </p:spPr>
        <p:txBody>
          <a:bodyPr/>
          <a:lstStyle/>
          <a:p>
            <a:fld id="{71EBB7E1-AE7E-4A58-984A-688BDD4EC5AE}" type="slidenum">
              <a:rPr lang="tr-TR" smtClean="0">
                <a:solidFill>
                  <a:schemeClr val="tx1"/>
                </a:solidFill>
              </a:rPr>
              <a:pPr/>
              <a:t>5</a:t>
            </a:fld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78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25857" y="868448"/>
            <a:ext cx="7669516" cy="257176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tr-TR" sz="2400" dirty="0"/>
              <a:t>Bazen dirsekte olan hafif yumuşak doku zorlamalarında veya </a:t>
            </a:r>
            <a:r>
              <a:rPr lang="tr-TR" sz="2400" dirty="0" err="1"/>
              <a:t>epikondilitlerde</a:t>
            </a:r>
            <a:r>
              <a:rPr lang="tr-TR" sz="2400" dirty="0"/>
              <a:t> esnek malzemelerden oluşturulan hazır </a:t>
            </a:r>
            <a:r>
              <a:rPr lang="tr-TR" sz="2400" dirty="0" err="1"/>
              <a:t>ortezler</a:t>
            </a:r>
            <a:r>
              <a:rPr lang="tr-TR" sz="2400" dirty="0"/>
              <a:t> </a:t>
            </a:r>
            <a:r>
              <a:rPr lang="tr-TR" sz="2400" dirty="0" smtClean="0"/>
              <a:t>kullanılır.</a:t>
            </a:r>
          </a:p>
        </p:txBody>
      </p:sp>
      <p:sp>
        <p:nvSpPr>
          <p:cNvPr id="6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8572528" y="6492875"/>
            <a:ext cx="571472" cy="365125"/>
          </a:xfrm>
        </p:spPr>
        <p:txBody>
          <a:bodyPr/>
          <a:lstStyle/>
          <a:p>
            <a:fld id="{71EBB7E1-AE7E-4A58-984A-688BDD4EC5AE}" type="slidenum">
              <a:rPr lang="tr-TR" smtClean="0">
                <a:solidFill>
                  <a:schemeClr val="tx1"/>
                </a:solidFill>
              </a:rPr>
              <a:pPr/>
              <a:t>6</a:t>
            </a:fld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380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6000" dirty="0"/>
              <a:t>7) OMUZ ORTEZLERİ: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619672" y="1357298"/>
            <a:ext cx="7381484" cy="2357454"/>
          </a:xfrm>
        </p:spPr>
        <p:txBody>
          <a:bodyPr>
            <a:normAutofit/>
          </a:bodyPr>
          <a:lstStyle/>
          <a:p>
            <a:r>
              <a:rPr lang="tr-TR" sz="2800" dirty="0"/>
              <a:t>Omuz </a:t>
            </a:r>
            <a:r>
              <a:rPr lang="tr-TR" sz="2800" dirty="0" err="1"/>
              <a:t>ortezleri</a:t>
            </a:r>
            <a:r>
              <a:rPr lang="tr-TR" sz="2800" dirty="0"/>
              <a:t> </a:t>
            </a:r>
            <a:r>
              <a:rPr lang="tr-TR" sz="2800" dirty="0" smtClean="0"/>
              <a:t>(</a:t>
            </a:r>
            <a:r>
              <a:rPr lang="tr-TR" sz="2800" b="1" dirty="0" smtClean="0"/>
              <a:t>OO</a:t>
            </a:r>
            <a:r>
              <a:rPr lang="tr-TR" sz="2800" dirty="0" smtClean="0"/>
              <a:t>)(</a:t>
            </a:r>
            <a:r>
              <a:rPr lang="tr-TR" sz="2800" b="1" dirty="0" err="1"/>
              <a:t>Shoulder</a:t>
            </a:r>
            <a:r>
              <a:rPr lang="tr-TR" sz="2800" b="1" dirty="0"/>
              <a:t> </a:t>
            </a:r>
            <a:r>
              <a:rPr lang="tr-TR" sz="2800" b="1" dirty="0" err="1"/>
              <a:t>Orthoses</a:t>
            </a:r>
            <a:r>
              <a:rPr lang="tr-TR" sz="2800" b="1" dirty="0"/>
              <a:t> : </a:t>
            </a:r>
            <a:r>
              <a:rPr lang="tr-TR" sz="2800" b="1" dirty="0" err="1"/>
              <a:t>SOs</a:t>
            </a:r>
            <a:r>
              <a:rPr lang="tr-TR" sz="2800" dirty="0"/>
              <a:t>) </a:t>
            </a:r>
            <a:r>
              <a:rPr lang="tr-TR" sz="2800" u="sng" dirty="0"/>
              <a:t>kol askıları</a:t>
            </a:r>
            <a:r>
              <a:rPr lang="tr-TR" sz="2800" dirty="0"/>
              <a:t> veya </a:t>
            </a:r>
            <a:r>
              <a:rPr lang="tr-TR" sz="2800" u="sng" dirty="0" err="1"/>
              <a:t>abduksiyon</a:t>
            </a:r>
            <a:r>
              <a:rPr lang="tr-TR" sz="2800" u="sng" dirty="0"/>
              <a:t> </a:t>
            </a:r>
            <a:r>
              <a:rPr lang="tr-TR" sz="2800" u="sng" dirty="0" err="1" smtClean="0"/>
              <a:t>ortezleri</a:t>
            </a:r>
            <a:r>
              <a:rPr lang="tr-TR" sz="2800" dirty="0" smtClean="0"/>
              <a:t> </a:t>
            </a:r>
            <a:r>
              <a:rPr lang="tr-TR" sz="2800" dirty="0"/>
              <a:t>şeklinde </a:t>
            </a:r>
            <a:r>
              <a:rPr lang="tr-TR" sz="2800" dirty="0" smtClean="0"/>
              <a:t>planlanır.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044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22426" y="332656"/>
            <a:ext cx="6877966" cy="2376264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q"/>
            </a:pPr>
            <a:r>
              <a:rPr lang="tr-TR" sz="2400" dirty="0" err="1" smtClean="0"/>
              <a:t>Glenohumeral</a:t>
            </a:r>
            <a:r>
              <a:rPr lang="tr-TR" sz="2400" dirty="0" smtClean="0"/>
              <a:t> </a:t>
            </a:r>
            <a:r>
              <a:rPr lang="tr-TR" sz="2400" dirty="0"/>
              <a:t>eklemi ve yumuşak dokuyu ilgilendiren yaralanmalarda, </a:t>
            </a:r>
            <a:r>
              <a:rPr lang="tr-TR" sz="2400" dirty="0" err="1"/>
              <a:t>tendon</a:t>
            </a:r>
            <a:r>
              <a:rPr lang="tr-TR" sz="2400" dirty="0"/>
              <a:t>, arter veya sinir </a:t>
            </a:r>
            <a:r>
              <a:rPr lang="tr-TR" sz="2400" dirty="0" smtClean="0"/>
              <a:t>onarımları </a:t>
            </a:r>
            <a:r>
              <a:rPr lang="tr-TR" sz="2400" dirty="0"/>
              <a:t>sonrasında, </a:t>
            </a:r>
            <a:r>
              <a:rPr lang="tr-TR" sz="2400" dirty="0" err="1"/>
              <a:t>bicipital</a:t>
            </a:r>
            <a:r>
              <a:rPr lang="tr-TR" sz="2400" dirty="0"/>
              <a:t> </a:t>
            </a:r>
            <a:r>
              <a:rPr lang="tr-TR" sz="2400" dirty="0" err="1"/>
              <a:t>tendinitlerde</a:t>
            </a:r>
            <a:r>
              <a:rPr lang="tr-TR" sz="2400" dirty="0"/>
              <a:t>, eklemde </a:t>
            </a:r>
            <a:r>
              <a:rPr lang="tr-TR" sz="2400" dirty="0" err="1"/>
              <a:t>subluksasyonun</a:t>
            </a:r>
            <a:r>
              <a:rPr lang="tr-TR" sz="2400" dirty="0"/>
              <a:t> olduğu </a:t>
            </a:r>
            <a:r>
              <a:rPr lang="tr-TR" sz="2400" dirty="0" err="1" smtClean="0"/>
              <a:t>hemiparazilerde</a:t>
            </a:r>
            <a:r>
              <a:rPr lang="tr-TR" sz="2400" dirty="0" smtClean="0"/>
              <a:t>;</a:t>
            </a:r>
          </a:p>
          <a:p>
            <a:pPr marL="0" lvl="0" indent="0">
              <a:buNone/>
            </a:pPr>
            <a:r>
              <a:rPr lang="tr-TR" sz="2400" dirty="0" smtClean="0"/>
              <a:t>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kol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askıları kullanma amacı:</a:t>
            </a:r>
            <a:endParaRPr lang="tr-TR" sz="2400" dirty="0"/>
          </a:p>
          <a:p>
            <a:pPr>
              <a:buFont typeface="Wingdings" pitchFamily="2" charset="2"/>
              <a:buChar char="q"/>
            </a:pPr>
            <a:endParaRPr lang="tr-TR" sz="2400" dirty="0" smtClean="0"/>
          </a:p>
        </p:txBody>
      </p:sp>
      <p:sp>
        <p:nvSpPr>
          <p:cNvPr id="5" name="2 İçerik Yer Tutucusu"/>
          <p:cNvSpPr txBox="1">
            <a:spLocks/>
          </p:cNvSpPr>
          <p:nvPr/>
        </p:nvSpPr>
        <p:spPr>
          <a:xfrm>
            <a:off x="683568" y="2500285"/>
            <a:ext cx="7416824" cy="44371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tr-TR" sz="2400" b="1" dirty="0" smtClean="0"/>
              <a:t>O</a:t>
            </a:r>
            <a:r>
              <a:rPr kumimoji="0" lang="tr-TR" sz="2400" b="1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</a:rPr>
              <a:t>muzu </a:t>
            </a:r>
            <a:r>
              <a:rPr kumimoji="0" lang="tr-TR" sz="2400" b="1" i="0" u="sng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uLnTx/>
                <a:uFillTx/>
              </a:rPr>
              <a:t>immobilize</a:t>
            </a:r>
            <a:r>
              <a:rPr kumimoji="0" lang="tr-TR" sz="2400" b="1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</a:rPr>
              <a:t> etmek,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tr-TR" sz="2400" b="1" i="0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uLnTx/>
                <a:uFillTx/>
              </a:rPr>
              <a:t>Glenohumeral</a:t>
            </a:r>
            <a:r>
              <a:rPr kumimoji="0" lang="tr-TR" sz="2400" b="1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</a:rPr>
              <a:t> kas ve </a:t>
            </a:r>
            <a:r>
              <a:rPr kumimoji="0" lang="tr-TR" sz="2400" b="1" i="0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uLnTx/>
                <a:uFillTx/>
              </a:rPr>
              <a:t>ligamentlerin</a:t>
            </a:r>
            <a:r>
              <a:rPr kumimoji="0" lang="tr-TR" sz="2400" b="1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</a:rPr>
              <a:t> </a:t>
            </a:r>
            <a:r>
              <a:rPr kumimoji="0" lang="tr-TR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</a:rPr>
              <a:t>aşırı gerilimini önlemek,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tr-TR" sz="2400" b="1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</a:rPr>
              <a:t>Omuz </a:t>
            </a:r>
            <a:r>
              <a:rPr kumimoji="0" lang="tr-TR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</a:rPr>
              <a:t>ağrısını azaltmak</a:t>
            </a:r>
            <a:r>
              <a:rPr kumimoji="0" lang="tr-TR" sz="2400" b="1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</a:rPr>
              <a:t>,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tr-TR" sz="2400" b="1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</a:rPr>
              <a:t>Gerektiğinde eli ve ön kolu </a:t>
            </a:r>
            <a:r>
              <a:rPr kumimoji="0" lang="tr-TR" sz="2400" b="1" i="0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uLnTx/>
                <a:uFillTx/>
              </a:rPr>
              <a:t>elevasyonda</a:t>
            </a:r>
            <a:r>
              <a:rPr kumimoji="0" lang="tr-TR" sz="2400" b="1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</a:rPr>
              <a:t> tutarak </a:t>
            </a:r>
            <a:r>
              <a:rPr kumimoji="0" lang="tr-TR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</a:rPr>
              <a:t>ödemi önlemek</a:t>
            </a:r>
            <a:endParaRPr kumimoji="0" lang="tr-TR" sz="2400" b="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uLnTx/>
              <a:uFillTx/>
            </a:endParaRPr>
          </a:p>
        </p:txBody>
      </p:sp>
      <p:sp>
        <p:nvSpPr>
          <p:cNvPr id="6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3998" y="6572272"/>
            <a:ext cx="571472" cy="365125"/>
          </a:xfrm>
        </p:spPr>
        <p:txBody>
          <a:bodyPr/>
          <a:lstStyle/>
          <a:p>
            <a:fld id="{71EBB7E1-AE7E-4A58-984A-688BDD4EC5AE}" type="slidenum">
              <a:rPr lang="tr-TR" smtClean="0">
                <a:solidFill>
                  <a:schemeClr val="tx1"/>
                </a:solidFill>
              </a:rPr>
              <a:pPr/>
              <a:t>8</a:t>
            </a:fld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044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İçerik Yer Tutucusu 2"/>
          <p:cNvSpPr>
            <a:spLocks noGrp="1"/>
          </p:cNvSpPr>
          <p:nvPr>
            <p:ph idx="1"/>
          </p:nvPr>
        </p:nvSpPr>
        <p:spPr>
          <a:xfrm>
            <a:off x="539552" y="260648"/>
            <a:ext cx="7848872" cy="396044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tr-TR" sz="2800" u="sng" dirty="0" err="1"/>
              <a:t>Aksillar</a:t>
            </a:r>
            <a:r>
              <a:rPr lang="tr-TR" sz="2800" u="sng" dirty="0"/>
              <a:t> bölge </a:t>
            </a:r>
            <a:r>
              <a:rPr lang="tr-TR" sz="2800" u="sng" dirty="0" smtClean="0"/>
              <a:t>yanıkları</a:t>
            </a:r>
            <a:r>
              <a:rPr lang="tr-TR" sz="2800" dirty="0" smtClean="0"/>
              <a:t>, </a:t>
            </a:r>
            <a:r>
              <a:rPr lang="tr-TR" sz="2800" u="sng" dirty="0"/>
              <a:t>omuz </a:t>
            </a:r>
            <a:r>
              <a:rPr lang="tr-TR" sz="2800" u="sng" dirty="0" smtClean="0"/>
              <a:t>füzyonları </a:t>
            </a:r>
            <a:r>
              <a:rPr lang="tr-TR" sz="2800" u="sng" dirty="0"/>
              <a:t>sonrası</a:t>
            </a:r>
            <a:r>
              <a:rPr lang="tr-TR" sz="2800" dirty="0"/>
              <a:t>, </a:t>
            </a:r>
            <a:r>
              <a:rPr lang="tr-TR" sz="2800" u="sng" dirty="0"/>
              <a:t>omuz </a:t>
            </a:r>
            <a:r>
              <a:rPr lang="tr-TR" sz="2800" u="sng" dirty="0" err="1" smtClean="0"/>
              <a:t>dislokasyonlarında</a:t>
            </a:r>
            <a:r>
              <a:rPr lang="tr-TR" sz="2800" u="sng" dirty="0" smtClean="0"/>
              <a:t> </a:t>
            </a:r>
            <a:r>
              <a:rPr lang="tr-TR" sz="2800" u="sng" dirty="0"/>
              <a:t>bölgenin </a:t>
            </a:r>
            <a:r>
              <a:rPr lang="tr-TR" sz="2800" u="sng" dirty="0" err="1"/>
              <a:t>immobilizasyonu</a:t>
            </a:r>
            <a:r>
              <a:rPr lang="tr-TR" sz="2800" dirty="0"/>
              <a:t> ve </a:t>
            </a:r>
            <a:r>
              <a:rPr lang="tr-TR" sz="2800" u="sng" dirty="0"/>
              <a:t>değişik nedenlerle oluşan veya oluşması beklenen omuzu ilgilendiren </a:t>
            </a:r>
            <a:r>
              <a:rPr lang="tr-TR" sz="2800" u="sng" dirty="0" err="1" smtClean="0"/>
              <a:t>kontraktürlerde</a:t>
            </a:r>
            <a:r>
              <a:rPr lang="tr-TR" sz="2800" u="sng" dirty="0" smtClean="0">
                <a:sym typeface="Wingdings" panose="05000000000000000000" pitchFamily="2" charset="2"/>
              </a:rPr>
              <a:t></a:t>
            </a:r>
          </a:p>
          <a:p>
            <a:pPr marL="0" indent="0">
              <a:buNone/>
            </a:pPr>
            <a:r>
              <a:rPr lang="tr-TR" sz="2800" dirty="0" smtClean="0"/>
              <a:t> </a:t>
            </a:r>
            <a:r>
              <a:rPr lang="tr-TR" sz="2800" dirty="0"/>
              <a:t>gerginliğin azaltılarak, pasif hareketin </a:t>
            </a:r>
            <a:r>
              <a:rPr lang="tr-TR" sz="2800" dirty="0" smtClean="0"/>
              <a:t>arttırılması </a:t>
            </a:r>
            <a:r>
              <a:rPr lang="tr-TR" sz="2800" dirty="0"/>
              <a:t>amacıyla </a:t>
            </a:r>
            <a:r>
              <a:rPr lang="tr-T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kol </a:t>
            </a:r>
            <a:r>
              <a:rPr lang="tr-TR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abduksiyon</a:t>
            </a:r>
            <a:r>
              <a:rPr lang="tr-T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ortezleri</a:t>
            </a:r>
            <a:r>
              <a:rPr lang="tr-TR" sz="2800" dirty="0"/>
              <a:t> </a:t>
            </a:r>
            <a:r>
              <a:rPr lang="tr-TR" sz="2800" dirty="0" smtClean="0"/>
              <a:t>tasarlanır.</a:t>
            </a: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35496" y="4005064"/>
            <a:ext cx="5616624" cy="2520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just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just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just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just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just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tr-TR" dirty="0" smtClean="0"/>
          </a:p>
        </p:txBody>
      </p:sp>
      <p:sp>
        <p:nvSpPr>
          <p:cNvPr id="8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8572528" y="6492875"/>
            <a:ext cx="571472" cy="365125"/>
          </a:xfrm>
        </p:spPr>
        <p:txBody>
          <a:bodyPr/>
          <a:lstStyle/>
          <a:p>
            <a:fld id="{71EBB7E1-AE7E-4A58-984A-688BDD4EC5AE}" type="slidenum">
              <a:rPr lang="tr-TR" smtClean="0">
                <a:solidFill>
                  <a:schemeClr val="tx1"/>
                </a:solidFill>
              </a:rPr>
              <a:pPr/>
              <a:t>9</a:t>
            </a:fld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5019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426</Words>
  <Application>Microsoft Office PowerPoint</Application>
  <PresentationFormat>Ekran Gösterisi (4:3)</PresentationFormat>
  <Paragraphs>49</Paragraphs>
  <Slides>12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Ofis Teması</vt:lpstr>
      <vt:lpstr>II. ÜST EKSTREMİTE ORTEZLERİ  6) DİRSEK ORTEZLERİ 7) OMUZ ORTEZLERİ</vt:lpstr>
      <vt:lpstr>6) DİRSEK ORTEZLERİ:</vt:lpstr>
      <vt:lpstr>PowerPoint Sunusu</vt:lpstr>
      <vt:lpstr>PowerPoint Sunusu</vt:lpstr>
      <vt:lpstr>PowerPoint Sunusu</vt:lpstr>
      <vt:lpstr>PowerPoint Sunusu</vt:lpstr>
      <vt:lpstr>7) OMUZ ORTEZLERİ: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tr</dc:creator>
  <cp:lastModifiedBy>user02</cp:lastModifiedBy>
  <cp:revision>119</cp:revision>
  <cp:lastPrinted>2017-12-20T13:45:23Z</cp:lastPrinted>
  <dcterms:created xsi:type="dcterms:W3CDTF">2017-11-13T20:27:02Z</dcterms:created>
  <dcterms:modified xsi:type="dcterms:W3CDTF">2018-05-18T11:59:49Z</dcterms:modified>
</cp:coreProperties>
</file>