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64" r:id="rId3"/>
    <p:sldId id="265" r:id="rId4"/>
    <p:sldId id="266" r:id="rId5"/>
    <p:sldId id="258" r:id="rId6"/>
    <p:sldId id="260" r:id="rId7"/>
    <p:sldId id="261" r:id="rId8"/>
    <p:sldId id="262"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4C77DE-C9C5-3743-9376-6B5EDD39C9BF}" type="datetimeFigureOut">
              <a:rPr lang="tr-TR" smtClean="0"/>
              <a:t>19.02.2018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80D323-8286-BE4D-8CBB-4F2739A36972}" type="slidenum">
              <a:rPr lang="tr-TR" smtClean="0"/>
              <a:t>‹#›</a:t>
            </a:fld>
            <a:endParaRPr lang="tr-TR"/>
          </a:p>
        </p:txBody>
      </p:sp>
    </p:spTree>
    <p:extLst>
      <p:ext uri="{BB962C8B-B14F-4D97-AF65-F5344CB8AC3E}">
        <p14:creationId xmlns:p14="http://schemas.microsoft.com/office/powerpoint/2010/main" val="830214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745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9921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43400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0501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390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59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F6A117-8A50-0E4E-8826-3632BA8E4C05}" type="datetimeFigureOut">
              <a:rPr lang="tr-TR" smtClean="0"/>
              <a:t>19.02.2018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6259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9F6A117-8A50-0E4E-8826-3632BA8E4C05}" type="datetimeFigureOut">
              <a:rPr lang="tr-TR" smtClean="0"/>
              <a:t>19.02.2018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337843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F6A117-8A50-0E4E-8826-3632BA8E4C05}" type="datetimeFigureOut">
              <a:rPr lang="tr-TR" smtClean="0"/>
              <a:t>19.02.2018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611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35333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5618725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6A117-8A50-0E4E-8826-3632BA8E4C05}" type="datetimeFigureOut">
              <a:rPr lang="tr-TR" smtClean="0"/>
              <a:t>19.02.2018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296AE-051B-7048-AF0A-1B3CF84F79EA}" type="slidenum">
              <a:rPr lang="tr-TR" smtClean="0"/>
              <a:t>‹#›</a:t>
            </a:fld>
            <a:endParaRPr lang="tr-TR"/>
          </a:p>
        </p:txBody>
      </p:sp>
    </p:spTree>
    <p:extLst>
      <p:ext uri="{BB962C8B-B14F-4D97-AF65-F5344CB8AC3E}">
        <p14:creationId xmlns:p14="http://schemas.microsoft.com/office/powerpoint/2010/main" val="13170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 BAŞLANGICI 5</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414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Denkleştirici</a:t>
            </a:r>
            <a:r>
              <a:rPr lang="tr-TR" dirty="0"/>
              <a:t> adalette ise sübjektif ve kişisel durumların dikkate alınmaması söz konusudur.  Örneğin kanun önünde eşitlik öngören hukuk düzenlemesi </a:t>
            </a:r>
            <a:r>
              <a:rPr lang="tr-TR" dirty="0" err="1"/>
              <a:t>denkleştirici</a:t>
            </a:r>
            <a:r>
              <a:rPr lang="tr-TR" dirty="0"/>
              <a:t> adaletin bir gereğidir. Haksız fiil işleyenin neden olduğu zararı ödemesi, haksız şekilde zenginleşenin bu şekilde edindiği kazanımı geri vermesi, suç işleyenin kanunda öngörülen cezayı çekmesi yine </a:t>
            </a:r>
            <a:r>
              <a:rPr lang="tr-TR" dirty="0" err="1"/>
              <a:t>denkleştirici</a:t>
            </a:r>
            <a:r>
              <a:rPr lang="tr-TR" dirty="0"/>
              <a:t> adalet türünün gerçekleşmesinin örneği olarak gösterilebilir.</a:t>
            </a:r>
          </a:p>
          <a:p>
            <a:endParaRPr lang="tr-TR" dirty="0"/>
          </a:p>
        </p:txBody>
      </p:sp>
    </p:spTree>
    <p:extLst>
      <p:ext uri="{BB962C8B-B14F-4D97-AF65-F5344CB8AC3E}">
        <p14:creationId xmlns:p14="http://schemas.microsoft.com/office/powerpoint/2010/main" val="1614758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Burada dikkat edilmesi gereken bir diğer ayrım da </a:t>
            </a:r>
            <a:r>
              <a:rPr lang="tr-TR" b="1" dirty="0"/>
              <a:t>şekli</a:t>
            </a:r>
            <a:r>
              <a:rPr lang="tr-TR" dirty="0"/>
              <a:t> </a:t>
            </a:r>
            <a:r>
              <a:rPr lang="tr-TR" b="1" dirty="0"/>
              <a:t>adalet</a:t>
            </a:r>
            <a:r>
              <a:rPr lang="tr-TR" dirty="0"/>
              <a:t> ve </a:t>
            </a:r>
            <a:r>
              <a:rPr lang="tr-TR" b="1" dirty="0"/>
              <a:t>maddi adalet </a:t>
            </a:r>
            <a:r>
              <a:rPr lang="tr-TR" dirty="0"/>
              <a:t>ayrımıdır. Şekli adaletin gerçekleşmesi için hukuk kuralına uygun karar verilmesi gerekli ve yeterli iken; maddi adaletin gerçekleşmesi, hakkaniyet, </a:t>
            </a:r>
            <a:r>
              <a:rPr lang="tr-TR" dirty="0" err="1"/>
              <a:t>nasafet</a:t>
            </a:r>
            <a:r>
              <a:rPr lang="tr-TR" dirty="0"/>
              <a:t> gibi gereklerin de karşılanmasını zorunlu kılmaktadır.</a:t>
            </a:r>
          </a:p>
          <a:p>
            <a:endParaRPr lang="tr-TR" dirty="0"/>
          </a:p>
        </p:txBody>
      </p:sp>
    </p:spTree>
    <p:extLst>
      <p:ext uri="{BB962C8B-B14F-4D97-AF65-F5344CB8AC3E}">
        <p14:creationId xmlns:p14="http://schemas.microsoft.com/office/powerpoint/2010/main" val="1498354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Hukuk normlarının başlıca amacı adaleti gerçekleştirmektir. Bu nedenle hukuk normu</a:t>
            </a:r>
            <a:r>
              <a:rPr lang="tr-TR" smtClean="0"/>
              <a:t>, toplumdaki diğer </a:t>
            </a:r>
            <a:r>
              <a:rPr lang="tr-TR" dirty="0" smtClean="0"/>
              <a:t>normlardan (norm olmakla benzerlik göstermesine rağmen) ayrılır.</a:t>
            </a:r>
            <a:endParaRPr lang="tr-TR" dirty="0"/>
          </a:p>
        </p:txBody>
      </p:sp>
    </p:spTree>
    <p:extLst>
      <p:ext uri="{BB962C8B-B14F-4D97-AF65-F5344CB8AC3E}">
        <p14:creationId xmlns:p14="http://schemas.microsoft.com/office/powerpoint/2010/main" val="1484013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Normların Özellikleri</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İnsan davranışını düzenlemeleri</a:t>
            </a:r>
          </a:p>
          <a:p>
            <a:r>
              <a:rPr lang="tr-TR" dirty="0" smtClean="0"/>
              <a:t>Gereklilik bildirmeleri</a:t>
            </a:r>
          </a:p>
          <a:p>
            <a:r>
              <a:rPr lang="tr-TR" dirty="0" smtClean="0"/>
              <a:t>Müeyyide (Yaptırım) İçermeleri</a:t>
            </a:r>
          </a:p>
          <a:p>
            <a:r>
              <a:rPr lang="tr-TR" dirty="0"/>
              <a:t>-Toplumda farklı türden normlar vardır.</a:t>
            </a:r>
          </a:p>
          <a:p>
            <a:r>
              <a:rPr lang="tr-TR" dirty="0"/>
              <a:t>-Ahlâk Kuralları</a:t>
            </a:r>
          </a:p>
          <a:p>
            <a:r>
              <a:rPr lang="tr-TR" dirty="0"/>
              <a:t>Ahlâk ve etik </a:t>
            </a:r>
            <a:r>
              <a:rPr lang="tr-TR" dirty="0" smtClean="0"/>
              <a:t>ayrımı</a:t>
            </a:r>
          </a:p>
          <a:p>
            <a:r>
              <a:rPr lang="tr-TR" dirty="0"/>
              <a:t>DİN KURALLARI</a:t>
            </a:r>
          </a:p>
          <a:p>
            <a:r>
              <a:rPr lang="tr-TR" dirty="0"/>
              <a:t>Örf ve Adet Kuralları</a:t>
            </a:r>
          </a:p>
          <a:p>
            <a:r>
              <a:rPr lang="tr-TR" dirty="0"/>
              <a:t>Görgü Kuralları</a:t>
            </a:r>
          </a:p>
          <a:p>
            <a:r>
              <a:rPr lang="tr-TR" dirty="0"/>
              <a:t>ÖRNEKLERLE TARTIŞMA</a:t>
            </a:r>
          </a:p>
          <a:p>
            <a:endParaRPr lang="tr-TR" dirty="0"/>
          </a:p>
          <a:p>
            <a:endParaRPr lang="tr-TR" dirty="0"/>
          </a:p>
        </p:txBody>
      </p:sp>
    </p:spTree>
    <p:extLst>
      <p:ext uri="{BB962C8B-B14F-4D97-AF65-F5344CB8AC3E}">
        <p14:creationId xmlns:p14="http://schemas.microsoft.com/office/powerpoint/2010/main" val="1249743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Hukuk kuralları</a:t>
            </a:r>
            <a:endParaRPr lang="tr-TR" dirty="0"/>
          </a:p>
        </p:txBody>
      </p:sp>
      <p:sp>
        <p:nvSpPr>
          <p:cNvPr id="3" name="İçerik Yer Tutucusu 2"/>
          <p:cNvSpPr>
            <a:spLocks noGrp="1"/>
          </p:cNvSpPr>
          <p:nvPr>
            <p:ph idx="1"/>
          </p:nvPr>
        </p:nvSpPr>
        <p:spPr/>
        <p:txBody>
          <a:bodyPr/>
          <a:lstStyle/>
          <a:p>
            <a:r>
              <a:rPr lang="tr-TR" dirty="0" smtClean="0"/>
              <a:t>Normatiftirler. (Emir, yasak veya izin içerme bakımından belirli bir şeyin yapılmasını emreder, belirli bir şeyin yapılmasını yasaklar, belirli bir şeyin yapılmasına izin veya yetki verirler.)</a:t>
            </a:r>
          </a:p>
          <a:p>
            <a:r>
              <a:rPr lang="tr-TR" dirty="0" smtClean="0"/>
              <a:t>Devletin yetkili organları aracılığıyla konulmuşlardır. (Kurumsal bir yapıyla desteklenir)</a:t>
            </a:r>
          </a:p>
          <a:p>
            <a:r>
              <a:rPr lang="tr-TR" dirty="0" smtClean="0"/>
              <a:t>İnsan davranışını düzenlerler. </a:t>
            </a:r>
          </a:p>
          <a:p>
            <a:r>
              <a:rPr lang="tr-TR" dirty="0" smtClean="0"/>
              <a:t>Cebirle desteklenmişlerdir.</a:t>
            </a:r>
          </a:p>
          <a:p>
            <a:r>
              <a:rPr lang="tr-TR" dirty="0" smtClean="0"/>
              <a:t>Adaleti gerçekleştirme amacı vardır.</a:t>
            </a:r>
            <a:endParaRPr lang="tr-TR" dirty="0"/>
          </a:p>
        </p:txBody>
      </p:sp>
    </p:spTree>
    <p:extLst>
      <p:ext uri="{BB962C8B-B14F-4D97-AF65-F5344CB8AC3E}">
        <p14:creationId xmlns:p14="http://schemas.microsoft.com/office/powerpoint/2010/main" val="132488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 kuralları </a:t>
            </a:r>
            <a:endParaRPr lang="tr-TR" dirty="0"/>
          </a:p>
        </p:txBody>
      </p:sp>
      <p:sp>
        <p:nvSpPr>
          <p:cNvPr id="3" name="İçerik Yer Tutucusu 2"/>
          <p:cNvSpPr>
            <a:spLocks noGrp="1"/>
          </p:cNvSpPr>
          <p:nvPr>
            <p:ph idx="1"/>
          </p:nvPr>
        </p:nvSpPr>
        <p:spPr/>
        <p:txBody>
          <a:bodyPr/>
          <a:lstStyle/>
          <a:p>
            <a:r>
              <a:rPr lang="tr-TR" dirty="0" smtClean="0"/>
              <a:t>(Semavi dinler açısından düşünüldüğünde) Tanrı tarafından konulduğuna ve Peygamberler aracılığıyla bize ulaştığına inanılan birtakım emir ve yasaklardır.</a:t>
            </a:r>
          </a:p>
          <a:p>
            <a:r>
              <a:rPr lang="tr-TR" dirty="0" smtClean="0"/>
              <a:t>Hukuk kurallarından belirli bakımlardan ayrılırlar.</a:t>
            </a:r>
          </a:p>
          <a:p>
            <a:endParaRPr lang="tr-TR" dirty="0"/>
          </a:p>
        </p:txBody>
      </p:sp>
    </p:spTree>
    <p:extLst>
      <p:ext uri="{BB962C8B-B14F-4D97-AF65-F5344CB8AC3E}">
        <p14:creationId xmlns:p14="http://schemas.microsoft.com/office/powerpoint/2010/main" val="1937883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 kuralları-hukuk kuralları farkı</a:t>
            </a:r>
            <a:endParaRPr lang="tr-TR" dirty="0"/>
          </a:p>
        </p:txBody>
      </p:sp>
      <p:sp>
        <p:nvSpPr>
          <p:cNvPr id="3" name="İçerik Yer Tutucusu 2"/>
          <p:cNvSpPr>
            <a:spLocks noGrp="1"/>
          </p:cNvSpPr>
          <p:nvPr>
            <p:ph idx="1"/>
          </p:nvPr>
        </p:nvSpPr>
        <p:spPr/>
        <p:txBody>
          <a:bodyPr/>
          <a:lstStyle/>
          <a:p>
            <a:pPr marL="0" indent="0">
              <a:buNone/>
            </a:pPr>
            <a:r>
              <a:rPr lang="tr-TR" b="1" dirty="0" smtClean="0"/>
              <a:t>1.Değişebilirlik: </a:t>
            </a:r>
            <a:r>
              <a:rPr lang="tr-TR" dirty="0" smtClean="0"/>
              <a:t>Hukuk kuralları değişebilir. Çağın, koşulların özelliklerine göre yeni hukuk kurallarının oluşması, mevcut olan hukuk kurallarının değişmesi mümkündür. Din kuralları ise bu bakımdan daha durağandır. (Bu konuda din kurallarının da donmuş kurallar olmadığı eleştirisi mevcuttur.)</a:t>
            </a:r>
          </a:p>
          <a:p>
            <a:pPr marL="0" indent="0">
              <a:buNone/>
            </a:pPr>
            <a:r>
              <a:rPr lang="tr-TR" b="1" dirty="0" smtClean="0"/>
              <a:t>2.Amaç farkı</a:t>
            </a:r>
            <a:r>
              <a:rPr lang="tr-TR" dirty="0" smtClean="0"/>
              <a:t>: Bir görüşe göre din kuralları ilahi adaleti, hukuk kuralları ise nesnel adaleti gerçekleştirme amacındadır. (Bu görüşün eleştirisi her iki kural grubunun da toplumda barış, huzur, güveni sağlamaya dönük bir amacı olduğu şeklindedir.)</a:t>
            </a:r>
          </a:p>
          <a:p>
            <a:pPr marL="0" indent="0">
              <a:buNone/>
            </a:pPr>
            <a:endParaRPr lang="tr-TR" dirty="0"/>
          </a:p>
        </p:txBody>
      </p:sp>
    </p:spTree>
    <p:extLst>
      <p:ext uri="{BB962C8B-B14F-4D97-AF65-F5344CB8AC3E}">
        <p14:creationId xmlns:p14="http://schemas.microsoft.com/office/powerpoint/2010/main" val="1276758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 kuralları-hukuk kuralları farkı</a:t>
            </a:r>
            <a:endParaRPr lang="tr-TR" dirty="0"/>
          </a:p>
        </p:txBody>
      </p:sp>
      <p:sp>
        <p:nvSpPr>
          <p:cNvPr id="3" name="İçerik Yer Tutucusu 2"/>
          <p:cNvSpPr>
            <a:spLocks noGrp="1"/>
          </p:cNvSpPr>
          <p:nvPr>
            <p:ph idx="1"/>
          </p:nvPr>
        </p:nvSpPr>
        <p:spPr/>
        <p:txBody>
          <a:bodyPr>
            <a:noAutofit/>
          </a:bodyPr>
          <a:lstStyle/>
          <a:p>
            <a:pPr marL="0" indent="0">
              <a:buNone/>
            </a:pPr>
            <a:r>
              <a:rPr lang="tr-TR" sz="2200" b="1" dirty="0" smtClean="0"/>
              <a:t>3. Kaynak farkı: </a:t>
            </a:r>
            <a:r>
              <a:rPr lang="tr-TR" sz="2200" dirty="0" smtClean="0"/>
              <a:t>Hukuk kurallarının kaynağı beşeri irade (örneğin Devlet) iken din kurallarının kaynağı ilahi iradedir (Tanrı)</a:t>
            </a:r>
          </a:p>
          <a:p>
            <a:pPr marL="0" indent="0">
              <a:buNone/>
            </a:pPr>
            <a:r>
              <a:rPr lang="tr-TR" sz="2200" b="1" dirty="0" smtClean="0"/>
              <a:t>4. Muhatap farkı: </a:t>
            </a:r>
            <a:r>
              <a:rPr lang="tr-TR" sz="2200" dirty="0" smtClean="0"/>
              <a:t>Her iki kuralın muhatabı da insanlar olmakla birlikte hukuk kuralları açısından bu muhataplık, örneğin bir ülkede yaşayan vatandaşlar ile bu ülkedeki yabancılar şeklinde sınırlanabilir. Dinler bu bakımdan evrensellik iddiasındadır.</a:t>
            </a:r>
          </a:p>
          <a:p>
            <a:pPr marL="0" indent="0">
              <a:buNone/>
            </a:pPr>
            <a:r>
              <a:rPr lang="tr-TR" sz="2200" b="1" dirty="0" smtClean="0"/>
              <a:t>5.Müeyyide farkı: </a:t>
            </a:r>
            <a:r>
              <a:rPr lang="tr-TR" sz="2200" dirty="0" smtClean="0"/>
              <a:t>Hukuk kurallarının maddi, din kurallarının ise manevi müeyyideleri olduğu dile getirilmiştir. Maddi olmakla kastedilen dünyevi olmak, manevi olmakla kastedilen ise uhrevi olmaktır. (günah, öbür dünyada insanın başına gelecek bir ceza tehdidi) </a:t>
            </a:r>
          </a:p>
          <a:p>
            <a:pPr marL="0" indent="0">
              <a:buNone/>
            </a:pPr>
            <a:r>
              <a:rPr lang="tr-TR" sz="2200" dirty="0" smtClean="0"/>
              <a:t>Korku-cebir ayrımı /manevi müeyyide-cebri müeyyide ayrımı </a:t>
            </a:r>
          </a:p>
          <a:p>
            <a:pPr marL="0" indent="0">
              <a:buNone/>
            </a:pPr>
            <a:r>
              <a:rPr lang="tr-TR" sz="2200" dirty="0" smtClean="0"/>
              <a:t>Örneğin: zekatını ver ile vergini öde şeklindeki emirler arasındaki ayrım.</a:t>
            </a:r>
          </a:p>
          <a:p>
            <a:pPr marL="0" indent="0">
              <a:buNone/>
            </a:pPr>
            <a:r>
              <a:rPr lang="tr-TR" sz="2200" dirty="0" smtClean="0"/>
              <a:t>***Din kuralları bu dünyada gerçekleşen bir cebri müeyyideye bağlanırsa bu kurallar artık hukuk kuralları haline gelirler. (dini kökenli hukuk kuralları, kaynağı, türetildiği yeri din olan hukuk kuralları)</a:t>
            </a:r>
          </a:p>
          <a:p>
            <a:pPr marL="0" indent="0">
              <a:buNone/>
            </a:pPr>
            <a:endParaRPr lang="tr-TR" sz="2200" dirty="0"/>
          </a:p>
        </p:txBody>
      </p:sp>
    </p:spTree>
    <p:extLst>
      <p:ext uri="{BB962C8B-B14F-4D97-AF65-F5344CB8AC3E}">
        <p14:creationId xmlns:p14="http://schemas.microsoft.com/office/powerpoint/2010/main" val="12166873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493</Words>
  <Application>Microsoft Macintosh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Calibri</vt:lpstr>
      <vt:lpstr>Calibri Light</vt:lpstr>
      <vt:lpstr>Arial</vt:lpstr>
      <vt:lpstr>Office Teması</vt:lpstr>
      <vt:lpstr>HUKUK BAŞLANGICI 5</vt:lpstr>
      <vt:lpstr>PowerPoint Sunusu</vt:lpstr>
      <vt:lpstr>PowerPoint Sunusu</vt:lpstr>
      <vt:lpstr>PowerPoint Sunusu</vt:lpstr>
      <vt:lpstr>Normların Özellikleri</vt:lpstr>
      <vt:lpstr>Hukuk kuralları</vt:lpstr>
      <vt:lpstr>Din kuralları </vt:lpstr>
      <vt:lpstr>Din kuralları-hukuk kuralları farkı</vt:lpstr>
      <vt:lpstr>Din kuralları-hukuk kuralları farkı</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 1</dc:title>
  <dc:creator>Gülriz Uygur</dc:creator>
  <cp:lastModifiedBy>Gülriz Uygur</cp:lastModifiedBy>
  <cp:revision>7</cp:revision>
  <dcterms:created xsi:type="dcterms:W3CDTF">2017-11-26T15:05:28Z</dcterms:created>
  <dcterms:modified xsi:type="dcterms:W3CDTF">2018-02-19T18:10:09Z</dcterms:modified>
</cp:coreProperties>
</file>