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62" r:id="rId4"/>
    <p:sldId id="338" r:id="rId5"/>
    <p:sldId id="339" r:id="rId6"/>
    <p:sldId id="269" r:id="rId7"/>
    <p:sldId id="341" r:id="rId8"/>
    <p:sldId id="343" r:id="rId9"/>
    <p:sldId id="279" r:id="rId10"/>
    <p:sldId id="344" r:id="rId11"/>
    <p:sldId id="280" r:id="rId12"/>
    <p:sldId id="295" r:id="rId13"/>
    <p:sldId id="346" r:id="rId14"/>
    <p:sldId id="321" r:id="rId15"/>
    <p:sldId id="335"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EB6A0-8E80-4F6E-A2DD-D0249144015B}" type="datetimeFigureOut">
              <a:rPr lang="tr-TR" smtClean="0"/>
              <a:t>24.01.2018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22BA6-5BE5-4485-B195-2264C5AE3561}" type="slidenum">
              <a:rPr lang="tr-TR" smtClean="0"/>
              <a:t>‹#›</a:t>
            </a:fld>
            <a:endParaRPr lang="tr-TR"/>
          </a:p>
        </p:txBody>
      </p:sp>
    </p:spTree>
    <p:extLst>
      <p:ext uri="{BB962C8B-B14F-4D97-AF65-F5344CB8AC3E}">
        <p14:creationId xmlns:p14="http://schemas.microsoft.com/office/powerpoint/2010/main" val="50524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17637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70144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41548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73624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27752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38636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37B5306-2316-4681-A563-B4BB17E70E40}" type="datetimeFigureOut">
              <a:rPr lang="tr-TR" smtClean="0"/>
              <a:t>24.01.2018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198136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37B5306-2316-4681-A563-B4BB17E70E40}" type="datetimeFigureOut">
              <a:rPr lang="tr-TR" smtClean="0"/>
              <a:t>24.01.2018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44948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7B5306-2316-4681-A563-B4BB17E70E40}" type="datetimeFigureOut">
              <a:rPr lang="tr-TR" smtClean="0"/>
              <a:t>24.01.2018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157972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00847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300269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B5306-2316-4681-A563-B4BB17E70E40}" type="datetimeFigureOut">
              <a:rPr lang="tr-TR" smtClean="0"/>
              <a:t>24.01.2018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C6474-2B68-4028-9C5D-BDB224005F92}" type="slidenum">
              <a:rPr lang="tr-TR" smtClean="0"/>
              <a:t>‹#›</a:t>
            </a:fld>
            <a:endParaRPr lang="tr-TR"/>
          </a:p>
        </p:txBody>
      </p:sp>
    </p:spTree>
    <p:extLst>
      <p:ext uri="{BB962C8B-B14F-4D97-AF65-F5344CB8AC3E}">
        <p14:creationId xmlns:p14="http://schemas.microsoft.com/office/powerpoint/2010/main" val="179576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Nova%20Scotia's%20tidal%20energy.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7647" y="894212"/>
            <a:ext cx="10827920" cy="4154984"/>
          </a:xfrm>
          <a:prstGeom prst="rect">
            <a:avLst/>
          </a:prstGeom>
        </p:spPr>
        <p:txBody>
          <a:bodyPr wrap="square">
            <a:spAutoFit/>
          </a:bodyPr>
          <a:lstStyle/>
          <a:p>
            <a:pPr algn="just">
              <a:defRPr/>
            </a:pPr>
            <a:r>
              <a:rPr lang="tr-TR" sz="2400" b="1" dirty="0" smtClean="0">
                <a:solidFill>
                  <a:srgbClr val="FF0000"/>
                </a:solidFill>
                <a:latin typeface="Cambria" panose="02040503050406030204" pitchFamily="18" charset="0"/>
                <a:cs typeface="Times New Roman" panose="02020603050405020304" pitchFamily="18" charset="0"/>
              </a:rPr>
              <a:t>DENİZEL ENERJİ </a:t>
            </a:r>
          </a:p>
          <a:p>
            <a:pPr>
              <a:buClr>
                <a:schemeClr val="accent3"/>
              </a:buClr>
              <a:defRPr/>
            </a:pPr>
            <a:r>
              <a:rPr lang="tr-TR" sz="2400" dirty="0">
                <a:latin typeface="Cambria" panose="02040503050406030204" pitchFamily="18" charset="0"/>
              </a:rPr>
              <a:t>Deniz kökenli enerji elde etme yöntemlerinin tamamına denizel enerji kaynakları denir.</a:t>
            </a:r>
          </a:p>
          <a:p>
            <a:pPr>
              <a:buClr>
                <a:schemeClr val="accent3"/>
              </a:buClr>
              <a:defRPr/>
            </a:pPr>
            <a:r>
              <a:rPr lang="tr-TR" sz="2400" dirty="0">
                <a:latin typeface="Cambria" panose="02040503050406030204" pitchFamily="18" charset="0"/>
              </a:rPr>
              <a:t> </a:t>
            </a:r>
          </a:p>
          <a:p>
            <a:pPr>
              <a:buClr>
                <a:schemeClr val="accent3"/>
              </a:buClr>
              <a:defRPr/>
            </a:pPr>
            <a:r>
              <a:rPr lang="tr-TR" sz="2400" b="1" dirty="0">
                <a:latin typeface="Cambria" panose="02040503050406030204" pitchFamily="18" charset="0"/>
              </a:rPr>
              <a:t>Türleri:</a:t>
            </a:r>
          </a:p>
          <a:p>
            <a:pPr marL="274320" indent="-274320">
              <a:buClr>
                <a:schemeClr val="accent3"/>
              </a:buClr>
              <a:buFont typeface="Wingdings 2"/>
              <a:buChar char=""/>
              <a:defRPr/>
            </a:pPr>
            <a:r>
              <a:rPr lang="tr-TR" sz="2400" dirty="0">
                <a:latin typeface="Cambria" panose="02040503050406030204" pitchFamily="18" charset="0"/>
              </a:rPr>
              <a:t>Dalga</a:t>
            </a:r>
          </a:p>
          <a:p>
            <a:pPr marL="274320" indent="-274320">
              <a:buClr>
                <a:schemeClr val="accent3"/>
              </a:buClr>
              <a:buFont typeface="Wingdings 2"/>
              <a:buChar char=""/>
              <a:defRPr/>
            </a:pPr>
            <a:r>
              <a:rPr lang="tr-TR" sz="2400" dirty="0">
                <a:latin typeface="Cambria" panose="02040503050406030204" pitchFamily="18" charset="0"/>
              </a:rPr>
              <a:t>Gel-git</a:t>
            </a:r>
          </a:p>
          <a:p>
            <a:pPr marL="274320" indent="-274320">
              <a:buClr>
                <a:schemeClr val="accent3"/>
              </a:buClr>
              <a:buFont typeface="Wingdings 2"/>
              <a:buChar char=""/>
              <a:defRPr/>
            </a:pPr>
            <a:r>
              <a:rPr lang="tr-TR" sz="2400" dirty="0">
                <a:latin typeface="Cambria" panose="02040503050406030204" pitchFamily="18" charset="0"/>
              </a:rPr>
              <a:t>Okyanus Akıntı Enerjisi</a:t>
            </a:r>
          </a:p>
          <a:p>
            <a:pPr marL="274320" indent="-274320">
              <a:buClr>
                <a:schemeClr val="accent3"/>
              </a:buClr>
              <a:buFont typeface="Wingdings 2"/>
              <a:buChar char=""/>
              <a:defRPr/>
            </a:pPr>
            <a:r>
              <a:rPr lang="tr-TR" sz="2400" dirty="0">
                <a:latin typeface="Cambria" panose="02040503050406030204" pitchFamily="18" charset="0"/>
              </a:rPr>
              <a:t>Okyanus Isıl Enerji Dönüşümü (OIED)</a:t>
            </a:r>
          </a:p>
          <a:p>
            <a:pPr marL="274320" indent="-274320">
              <a:buClr>
                <a:schemeClr val="accent3"/>
              </a:buClr>
              <a:buFont typeface="Wingdings 2"/>
              <a:buChar char=""/>
              <a:defRPr/>
            </a:pPr>
            <a:r>
              <a:rPr lang="tr-TR" sz="2400" dirty="0">
                <a:latin typeface="Cambria" panose="02040503050406030204" pitchFamily="18" charset="0"/>
              </a:rPr>
              <a:t>Tuzluluk Enerjisi</a:t>
            </a:r>
          </a:p>
          <a:p>
            <a:pPr algn="just">
              <a:defRPr/>
            </a:pPr>
            <a:endParaRPr lang="tr-TR" sz="2400" dirty="0" smtClean="0">
              <a:latin typeface="Cambria" panose="02040503050406030204" pitchFamily="18" charset="0"/>
              <a:cs typeface="Times New Roman" panose="02020603050405020304" pitchFamily="18" charset="0"/>
            </a:endParaRPr>
          </a:p>
        </p:txBody>
      </p:sp>
      <p:pic>
        <p:nvPicPr>
          <p:cNvPr id="3" name="Resim 2" descr="http://www.eie.gov.tr/images/dalga_ara_2.jpg"/>
          <p:cNvPicPr/>
          <p:nvPr/>
        </p:nvPicPr>
        <p:blipFill>
          <a:blip r:embed="rId2">
            <a:extLst>
              <a:ext uri="{28A0092B-C50C-407E-A947-70E740481C1C}">
                <a14:useLocalDpi xmlns:a14="http://schemas.microsoft.com/office/drawing/2010/main" val="0"/>
              </a:ext>
            </a:extLst>
          </a:blip>
          <a:srcRect/>
          <a:stretch>
            <a:fillRect/>
          </a:stretch>
        </p:blipFill>
        <p:spPr bwMode="auto">
          <a:xfrm>
            <a:off x="6412501" y="2291851"/>
            <a:ext cx="5173065" cy="3063920"/>
          </a:xfrm>
          <a:prstGeom prst="rect">
            <a:avLst/>
          </a:prstGeom>
          <a:noFill/>
          <a:ln>
            <a:noFill/>
          </a:ln>
        </p:spPr>
      </p:pic>
    </p:spTree>
    <p:extLst>
      <p:ext uri="{BB962C8B-B14F-4D97-AF65-F5344CB8AC3E}">
        <p14:creationId xmlns:p14="http://schemas.microsoft.com/office/powerpoint/2010/main" val="4273115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859340"/>
            <a:ext cx="6096000" cy="3139321"/>
          </a:xfrm>
          <a:prstGeom prst="rect">
            <a:avLst/>
          </a:prstGeom>
        </p:spPr>
        <p:txBody>
          <a:bodyPr>
            <a:spAutoFit/>
          </a:bodyPr>
          <a:lstStyle/>
          <a:p>
            <a:pPr marL="274320" indent="-274320" algn="just">
              <a:buClr>
                <a:schemeClr val="accent3"/>
              </a:buClr>
              <a:buFont typeface="Wingdings 2"/>
              <a:buChar char=""/>
              <a:defRPr/>
            </a:pPr>
            <a:r>
              <a:rPr lang="tr-TR" dirty="0"/>
              <a:t>Okyanusların ve denizlerin derin ve sığ yerlerindeki sıcaklık farkından yararlanan sistemdir. </a:t>
            </a:r>
          </a:p>
          <a:p>
            <a:pPr marL="274320" indent="-274320" algn="just">
              <a:buClr>
                <a:schemeClr val="accent3"/>
              </a:buClr>
              <a:buFont typeface="Wingdings 2"/>
              <a:buChar char=""/>
              <a:defRPr/>
            </a:pPr>
            <a:r>
              <a:rPr lang="tr-TR" dirty="0"/>
              <a:t>Okyanusların güneşten topladığı ısıdaki enerji elektriğe dönüştürülüyor. </a:t>
            </a:r>
          </a:p>
          <a:p>
            <a:pPr marL="274320" indent="-274320" algn="just">
              <a:buClr>
                <a:schemeClr val="accent3"/>
              </a:buClr>
              <a:buFont typeface="Wingdings 2"/>
              <a:buChar char=""/>
              <a:defRPr/>
            </a:pPr>
            <a:r>
              <a:rPr lang="tr-TR" dirty="0"/>
              <a:t>Bu yöntemle elektrik elde etmek için yüzeydeki su sıcaklığı ile derindeki su sıcaklığı arasındaki farkın 20 derece olduğu yerler kullanılıyor. </a:t>
            </a:r>
          </a:p>
          <a:p>
            <a:pPr marL="274320" indent="-274320" algn="just">
              <a:buClr>
                <a:schemeClr val="accent3"/>
              </a:buClr>
              <a:buFont typeface="Wingdings 2"/>
              <a:buChar char=""/>
              <a:defRPr/>
            </a:pPr>
            <a:r>
              <a:rPr lang="tr-TR" dirty="0"/>
              <a:t>En elverişli bölgeler Avustralya, Endonezya, Güney Amerika ve Afrika kıyılarıdır. Eğer bu enerjinin sadece binde biri elektriğe dönüştürülebilseydi Amerika’nın enerji ihtiyacının 20 katı kadar elektrik elde edilebilecektir. </a:t>
            </a:r>
          </a:p>
        </p:txBody>
      </p:sp>
    </p:spTree>
    <p:extLst>
      <p:ext uri="{BB962C8B-B14F-4D97-AF65-F5344CB8AC3E}">
        <p14:creationId xmlns:p14="http://schemas.microsoft.com/office/powerpoint/2010/main" val="117585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2" descr="https://i.pinimg.com/originals/4f/83/90/4f839063ca2509e2a153a96bed46b0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15" y="1767125"/>
            <a:ext cx="5599385" cy="373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32012" y="1105470"/>
            <a:ext cx="6387152" cy="4985980"/>
          </a:xfrm>
          <a:prstGeom prst="rect">
            <a:avLst/>
          </a:prstGeom>
        </p:spPr>
        <p:txBody>
          <a:bodyPr wrap="square">
            <a:spAutoFit/>
          </a:bodyPr>
          <a:lstStyle/>
          <a:p>
            <a:pPr algn="just">
              <a:buClr>
                <a:schemeClr val="accent3"/>
              </a:buClr>
              <a:defRPr/>
            </a:pPr>
            <a:r>
              <a:rPr lang="tr-TR" altLang="tr-TR" sz="2400" b="1" dirty="0">
                <a:solidFill>
                  <a:schemeClr val="accent1">
                    <a:lumMod val="75000"/>
                  </a:schemeClr>
                </a:solidFill>
                <a:latin typeface="Cambria" panose="02040503050406030204" pitchFamily="18" charset="0"/>
              </a:rPr>
              <a:t>Okyanus Isıl Enerji Dönüşümü (</a:t>
            </a:r>
            <a:r>
              <a:rPr lang="tr-TR" altLang="tr-TR" sz="2400" b="1" dirty="0" smtClean="0">
                <a:solidFill>
                  <a:schemeClr val="accent1">
                    <a:lumMod val="75000"/>
                  </a:schemeClr>
                </a:solidFill>
                <a:latin typeface="Cambria" panose="02040503050406030204" pitchFamily="18" charset="0"/>
              </a:rPr>
              <a:t>OTEC)</a:t>
            </a:r>
            <a:endParaRPr lang="tr-TR" sz="2400" dirty="0" smtClean="0">
              <a:latin typeface="Cambria" panose="02040503050406030204" pitchFamily="18" charset="0"/>
            </a:endParaRPr>
          </a:p>
          <a:p>
            <a:pPr algn="just">
              <a:buClr>
                <a:schemeClr val="accent3"/>
              </a:buClr>
              <a:defRPr/>
            </a:pPr>
            <a:r>
              <a:rPr lang="tr-TR" sz="2400" dirty="0" smtClean="0">
                <a:latin typeface="Cambria" panose="02040503050406030204" pitchFamily="18" charset="0"/>
              </a:rPr>
              <a:t>Okyanus </a:t>
            </a:r>
            <a:r>
              <a:rPr lang="tr-TR" sz="2400" dirty="0">
                <a:latin typeface="Cambria" panose="02040503050406030204" pitchFamily="18" charset="0"/>
              </a:rPr>
              <a:t>Termal Enerji Dönüşümü (OTEC) deniz suyu sıcaklık farklarından yararlanarak enerji üretme biçimidir. Buradaki enerji üretiminde deniz suyunun sıcaklık farklarından yararlanmaktır. Özellikle bu sistem için uygun olan alanlar oğlak ve yengeç dönenceleri arasında kalmaktadır. Bu yöntemle elektrik elde etmek için yüzeydeki su sıcaklığı ile derindeki su sıcaklığı arasındaki farkın 20 derece olduğu yerler kullanılıyor</a:t>
            </a:r>
            <a:r>
              <a:rPr lang="tr-TR" sz="2400" dirty="0" smtClean="0">
                <a:latin typeface="Cambria" panose="02040503050406030204" pitchFamily="18" charset="0"/>
              </a:rPr>
              <a:t>.</a:t>
            </a:r>
            <a:endParaRPr lang="tr-TR" dirty="0">
              <a:latin typeface="Cambria" panose="02040503050406030204" pitchFamily="18" charset="0"/>
            </a:endParaRPr>
          </a:p>
          <a:p>
            <a:pPr algn="just">
              <a:buClr>
                <a:schemeClr val="accent3"/>
              </a:buClr>
              <a:defRPr/>
            </a:pPr>
            <a:endParaRPr lang="tr-TR" dirty="0" smtClean="0">
              <a:latin typeface="Cambria" panose="02040503050406030204" pitchFamily="18" charset="0"/>
            </a:endParaRPr>
          </a:p>
          <a:p>
            <a:pPr algn="just">
              <a:buClr>
                <a:schemeClr val="accent3"/>
              </a:buClr>
              <a:defRPr/>
            </a:pPr>
            <a:endParaRPr lang="tr-TR" dirty="0">
              <a:latin typeface="Cambria" panose="02040503050406030204" pitchFamily="18" charset="0"/>
            </a:endParaRPr>
          </a:p>
          <a:p>
            <a:pPr algn="just">
              <a:buClr>
                <a:schemeClr val="accent3"/>
              </a:buClr>
              <a:defRPr/>
            </a:pPr>
            <a:r>
              <a:rPr lang="tr-TR" dirty="0" smtClean="0">
                <a:latin typeface="Cambria" panose="02040503050406030204" pitchFamily="18" charset="0"/>
              </a:rPr>
              <a:t> </a:t>
            </a:r>
            <a:endParaRPr lang="tr-TR" dirty="0">
              <a:latin typeface="Cambria" panose="02040503050406030204" pitchFamily="18" charset="0"/>
            </a:endParaRPr>
          </a:p>
        </p:txBody>
      </p:sp>
    </p:spTree>
    <p:extLst>
      <p:ext uri="{BB962C8B-B14F-4D97-AF65-F5344CB8AC3E}">
        <p14:creationId xmlns:p14="http://schemas.microsoft.com/office/powerpoint/2010/main" val="3428294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tr-TR" altLang="tr-TR" sz="2400" i="1" dirty="0">
                <a:latin typeface="Cambria" panose="02040503050406030204" pitchFamily="18" charset="0"/>
              </a:rPr>
              <a:t>Dünya Enerji Konseyi- Deniz Enerji 2016 Raporu verilerine göre;</a:t>
            </a:r>
            <a:endParaRPr lang="tr-TR" altLang="tr-TR" sz="2400" dirty="0">
              <a:latin typeface="Cambria" panose="02040503050406030204" pitchFamily="18" charset="0"/>
            </a:endParaRPr>
          </a:p>
        </p:txBody>
      </p:sp>
      <p:sp>
        <p:nvSpPr>
          <p:cNvPr id="48131" name="Content Placeholder 2"/>
          <p:cNvSpPr>
            <a:spLocks noGrp="1"/>
          </p:cNvSpPr>
          <p:nvPr>
            <p:ph idx="1"/>
          </p:nvPr>
        </p:nvSpPr>
        <p:spPr>
          <a:xfrm>
            <a:off x="838200" y="1690688"/>
            <a:ext cx="10393907" cy="4833937"/>
          </a:xfrm>
        </p:spPr>
        <p:txBody>
          <a:bodyPr/>
          <a:lstStyle/>
          <a:p>
            <a:pPr algn="just"/>
            <a:r>
              <a:rPr lang="tr-TR" altLang="tr-TR" sz="2400" dirty="0" smtClean="0">
                <a:latin typeface="Cambria" panose="02040503050406030204" pitchFamily="18" charset="0"/>
              </a:rPr>
              <a:t>Denizel enerjiler açısından kaynakların </a:t>
            </a:r>
            <a:r>
              <a:rPr lang="tr-TR" altLang="tr-TR" sz="2400" dirty="0">
                <a:latin typeface="Cambria" panose="02040503050406030204" pitchFamily="18" charset="0"/>
              </a:rPr>
              <a:t>potansiyeli çok yüksek ama teknoloji  maliyetleri de çok yüksek,</a:t>
            </a:r>
          </a:p>
          <a:p>
            <a:pPr algn="just"/>
            <a:r>
              <a:rPr lang="tr-TR" altLang="tr-TR" sz="2400" dirty="0">
                <a:latin typeface="Cambria" panose="02040503050406030204" pitchFamily="18" charset="0"/>
              </a:rPr>
              <a:t>Küresel pazarda daha çok dalga ve gelgit enerjisinin kullanılacağı öngörülüyor, </a:t>
            </a:r>
          </a:p>
          <a:p>
            <a:pPr algn="just"/>
            <a:r>
              <a:rPr lang="tr-TR" altLang="tr-TR" sz="2400" dirty="0">
                <a:latin typeface="Cambria" panose="02040503050406030204" pitchFamily="18" charset="0"/>
              </a:rPr>
              <a:t>Okyanus enerji üretimi 2050 yılına kadar 748 </a:t>
            </a:r>
            <a:r>
              <a:rPr lang="tr-TR" altLang="tr-TR" sz="2400" dirty="0" err="1">
                <a:latin typeface="Cambria" panose="02040503050406030204" pitchFamily="18" charset="0"/>
              </a:rPr>
              <a:t>GW'a</a:t>
            </a:r>
            <a:r>
              <a:rPr lang="tr-TR" altLang="tr-TR" sz="2400" dirty="0">
                <a:latin typeface="Cambria" panose="02040503050406030204" pitchFamily="18" charset="0"/>
              </a:rPr>
              <a:t> ulaşması halinde, 2030 yılına kadar yaklaşık 160.000 doğrudan iş yaratabilir</a:t>
            </a:r>
            <a:r>
              <a:rPr lang="tr-TR" altLang="tr-TR" sz="2400" dirty="0" smtClean="0">
                <a:latin typeface="Cambria" panose="02040503050406030204" pitchFamily="18" charset="0"/>
              </a:rPr>
              <a:t>,</a:t>
            </a:r>
            <a:endParaRPr lang="tr-TR" altLang="tr-TR" sz="2400" dirty="0">
              <a:latin typeface="Cambria" panose="02040503050406030204" pitchFamily="18" charset="0"/>
            </a:endParaRPr>
          </a:p>
        </p:txBody>
      </p:sp>
    </p:spTree>
    <p:extLst>
      <p:ext uri="{BB962C8B-B14F-4D97-AF65-F5344CB8AC3E}">
        <p14:creationId xmlns:p14="http://schemas.microsoft.com/office/powerpoint/2010/main" val="25163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ransa-da-gelgit-enerjisi, rance-gelgit-enerjisi-santral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645036"/>
            <a:ext cx="5181600" cy="271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172199" y="2006221"/>
            <a:ext cx="5510285" cy="369332"/>
          </a:xfrm>
          <a:prstGeom prst="rect">
            <a:avLst/>
          </a:prstGeom>
        </p:spPr>
        <p:txBody>
          <a:bodyPr wrap="square">
            <a:spAutoFit/>
          </a:bodyPr>
          <a:lstStyle/>
          <a:p>
            <a:r>
              <a:rPr lang="tr-TR" altLang="tr-TR" dirty="0"/>
              <a:t>Dünya’da  ilk Gelgit Enerji Üretim </a:t>
            </a:r>
            <a:r>
              <a:rPr lang="tr-TR" altLang="tr-TR" dirty="0" smtClean="0"/>
              <a:t>Tesisi  </a:t>
            </a:r>
            <a:r>
              <a:rPr lang="tr-TR" altLang="tr-TR" dirty="0"/>
              <a:t>Fransa- 1966 </a:t>
            </a:r>
            <a:endParaRPr lang="tr-TR" dirty="0"/>
          </a:p>
        </p:txBody>
      </p:sp>
      <p:pic>
        <p:nvPicPr>
          <p:cNvPr id="7" name="Picture 2" descr="http://c.orkney.com/assets/files/1931/openhydro_open_centre_turbine_mike_roper-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37083"/>
            <a:ext cx="5181600" cy="35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959527" y="1821555"/>
            <a:ext cx="2938946" cy="369332"/>
          </a:xfrm>
          <a:prstGeom prst="rect">
            <a:avLst/>
          </a:prstGeom>
        </p:spPr>
        <p:txBody>
          <a:bodyPr wrap="none">
            <a:spAutoFit/>
          </a:bodyPr>
          <a:lstStyle/>
          <a:p>
            <a:r>
              <a:rPr lang="tr-TR" dirty="0"/>
              <a:t>Kanada </a:t>
            </a:r>
            <a:r>
              <a:rPr lang="tr-TR" b="1" dirty="0">
                <a:solidFill>
                  <a:schemeClr val="accent1">
                    <a:lumMod val="75000"/>
                  </a:schemeClr>
                </a:solidFill>
                <a:hlinkClick r:id="rId4" action="ppaction://hlinkfile"/>
              </a:rPr>
              <a:t>Gelgit Türbini</a:t>
            </a:r>
            <a:r>
              <a:rPr lang="tr-TR" b="1" dirty="0">
                <a:solidFill>
                  <a:schemeClr val="accent1">
                    <a:lumMod val="75000"/>
                  </a:schemeClr>
                </a:solidFill>
              </a:rPr>
              <a:t> (2MW)</a:t>
            </a:r>
            <a:endParaRPr lang="tr-TR" dirty="0"/>
          </a:p>
        </p:txBody>
      </p:sp>
    </p:spTree>
    <p:extLst>
      <p:ext uri="{BB962C8B-B14F-4D97-AF65-F5344CB8AC3E}">
        <p14:creationId xmlns:p14="http://schemas.microsoft.com/office/powerpoint/2010/main" val="263179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641445" y="696036"/>
            <a:ext cx="10481480" cy="4913194"/>
          </a:xfrm>
        </p:spPr>
        <p:txBody>
          <a:bodyPr>
            <a:normAutofit/>
          </a:bodyPr>
          <a:lstStyle/>
          <a:p>
            <a:pPr marL="0" indent="0" algn="just">
              <a:buNone/>
            </a:pPr>
            <a:r>
              <a:rPr lang="tr-TR" sz="2400" dirty="0">
                <a:solidFill>
                  <a:schemeClr val="accent1">
                    <a:lumMod val="75000"/>
                  </a:schemeClr>
                </a:solidFill>
                <a:latin typeface="Cambria" panose="02040503050406030204" pitchFamily="18" charset="0"/>
              </a:rPr>
              <a:t>Türkiye’de Denizel </a:t>
            </a:r>
            <a:r>
              <a:rPr lang="tr-TR" sz="2400" dirty="0" smtClean="0">
                <a:solidFill>
                  <a:schemeClr val="accent1">
                    <a:lumMod val="75000"/>
                  </a:schemeClr>
                </a:solidFill>
                <a:latin typeface="Cambria" panose="02040503050406030204" pitchFamily="18" charset="0"/>
              </a:rPr>
              <a:t>Enerji</a:t>
            </a:r>
          </a:p>
          <a:p>
            <a:pPr marL="0" indent="0" algn="just">
              <a:buNone/>
            </a:pPr>
            <a:r>
              <a:rPr lang="tr-TR" altLang="tr-TR" sz="2400" dirty="0" smtClean="0">
                <a:latin typeface="Cambria" panose="02040503050406030204" pitchFamily="18" charset="0"/>
              </a:rPr>
              <a:t>Türkiye’de gelgit enerjisi potansiyeli bulunmamaktadır.  Çanakkale ve İstanbul Boğazları deniz akıntıları yönünden oldukça kuvvetlidir. Ancak yoğun yerleşme ve deniz trafiği bu alanın enerji üretilmesi durumunu  kısıtlamaktadır. Türkiye için söz konusu enerji grubu içerisindeki en önemlisi deniz dalga enerjisidir.</a:t>
            </a:r>
          </a:p>
          <a:p>
            <a:pPr marL="0" indent="0" algn="just">
              <a:buNone/>
            </a:pPr>
            <a:r>
              <a:rPr lang="tr-TR" altLang="tr-TR" sz="2400" dirty="0">
                <a:latin typeface="Cambria" panose="02040503050406030204" pitchFamily="18" charset="0"/>
              </a:rPr>
              <a:t>Yapılan araştırmalarda Türkiye’nin dalga enerjisi potansiyeli yıllık 140 milyar kW saat olarak </a:t>
            </a:r>
            <a:r>
              <a:rPr lang="tr-TR" altLang="tr-TR" sz="2400" dirty="0" smtClean="0">
                <a:latin typeface="Cambria" panose="02040503050406030204" pitchFamily="18" charset="0"/>
              </a:rPr>
              <a:t>öngörülmektedir. Türkiye’nin </a:t>
            </a:r>
            <a:r>
              <a:rPr lang="tr-TR" altLang="tr-TR" sz="2400" dirty="0">
                <a:latin typeface="Cambria" panose="02040503050406030204" pitchFamily="18" charset="0"/>
              </a:rPr>
              <a:t>yıllık </a:t>
            </a:r>
            <a:r>
              <a:rPr lang="tr-TR" altLang="tr-TR" sz="2400" dirty="0" smtClean="0">
                <a:latin typeface="Cambria" panose="02040503050406030204" pitchFamily="18" charset="0"/>
              </a:rPr>
              <a:t>elektrik tüketimi 2016 yılında 279 milyar </a:t>
            </a:r>
            <a:r>
              <a:rPr lang="tr-TR" altLang="tr-TR" sz="2400" dirty="0" err="1" smtClean="0">
                <a:latin typeface="Cambria" panose="02040503050406030204" pitchFamily="18" charset="0"/>
              </a:rPr>
              <a:t>kW’dır</a:t>
            </a:r>
            <a:r>
              <a:rPr lang="tr-TR" altLang="tr-TR" sz="2400" dirty="0">
                <a:latin typeface="Cambria" panose="02040503050406030204" pitchFamily="18" charset="0"/>
              </a:rPr>
              <a:t>. </a:t>
            </a:r>
            <a:r>
              <a:rPr lang="tr-TR" altLang="tr-TR" sz="2400" dirty="0" smtClean="0">
                <a:latin typeface="Cambria" panose="02040503050406030204" pitchFamily="18" charset="0"/>
              </a:rPr>
              <a:t>Buda ne kadar büyük bir potansiyel olduğunu ortaya koymaktadır. Ancak çeşitli nedenlerden dolayı bu potansiyelin hepsinin yararlanılması mümkün değildir. </a:t>
            </a:r>
            <a:endParaRPr lang="tr-TR" altLang="tr-TR" dirty="0">
              <a:solidFill>
                <a:srgbClr val="FF0000"/>
              </a:solidFill>
            </a:endParaRPr>
          </a:p>
        </p:txBody>
      </p:sp>
    </p:spTree>
    <p:extLst>
      <p:ext uri="{BB962C8B-B14F-4D97-AF65-F5344CB8AC3E}">
        <p14:creationId xmlns:p14="http://schemas.microsoft.com/office/powerpoint/2010/main" val="353625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403475" y="476251"/>
            <a:ext cx="8229600" cy="720725"/>
          </a:xfrm>
        </p:spPr>
        <p:txBody>
          <a:bodyPr>
            <a:normAutofit fontScale="90000"/>
          </a:bodyPr>
          <a:lstStyle/>
          <a:p>
            <a:r>
              <a:rPr lang="tr-TR" altLang="tr-TR" sz="3600" dirty="0"/>
              <a:t/>
            </a:r>
            <a:br>
              <a:rPr lang="tr-TR" altLang="tr-TR" sz="3600" dirty="0"/>
            </a:br>
            <a:r>
              <a:rPr lang="tr-TR" altLang="tr-TR" sz="3600" dirty="0" smtClean="0"/>
              <a:t/>
            </a:r>
            <a:br>
              <a:rPr lang="tr-TR" altLang="tr-TR" sz="3600" dirty="0" smtClean="0"/>
            </a:br>
            <a:endParaRPr lang="tr-TR" altLang="tr-TR" sz="3600" dirty="0"/>
          </a:p>
        </p:txBody>
      </p:sp>
      <p:sp>
        <p:nvSpPr>
          <p:cNvPr id="89091" name="Content Placeholder 2"/>
          <p:cNvSpPr>
            <a:spLocks noGrp="1"/>
          </p:cNvSpPr>
          <p:nvPr>
            <p:ph idx="1"/>
          </p:nvPr>
        </p:nvSpPr>
        <p:spPr>
          <a:xfrm>
            <a:off x="559558" y="1196975"/>
            <a:ext cx="10768084" cy="5373688"/>
          </a:xfrm>
        </p:spPr>
        <p:txBody>
          <a:bodyPr>
            <a:normAutofit fontScale="92500" lnSpcReduction="20000"/>
          </a:bodyPr>
          <a:lstStyle/>
          <a:p>
            <a:pPr marL="0" indent="0">
              <a:buNone/>
            </a:pPr>
            <a:r>
              <a:rPr lang="tr-TR" altLang="tr-TR" sz="2600" dirty="0">
                <a:latin typeface="Cambria" panose="02040503050406030204" pitchFamily="18" charset="0"/>
              </a:rPr>
              <a:t>Kaynakça</a:t>
            </a:r>
            <a:br>
              <a:rPr lang="tr-TR" altLang="tr-TR" sz="2600" dirty="0">
                <a:latin typeface="Cambria" panose="02040503050406030204" pitchFamily="18" charset="0"/>
              </a:rPr>
            </a:br>
            <a:endParaRPr lang="tr-TR" altLang="tr-TR" sz="2600" dirty="0" smtClean="0">
              <a:latin typeface="Cambria" panose="02040503050406030204" pitchFamily="18" charset="0"/>
            </a:endParaRPr>
          </a:p>
          <a:p>
            <a:r>
              <a:rPr lang="tr-TR" altLang="tr-TR" sz="2600" dirty="0" smtClean="0">
                <a:latin typeface="Cambria" panose="02040503050406030204" pitchFamily="18" charset="0"/>
              </a:rPr>
              <a:t>Örer G. ve diğerleri, Dalga Enerjisi Tesislerine Genel Bakış, (</a:t>
            </a:r>
            <a:r>
              <a:rPr lang="tr-TR" altLang="tr-TR" sz="2600" dirty="0" err="1" smtClean="0">
                <a:latin typeface="Cambria" panose="02040503050406030204" pitchFamily="18" charset="0"/>
              </a:rPr>
              <a:t>erişim:http</a:t>
            </a:r>
            <a:r>
              <a:rPr lang="tr-TR" altLang="tr-TR" sz="2600" dirty="0" smtClean="0">
                <a:latin typeface="Cambria" panose="02040503050406030204" pitchFamily="18" charset="0"/>
              </a:rPr>
              <a:t>://www.emo.org.tr/ekler/f8ec8b0f865e613_ek.pdf)</a:t>
            </a:r>
            <a:endParaRPr lang="tr-TR" altLang="tr-TR" sz="2600" b="1" i="1" dirty="0" smtClean="0">
              <a:latin typeface="Cambria" panose="02040503050406030204" pitchFamily="18" charset="0"/>
            </a:endParaRPr>
          </a:p>
          <a:p>
            <a:r>
              <a:rPr lang="tr-TR" altLang="tr-TR" sz="2600" dirty="0" smtClean="0">
                <a:latin typeface="Cambria" panose="02040503050406030204" pitchFamily="18" charset="0"/>
              </a:rPr>
              <a:t>Şimşek </a:t>
            </a:r>
            <a:r>
              <a:rPr lang="tr-TR" altLang="tr-TR" sz="2600" dirty="0">
                <a:latin typeface="Cambria" panose="02040503050406030204" pitchFamily="18" charset="0"/>
              </a:rPr>
              <a:t>N. E., Deniz Akımları Enerjisi ve Türbinleri, (</a:t>
            </a:r>
            <a:r>
              <a:rPr lang="tr-TR" altLang="tr-TR" sz="2600" dirty="0" err="1">
                <a:latin typeface="Cambria" panose="02040503050406030204" pitchFamily="18" charset="0"/>
              </a:rPr>
              <a:t>Erişim:http</a:t>
            </a:r>
            <a:r>
              <a:rPr lang="tr-TR" altLang="tr-TR" sz="2600" dirty="0">
                <a:latin typeface="Cambria" panose="02040503050406030204" pitchFamily="18" charset="0"/>
              </a:rPr>
              <a:t>://www.emo.org.tr/ekler/ecff5455677b38d_ek.pdf)</a:t>
            </a:r>
            <a:endParaRPr lang="tr-TR" altLang="tr-TR" sz="2600" b="1" i="1" dirty="0">
              <a:latin typeface="Cambria" panose="02040503050406030204" pitchFamily="18" charset="0"/>
            </a:endParaRPr>
          </a:p>
          <a:p>
            <a:r>
              <a:rPr lang="tr-TR" altLang="tr-TR" sz="2600" dirty="0">
                <a:latin typeface="Cambria" panose="02040503050406030204" pitchFamily="18" charset="0"/>
              </a:rPr>
              <a:t>Şimşek, E.N., (2005). Deniz Akımları Enerjisi Ve Türbinleri. III. Yenilenebilir Enerji Kaynakları Sempozyumu, Bildiriler. </a:t>
            </a:r>
            <a:endParaRPr lang="tr-TR" altLang="tr-TR" sz="2600" b="1" i="1" dirty="0">
              <a:latin typeface="Cambria" panose="02040503050406030204" pitchFamily="18" charset="0"/>
            </a:endParaRPr>
          </a:p>
          <a:p>
            <a:r>
              <a:rPr lang="tr-TR" altLang="tr-TR" sz="2600" dirty="0">
                <a:latin typeface="Cambria" panose="02040503050406030204" pitchFamily="18" charset="0"/>
              </a:rPr>
              <a:t>Ün Ü.T, “Dalga Enerjisi Teknolojisi, Ekonomisi, Çevresel Etkisi ve Dünyadaki Durumu” ( Erişim: http://www.emo.org.tr/ekler/6a781dbfd8e524b_ek.pdf)</a:t>
            </a:r>
            <a:endParaRPr lang="tr-TR" altLang="tr-TR" sz="2600" b="1" i="1" dirty="0">
              <a:latin typeface="Cambria" panose="02040503050406030204" pitchFamily="18" charset="0"/>
            </a:endParaRPr>
          </a:p>
          <a:p>
            <a:r>
              <a:rPr lang="tr-TR" altLang="tr-TR" sz="2600" dirty="0" smtClean="0">
                <a:latin typeface="Cambria" panose="02040503050406030204" pitchFamily="18" charset="0"/>
              </a:rPr>
              <a:t>Üçgül, İ, </a:t>
            </a:r>
            <a:r>
              <a:rPr lang="tr-TR" altLang="tr-TR" sz="2600" dirty="0" err="1" smtClean="0">
                <a:latin typeface="Cambria" panose="02040503050406030204" pitchFamily="18" charset="0"/>
              </a:rPr>
              <a:t>Elibüyük,U</a:t>
            </a:r>
            <a:r>
              <a:rPr lang="tr-TR" altLang="tr-TR" sz="2600" dirty="0" smtClean="0">
                <a:latin typeface="Cambria" panose="02040503050406030204" pitchFamily="18" charset="0"/>
              </a:rPr>
              <a:t>. (2016) </a:t>
            </a:r>
            <a:r>
              <a:rPr lang="tr-TR" sz="2600" dirty="0">
                <a:latin typeface="Cambria" panose="02040503050406030204" pitchFamily="18" charset="0"/>
              </a:rPr>
              <a:t>Okyanus Termal Enerji Dönüşüm (OTEC) </a:t>
            </a:r>
            <a:r>
              <a:rPr lang="tr-TR" sz="2600" dirty="0" smtClean="0">
                <a:latin typeface="Cambria" panose="02040503050406030204" pitchFamily="18" charset="0"/>
              </a:rPr>
              <a:t>Sistemi, </a:t>
            </a:r>
            <a:r>
              <a:rPr lang="tr-TR" sz="2600" dirty="0">
                <a:latin typeface="Cambria" panose="02040503050406030204" pitchFamily="18" charset="0"/>
              </a:rPr>
              <a:t>Erzincan Üniversitesi </a:t>
            </a:r>
            <a:r>
              <a:rPr lang="tr-TR" sz="2600" dirty="0" smtClean="0">
                <a:latin typeface="Cambria" panose="02040503050406030204" pitchFamily="18" charset="0"/>
              </a:rPr>
              <a:t>Fen </a:t>
            </a:r>
            <a:r>
              <a:rPr lang="tr-TR" sz="2600" dirty="0">
                <a:latin typeface="Cambria" panose="02040503050406030204" pitchFamily="18" charset="0"/>
              </a:rPr>
              <a:t>Bilimleri Enstitüsü </a:t>
            </a:r>
            <a:r>
              <a:rPr lang="tr-TR" sz="2600" dirty="0" smtClean="0">
                <a:latin typeface="Cambria" panose="02040503050406030204" pitchFamily="18" charset="0"/>
              </a:rPr>
              <a:t>Dergisi, </a:t>
            </a:r>
            <a:r>
              <a:rPr lang="tr-TR" sz="2600" dirty="0">
                <a:latin typeface="Cambria" panose="02040503050406030204" pitchFamily="18" charset="0"/>
              </a:rPr>
              <a:t>9(1), 87 -94 </a:t>
            </a:r>
            <a:endParaRPr lang="tr-TR" altLang="tr-TR" sz="2600" dirty="0" smtClean="0">
              <a:latin typeface="Cambria" panose="02040503050406030204" pitchFamily="18" charset="0"/>
            </a:endParaRPr>
          </a:p>
          <a:p>
            <a:r>
              <a:rPr lang="tr-TR" altLang="tr-TR" sz="2600" dirty="0" smtClean="0">
                <a:latin typeface="Cambria" panose="02040503050406030204" pitchFamily="18" charset="0"/>
              </a:rPr>
              <a:t>http</a:t>
            </a:r>
            <a:r>
              <a:rPr lang="tr-TR" altLang="tr-TR" sz="2600" dirty="0">
                <a:latin typeface="Cambria" panose="02040503050406030204" pitchFamily="18" charset="0"/>
              </a:rPr>
              <a:t>://www.eie.gov.tr/teknoloji/dalga_enerjisi.aspx</a:t>
            </a:r>
            <a:endParaRPr lang="tr-TR" altLang="tr-TR" sz="2600" b="1" i="1" dirty="0">
              <a:latin typeface="Cambria" panose="02040503050406030204" pitchFamily="18" charset="0"/>
            </a:endParaRPr>
          </a:p>
          <a:p>
            <a:r>
              <a:rPr lang="tr-TR" altLang="tr-TR" sz="2600" dirty="0">
                <a:latin typeface="Cambria" panose="02040503050406030204" pitchFamily="18" charset="0"/>
              </a:rPr>
              <a:t>http://www.enerji.gov.tr/tr-TR/Sayfalar/Elektrik</a:t>
            </a:r>
            <a:endParaRPr lang="tr-TR" altLang="tr-TR" sz="2600" b="1" i="1" dirty="0">
              <a:latin typeface="Cambria" panose="02040503050406030204" pitchFamily="18" charset="0"/>
            </a:endParaRPr>
          </a:p>
          <a:p>
            <a:r>
              <a:rPr lang="tr-TR" altLang="tr-TR" sz="2600" dirty="0" smtClean="0">
                <a:latin typeface="Cambria" panose="02040503050406030204" pitchFamily="18" charset="0"/>
              </a:rPr>
              <a:t>https</a:t>
            </a:r>
            <a:r>
              <a:rPr lang="tr-TR" altLang="tr-TR" sz="2600" dirty="0">
                <a:latin typeface="Cambria" panose="02040503050406030204" pitchFamily="18" charset="0"/>
              </a:rPr>
              <a:t>://www.ocean-energy-systems.org/publications/</a:t>
            </a:r>
            <a:endParaRPr lang="tr-TR" altLang="tr-TR" sz="2600" b="1" i="1" dirty="0">
              <a:latin typeface="Cambria" panose="02040503050406030204" pitchFamily="18" charset="0"/>
            </a:endParaRPr>
          </a:p>
          <a:p>
            <a:endParaRPr lang="tr-TR" altLang="tr-TR" sz="1400" b="1" i="1" dirty="0"/>
          </a:p>
        </p:txBody>
      </p:sp>
    </p:spTree>
    <p:extLst>
      <p:ext uri="{BB962C8B-B14F-4D97-AF65-F5344CB8AC3E}">
        <p14:creationId xmlns:p14="http://schemas.microsoft.com/office/powerpoint/2010/main" val="895038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574766" y="718457"/>
            <a:ext cx="6897187" cy="5734731"/>
          </a:xfrm>
        </p:spPr>
        <p:txBody>
          <a:bodyPr>
            <a:normAutofit fontScale="85000" lnSpcReduction="20000"/>
          </a:bodyPr>
          <a:lstStyle/>
          <a:p>
            <a:pPr algn="just">
              <a:lnSpc>
                <a:spcPct val="120000"/>
              </a:lnSpc>
            </a:pPr>
            <a:r>
              <a:rPr lang="tr-TR" altLang="tr-TR" b="1" dirty="0" smtClean="0">
                <a:solidFill>
                  <a:srgbClr val="C00000"/>
                </a:solidFill>
                <a:latin typeface="Cambria" panose="02040503050406030204" pitchFamily="18" charset="0"/>
              </a:rPr>
              <a:t>Dalga enerjisi: </a:t>
            </a:r>
            <a:r>
              <a:rPr lang="tr-TR" dirty="0" smtClean="0">
                <a:latin typeface="Cambria" panose="02040503050406030204" pitchFamily="18" charset="0"/>
              </a:rPr>
              <a:t>Dalga </a:t>
            </a:r>
            <a:r>
              <a:rPr lang="tr-TR" dirty="0">
                <a:latin typeface="Cambria" panose="02040503050406030204" pitchFamily="18" charset="0"/>
              </a:rPr>
              <a:t>enerjisi direk olarak dalga yüzeyinden veya yüzey altındaki dalga basınçlarından elde edilir. Dalgalar deniz veya okyanusların yüzeyinde esen rüzgârlar tarafından üretilir</a:t>
            </a:r>
            <a:r>
              <a:rPr lang="tr-TR" dirty="0" smtClean="0">
                <a:latin typeface="Cambria" panose="02040503050406030204" pitchFamily="18" charset="0"/>
              </a:rPr>
              <a:t>. </a:t>
            </a:r>
            <a:r>
              <a:rPr lang="tr-TR" dirty="0">
                <a:latin typeface="Cambria" panose="02040503050406030204" pitchFamily="18" charset="0"/>
              </a:rPr>
              <a:t>Dalga enerjisi makineleri dalgaların yüzey hareketlerinden veya dalga basınçlarından direk olarak enerji üretir</a:t>
            </a:r>
            <a:r>
              <a:rPr lang="tr-TR" dirty="0" smtClean="0">
                <a:latin typeface="Cambria" panose="02040503050406030204" pitchFamily="18" charset="0"/>
              </a:rPr>
              <a:t>. </a:t>
            </a:r>
            <a:r>
              <a:rPr lang="tr-TR" dirty="0">
                <a:latin typeface="Cambria" panose="02040503050406030204" pitchFamily="18" charset="0"/>
              </a:rPr>
              <a:t>Kullanabildiği takdirde </a:t>
            </a:r>
            <a:r>
              <a:rPr lang="tr-TR" dirty="0" smtClean="0">
                <a:latin typeface="Cambria" panose="02040503050406030204" pitchFamily="18" charset="0"/>
              </a:rPr>
              <a:t>deniz veya okyanus kıyısı olan ülkelerde bol </a:t>
            </a:r>
            <a:r>
              <a:rPr lang="tr-TR" dirty="0">
                <a:latin typeface="Cambria" panose="02040503050406030204" pitchFamily="18" charset="0"/>
              </a:rPr>
              <a:t>ve çoğu ülkenin elde edebileceği kadar yaygındır</a:t>
            </a:r>
            <a:r>
              <a:rPr lang="tr-TR" dirty="0" smtClean="0">
                <a:latin typeface="Cambria" panose="02040503050406030204" pitchFamily="18" charset="0"/>
              </a:rPr>
              <a:t>.</a:t>
            </a:r>
            <a:r>
              <a:rPr lang="tr-TR" altLang="tr-TR" dirty="0" smtClean="0">
                <a:latin typeface="Cambria" panose="02040503050406030204" pitchFamily="18" charset="0"/>
              </a:rPr>
              <a:t> D</a:t>
            </a:r>
            <a:r>
              <a:rPr lang="tr-TR" dirty="0" smtClean="0">
                <a:latin typeface="Cambria" panose="02040503050406030204" pitchFamily="18" charset="0"/>
              </a:rPr>
              <a:t>ünyanın </a:t>
            </a:r>
            <a:r>
              <a:rPr lang="tr-TR" dirty="0">
                <a:latin typeface="Cambria" panose="02040503050406030204" pitchFamily="18" charset="0"/>
              </a:rPr>
              <a:t>birçok yerinde rüzgâr sürekli dalgalar oluşturacak kadar düzenli ve </a:t>
            </a:r>
            <a:r>
              <a:rPr lang="tr-TR" dirty="0" smtClean="0">
                <a:latin typeface="Cambria" panose="02040503050406030204" pitchFamily="18" charset="0"/>
              </a:rPr>
              <a:t>sürekli eser. </a:t>
            </a:r>
            <a:endParaRPr lang="tr-TR" altLang="tr-TR" dirty="0" smtClean="0">
              <a:latin typeface="Cambria" panose="02040503050406030204" pitchFamily="18" charset="0"/>
            </a:endParaRPr>
          </a:p>
          <a:p>
            <a:pPr algn="just">
              <a:lnSpc>
                <a:spcPct val="120000"/>
              </a:lnSpc>
            </a:pPr>
            <a:r>
              <a:rPr lang="tr-TR" dirty="0">
                <a:latin typeface="Cambria" panose="02040503050406030204" pitchFamily="18" charset="0"/>
              </a:rPr>
              <a:t>İlk kez Japon mühendis </a:t>
            </a:r>
            <a:r>
              <a:rPr lang="tr-TR" dirty="0" err="1">
                <a:latin typeface="Cambria" panose="02040503050406030204" pitchFamily="18" charset="0"/>
              </a:rPr>
              <a:t>Yoshio</a:t>
            </a:r>
            <a:r>
              <a:rPr lang="tr-TR" dirty="0">
                <a:latin typeface="Cambria" panose="02040503050406030204" pitchFamily="18" charset="0"/>
              </a:rPr>
              <a:t> </a:t>
            </a:r>
            <a:r>
              <a:rPr lang="tr-TR" dirty="0" err="1">
                <a:latin typeface="Cambria" panose="02040503050406030204" pitchFamily="18" charset="0"/>
              </a:rPr>
              <a:t>Masuda</a:t>
            </a:r>
            <a:r>
              <a:rPr lang="tr-TR" dirty="0">
                <a:latin typeface="Cambria" panose="02040503050406030204" pitchFamily="18" charset="0"/>
              </a:rPr>
              <a:t> 1940’lı yıllarda dalga enerjisini kullanarak 1200 adet şamandırayı açık denizde aydınlatmıştır. </a:t>
            </a:r>
            <a:endParaRPr lang="tr-TR" altLang="tr-TR" dirty="0" smtClean="0">
              <a:latin typeface="Cambria" panose="02040503050406030204" pitchFamily="18" charset="0"/>
            </a:endParaRPr>
          </a:p>
          <a:p>
            <a:pPr marL="0" indent="0" algn="just" eaLnBrk="1" hangingPunct="1">
              <a:buNone/>
            </a:pPr>
            <a:endParaRPr lang="tr-TR" altLang="tr-TR" dirty="0" smtClean="0">
              <a:latin typeface="Cambria" panose="02040503050406030204" pitchFamily="18" charset="0"/>
            </a:endParaRPr>
          </a:p>
        </p:txBody>
      </p:sp>
      <p:pic>
        <p:nvPicPr>
          <p:cNvPr id="81922" name="Picture 2" descr="tidal pow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658" y="718457"/>
            <a:ext cx="2716711" cy="535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973264" y="1484313"/>
            <a:ext cx="8586787" cy="4532312"/>
          </a:xfrm>
          <a:prstGeom prst="rect">
            <a:avLst/>
          </a:prstGeom>
          <a:noFill/>
          <a:ln w="9525">
            <a:solidFill>
              <a:schemeClr val="accent5">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bwMode="auto">
          <a:xfrm>
            <a:off x="1981200" y="620713"/>
            <a:ext cx="8229600" cy="793750"/>
          </a:xfrm>
          <a:prstGeom prst="rect">
            <a:avLst/>
          </a:prstGeom>
          <a:noFill/>
          <a:ln w="9525">
            <a:noFill/>
            <a:miter lim="800000"/>
            <a:headEnd/>
            <a:tailEnd/>
          </a:ln>
        </p:spPr>
        <p:txBody>
          <a:bodyPr lIns="0" rIns="0" bIns="0" anchor="b"/>
          <a:lstStyle/>
          <a:p>
            <a:pPr eaLnBrk="1" hangingPunct="1">
              <a:defRPr/>
            </a:pPr>
            <a:r>
              <a:rPr lang="tr-TR" sz="2400" b="1" dirty="0" smtClean="0">
                <a:latin typeface="Cambria" panose="02040503050406030204" pitchFamily="18" charset="0"/>
                <a:ea typeface="+mj-ea"/>
                <a:cs typeface="+mj-cs"/>
              </a:rPr>
              <a:t>         Dalga </a:t>
            </a:r>
            <a:r>
              <a:rPr lang="tr-TR" sz="2400" b="1" dirty="0">
                <a:latin typeface="Cambria" panose="02040503050406030204" pitchFamily="18" charset="0"/>
                <a:ea typeface="+mj-ea"/>
                <a:cs typeface="+mj-cs"/>
              </a:rPr>
              <a:t>Enerjisi İçin Mevcut Sistem ve İşlemler</a:t>
            </a:r>
          </a:p>
        </p:txBody>
      </p:sp>
      <p:sp>
        <p:nvSpPr>
          <p:cNvPr id="13316" name="Content Placeholder 2"/>
          <p:cNvSpPr>
            <a:spLocks noGrp="1"/>
          </p:cNvSpPr>
          <p:nvPr>
            <p:ph idx="1"/>
          </p:nvPr>
        </p:nvSpPr>
        <p:spPr>
          <a:xfrm>
            <a:off x="1992313" y="5949950"/>
            <a:ext cx="8229600" cy="647700"/>
          </a:xfrm>
        </p:spPr>
        <p:txBody>
          <a:bodyPr/>
          <a:lstStyle/>
          <a:p>
            <a:pPr marL="0" indent="0" algn="just">
              <a:buNone/>
            </a:pPr>
            <a:r>
              <a:rPr lang="tr-TR" altLang="tr-TR" sz="2000" dirty="0">
                <a:latin typeface="Cambria" panose="02040503050406030204" pitchFamily="18" charset="0"/>
              </a:rPr>
              <a:t>Dalga enerjisi makineleri, dalgaların yüzey hareketlerinden veya dalga basınçlarından direkt olarak enerji üretir.</a:t>
            </a:r>
          </a:p>
        </p:txBody>
      </p:sp>
    </p:spTree>
    <p:extLst>
      <p:ext uri="{BB962C8B-B14F-4D97-AF65-F5344CB8AC3E}">
        <p14:creationId xmlns:p14="http://schemas.microsoft.com/office/powerpoint/2010/main" val="234474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3979" y="545432"/>
            <a:ext cx="10796337" cy="5932393"/>
          </a:xfrm>
          <a:prstGeom prst="rect">
            <a:avLst/>
          </a:prstGeom>
        </p:spPr>
        <p:txBody>
          <a:bodyPr wrap="square">
            <a:spAutoFit/>
          </a:bodyPr>
          <a:lstStyle/>
          <a:p>
            <a:pPr lvl="0" algn="just">
              <a:lnSpc>
                <a:spcPct val="115000"/>
              </a:lnSpc>
              <a:spcAft>
                <a:spcPts val="0"/>
              </a:spcAft>
            </a:pPr>
            <a:r>
              <a:rPr lang="tr-TR" sz="2400" b="1" dirty="0" smtClean="0">
                <a:latin typeface="Cambria" panose="02040503050406030204" pitchFamily="18" charset="0"/>
                <a:ea typeface="Calibri" panose="020F0502020204030204" pitchFamily="34" charset="0"/>
                <a:cs typeface="Calibri" panose="020F0502020204030204" pitchFamily="34" charset="0"/>
              </a:rPr>
              <a:t>DALGA ENERJİSİNİN OLUMSUZ YÖNLERİ</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Dalga enerjisi üzerinde kurulan sistemler deniz yaşamı üzerinde olumsuz etki yaratmaktadır. Özellikle yüzeye yakın balık türleri olumsuz yönde etkilemektedir.</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Özellikle kıyıya yakın kesimler üzerinde kurulan sistemler görsel kirlilik yaratmaktadır. </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Dalga enerjisinden elde edilen elektriğin kıyıdaki şebeke altyapısına taşınması çeşitli problemler yaratabilmektedir.</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Su yüzeylerinde büyük alanların dalga enerjisi sistemleri ile kaplı olması görsel anlamda olumsuzluk yaratır. </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Dalga enerjisi türbinleri kıyıya yakın kesimlerde kurulanları dalgakıran özelliği göstermekte ve denizin durgunlaşmasına neden olmaktadır. Buda doğal görünüm açısından be balıkçılık açısından olumsuzdur.  </a:t>
            </a:r>
            <a:endParaRPr lang="tr-TR" sz="2400" dirty="0">
              <a:latin typeface="Cambria" panose="02040503050406030204" pitchFamily="18"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4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79269" y="535577"/>
            <a:ext cx="10659291" cy="7100405"/>
          </a:xfrm>
          <a:prstGeom prst="rect">
            <a:avLst/>
          </a:prstGeom>
        </p:spPr>
        <p:txBody>
          <a:bodyPr wrap="square">
            <a:spAutoFit/>
          </a:bodyPr>
          <a:lstStyle/>
          <a:p>
            <a:pPr lvl="0" algn="just">
              <a:lnSpc>
                <a:spcPct val="115000"/>
              </a:lnSpc>
              <a:spcAft>
                <a:spcPts val="0"/>
              </a:spcAft>
            </a:pPr>
            <a:r>
              <a:rPr lang="tr-TR" sz="2400" b="1" dirty="0">
                <a:latin typeface="Cambria" panose="02040503050406030204" pitchFamily="18" charset="0"/>
                <a:ea typeface="Calibri" panose="020F0502020204030204" pitchFamily="34" charset="0"/>
                <a:cs typeface="Calibri" panose="020F0502020204030204" pitchFamily="34" charset="0"/>
              </a:rPr>
              <a:t> </a:t>
            </a:r>
            <a:r>
              <a:rPr lang="tr-TR" sz="2400" b="1" dirty="0" smtClean="0">
                <a:latin typeface="Cambria" panose="02040503050406030204" pitchFamily="18" charset="0"/>
                <a:ea typeface="Calibri" panose="020F0502020204030204" pitchFamily="34" charset="0"/>
                <a:cs typeface="Calibri" panose="020F0502020204030204" pitchFamily="34" charset="0"/>
              </a:rPr>
              <a:t>  DALGA </a:t>
            </a:r>
            <a:r>
              <a:rPr lang="tr-TR" sz="2400" b="1" dirty="0">
                <a:latin typeface="Cambria" panose="02040503050406030204" pitchFamily="18" charset="0"/>
                <a:ea typeface="Calibri" panose="020F0502020204030204" pitchFamily="34" charset="0"/>
                <a:cs typeface="Calibri" panose="020F0502020204030204" pitchFamily="34" charset="0"/>
              </a:rPr>
              <a:t>ENERJİSİNİN </a:t>
            </a:r>
            <a:r>
              <a:rPr lang="tr-TR" sz="2400" b="1" dirty="0" smtClean="0">
                <a:latin typeface="Cambria" panose="02040503050406030204" pitchFamily="18" charset="0"/>
                <a:ea typeface="Calibri" panose="020F0502020204030204" pitchFamily="34" charset="0"/>
                <a:cs typeface="Calibri" panose="020F0502020204030204" pitchFamily="34" charset="0"/>
              </a:rPr>
              <a:t>OLUMLU  YÖNLERİ</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Özellikle elektrik şebekesinin olmadığı seyrek nüfuslu alanlarda enerji üretimi açısından önemli bir potansiyeldir.</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Elektrik enerjisi üretimi esnasında karbondioksit salınımı olmadığı için çevre dostu bir enerji kaynağıdır.</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Genellikle nüfus yoğunluğunun kıyılarda toplandığı bölgelerde elektrik üretim ve tüketim bölgeleri arasında uzun mesafeler olmadığı için elektrik iletimi esnasındaki kayıplar oldukça düşük düzeyde olacaktır.</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Bazı diğer yenilenebilir enerji kaynakları (güneş, hidrolik gibi) kesintili olmasına karşın kesintisi bir enerji kaynağıdır.</a:t>
            </a:r>
          </a:p>
          <a:p>
            <a:pPr marL="285750" lvl="0" indent="-285750" algn="just">
              <a:lnSpc>
                <a:spcPct val="115000"/>
              </a:lnSpc>
              <a:spcAft>
                <a:spcPts val="0"/>
              </a:spcAft>
              <a:buFont typeface="Arial" panose="020B0604020202020204" pitchFamily="34" charset="0"/>
              <a:buChar char="•"/>
            </a:pPr>
            <a:r>
              <a:rPr lang="tr-TR" sz="2400" dirty="0" smtClean="0">
                <a:latin typeface="Cambria" panose="02040503050406030204" pitchFamily="18" charset="0"/>
                <a:ea typeface="Calibri" panose="020F0502020204030204" pitchFamily="34" charset="0"/>
                <a:cs typeface="Calibri" panose="020F0502020204030204" pitchFamily="34" charset="0"/>
              </a:rPr>
              <a:t>Ülkelerin kendi kıta sahanları veya münhasır ekonomik  bölgeleri kullanılacağı için dışa bağımlı bir enerji kaynağı değildir. </a:t>
            </a:r>
          </a:p>
          <a:p>
            <a:pPr lvl="0" algn="just">
              <a:lnSpc>
                <a:spcPct val="115000"/>
              </a:lnSpc>
              <a:spcAft>
                <a:spcPts val="0"/>
              </a:spcAft>
            </a:pPr>
            <a:endParaRPr lang="tr-TR" dirty="0">
              <a:latin typeface="Cambria" panose="02040503050406030204" pitchFamily="18" charset="0"/>
              <a:ea typeface="Calibri" panose="020F0502020204030204" pitchFamily="34" charset="0"/>
              <a:cs typeface="Calibri" panose="020F0502020204030204" pitchFamily="34" charset="0"/>
            </a:endParaRPr>
          </a:p>
          <a:p>
            <a:pPr lvl="0" algn="just">
              <a:lnSpc>
                <a:spcPct val="115000"/>
              </a:lnSpc>
              <a:spcAft>
                <a:spcPts val="0"/>
              </a:spcAft>
            </a:pPr>
            <a:endParaRPr lang="tr-TR" dirty="0" smtClean="0">
              <a:latin typeface="Cambria" panose="02040503050406030204" pitchFamily="18" charset="0"/>
              <a:ea typeface="Calibri" panose="020F0502020204030204" pitchFamily="34" charset="0"/>
              <a:cs typeface="Calibri" panose="020F0502020204030204" pitchFamily="34" charset="0"/>
            </a:endParaRPr>
          </a:p>
          <a:p>
            <a:pPr lvl="0" algn="just">
              <a:lnSpc>
                <a:spcPct val="115000"/>
              </a:lnSpc>
              <a:spcAft>
                <a:spcPts val="0"/>
              </a:spcAft>
            </a:pPr>
            <a:endParaRPr lang="tr-TR" dirty="0">
              <a:latin typeface="Cambria" panose="02040503050406030204" pitchFamily="18" charset="0"/>
              <a:ea typeface="Calibri" panose="020F0502020204030204" pitchFamily="34" charset="0"/>
              <a:cs typeface="Calibri" panose="020F0502020204030204" pitchFamily="34" charset="0"/>
            </a:endParaRPr>
          </a:p>
          <a:p>
            <a:pPr lvl="0" algn="just">
              <a:lnSpc>
                <a:spcPct val="115000"/>
              </a:lnSpc>
              <a:spcAft>
                <a:spcPts val="0"/>
              </a:spcAft>
            </a:pPr>
            <a:endParaRPr lang="tr-TR" dirty="0" smtClean="0">
              <a:latin typeface="Cambria" panose="02040503050406030204" pitchFamily="18" charset="0"/>
              <a:ea typeface="Calibri" panose="020F0502020204030204" pitchFamily="34" charset="0"/>
              <a:cs typeface="Calibri" panose="020F0502020204030204" pitchFamily="34" charset="0"/>
            </a:endParaRPr>
          </a:p>
          <a:p>
            <a:pPr lvl="0" algn="just">
              <a:lnSpc>
                <a:spcPct val="115000"/>
              </a:lnSpc>
              <a:spcAft>
                <a:spcPts val="0"/>
              </a:spcAft>
            </a:pPr>
            <a:endParaRPr lang="tr-TR" dirty="0">
              <a:latin typeface="Cambria" panose="02040503050406030204" pitchFamily="18" charset="0"/>
              <a:ea typeface="Calibri" panose="020F0502020204030204" pitchFamily="34" charset="0"/>
              <a:cs typeface="Calibri" panose="020F0502020204030204" pitchFamily="34" charset="0"/>
            </a:endParaRPr>
          </a:p>
          <a:p>
            <a:pPr lvl="0" algn="just">
              <a:lnSpc>
                <a:spcPct val="115000"/>
              </a:lnSpc>
              <a:spcAft>
                <a:spcPts val="0"/>
              </a:spcAft>
            </a:pPr>
            <a:endParaRPr lang="tr-TR" dirty="0">
              <a:latin typeface="Cambria" panose="020405030504060302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68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838200" y="625642"/>
            <a:ext cx="7869072" cy="5551321"/>
          </a:xfrm>
        </p:spPr>
        <p:txBody>
          <a:bodyPr>
            <a:normAutofit lnSpcReduction="10000"/>
          </a:bodyPr>
          <a:lstStyle/>
          <a:p>
            <a:pPr marL="0" indent="0" algn="just" eaLnBrk="1" hangingPunct="1">
              <a:buNone/>
            </a:pPr>
            <a:r>
              <a:rPr lang="tr-TR" altLang="tr-TR" sz="2400" dirty="0" smtClean="0">
                <a:solidFill>
                  <a:srgbClr val="C00000"/>
                </a:solidFill>
                <a:latin typeface="Cambria" panose="02040503050406030204" pitchFamily="18" charset="0"/>
              </a:rPr>
              <a:t>GEL-</a:t>
            </a:r>
            <a:r>
              <a:rPr lang="tr-TR" altLang="tr-TR" sz="2400" dirty="0" err="1" smtClean="0">
                <a:solidFill>
                  <a:srgbClr val="C00000"/>
                </a:solidFill>
                <a:latin typeface="Cambria" panose="02040503050406030204" pitchFamily="18" charset="0"/>
              </a:rPr>
              <a:t>GiT</a:t>
            </a:r>
            <a:r>
              <a:rPr lang="tr-TR" altLang="tr-TR" sz="2400" dirty="0" smtClean="0">
                <a:solidFill>
                  <a:srgbClr val="C00000"/>
                </a:solidFill>
                <a:latin typeface="Cambria" panose="02040503050406030204" pitchFamily="18" charset="0"/>
              </a:rPr>
              <a:t> (MED-CEZİR) ENERJİSİ </a:t>
            </a:r>
          </a:p>
          <a:p>
            <a:pPr marL="0" indent="0" algn="just">
              <a:buNone/>
            </a:pPr>
            <a:r>
              <a:rPr lang="tr-TR" altLang="tr-TR" sz="2400" dirty="0" smtClean="0">
                <a:solidFill>
                  <a:srgbClr val="C00000"/>
                </a:solidFill>
                <a:latin typeface="Cambria" panose="02040503050406030204" pitchFamily="18" charset="0"/>
              </a:rPr>
              <a:t>Gel-git:</a:t>
            </a:r>
            <a:r>
              <a:rPr lang="tr-TR" altLang="tr-TR" sz="2400" dirty="0" smtClean="0">
                <a:latin typeface="Cambria" panose="02040503050406030204" pitchFamily="18" charset="0"/>
              </a:rPr>
              <a:t> Gel-git hareketi; ay, güneş ve dünyanın çekim kuvveti ve merkezkaç kuvvetleri arasındaki etkileşim sonucu oluşur. Gel-git enerjisi s</a:t>
            </a:r>
            <a:r>
              <a:rPr lang="tr-TR" sz="2400" dirty="0" smtClean="0">
                <a:latin typeface="Cambria" panose="02040503050406030204" pitchFamily="18" charset="0"/>
              </a:rPr>
              <a:t>uyun </a:t>
            </a:r>
            <a:r>
              <a:rPr lang="tr-TR" sz="2400" dirty="0">
                <a:latin typeface="Cambria" panose="02040503050406030204" pitchFamily="18" charset="0"/>
              </a:rPr>
              <a:t>yüksek ve alçak olduğu zamanlar arasındaki farktan yararlanılarak elde edilen enerjidir. Gel-git hareketleri </a:t>
            </a:r>
            <a:r>
              <a:rPr lang="tr-TR" sz="2400" dirty="0" smtClean="0">
                <a:latin typeface="Cambria" panose="02040503050406030204" pitchFamily="18" charset="0"/>
              </a:rPr>
              <a:t>ile türbin </a:t>
            </a:r>
            <a:r>
              <a:rPr lang="tr-TR" sz="2400" dirty="0">
                <a:latin typeface="Cambria" panose="02040503050406030204" pitchFamily="18" charset="0"/>
              </a:rPr>
              <a:t>çevirerek elektrik enerjisinin elde edilmesini </a:t>
            </a:r>
            <a:r>
              <a:rPr lang="tr-TR" sz="2400" dirty="0" smtClean="0">
                <a:latin typeface="Cambria" panose="02040503050406030204" pitchFamily="18" charset="0"/>
              </a:rPr>
              <a:t>sağlamaktadır. Gelgit </a:t>
            </a:r>
            <a:r>
              <a:rPr lang="tr-TR" sz="2400" dirty="0">
                <a:latin typeface="Cambria" panose="02040503050406030204" pitchFamily="18" charset="0"/>
              </a:rPr>
              <a:t>olayında suyun hareketinden, iki yöntemle enerji elde edilebilir. </a:t>
            </a:r>
          </a:p>
          <a:p>
            <a:pPr algn="just">
              <a:buClr>
                <a:schemeClr val="accent3"/>
              </a:buClr>
              <a:defRPr/>
            </a:pPr>
            <a:r>
              <a:rPr lang="tr-TR" sz="2400" dirty="0">
                <a:latin typeface="Cambria" panose="02040503050406030204" pitchFamily="18" charset="0"/>
              </a:rPr>
              <a:t>Suyun bir haznede biriktirilerek deniz seviyesi arasında yükselti farkı oluşturulması ve bu potansiyel enerjiden elektrik enerjisi elde </a:t>
            </a:r>
            <a:r>
              <a:rPr lang="tr-TR" sz="2400" dirty="0" smtClean="0">
                <a:latin typeface="Cambria" panose="02040503050406030204" pitchFamily="18" charset="0"/>
              </a:rPr>
              <a:t>edilmesidir. </a:t>
            </a:r>
          </a:p>
          <a:p>
            <a:pPr algn="just">
              <a:buClr>
                <a:schemeClr val="accent3"/>
              </a:buClr>
              <a:defRPr/>
            </a:pPr>
            <a:r>
              <a:rPr lang="tr-TR" sz="2400" dirty="0" smtClean="0">
                <a:latin typeface="Cambria" panose="02040503050406030204" pitchFamily="18" charset="0"/>
              </a:rPr>
              <a:t>İkinci </a:t>
            </a:r>
            <a:r>
              <a:rPr lang="tr-TR" sz="2400" dirty="0">
                <a:latin typeface="Cambria" panose="02040503050406030204" pitchFamily="18" charset="0"/>
              </a:rPr>
              <a:t>yöntem ise, suyun yükselme ve alçalması sırasında önüne konulan türbinle enerji elde edilmesidir. Bu yöntem çok büyük </a:t>
            </a:r>
            <a:r>
              <a:rPr lang="tr-TR" sz="2400" dirty="0" smtClean="0">
                <a:latin typeface="Cambria" panose="02040503050406030204" pitchFamily="18" charset="0"/>
              </a:rPr>
              <a:t>türbinlere </a:t>
            </a:r>
            <a:r>
              <a:rPr lang="tr-TR" sz="2400" dirty="0">
                <a:latin typeface="Cambria" panose="02040503050406030204" pitchFamily="18" charset="0"/>
              </a:rPr>
              <a:t>ihtiyaç duyduğu için şimdiye kadar uygulanmamıştır. </a:t>
            </a:r>
          </a:p>
          <a:p>
            <a:pPr algn="just" eaLnBrk="1" hangingPunct="1"/>
            <a:endParaRPr lang="tr-TR" altLang="tr-TR" dirty="0" smtClean="0"/>
          </a:p>
        </p:txBody>
      </p:sp>
      <p:pic>
        <p:nvPicPr>
          <p:cNvPr id="5" name="Picture 2" descr="tidal energ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272" y="1310185"/>
            <a:ext cx="2882900" cy="397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7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32011" y="805218"/>
            <a:ext cx="11505063" cy="5371745"/>
          </a:xfrm>
        </p:spPr>
        <p:txBody>
          <a:bodyPr>
            <a:normAutofit/>
          </a:bodyPr>
          <a:lstStyle/>
          <a:p>
            <a:pPr marL="0" indent="0">
              <a:buNone/>
            </a:pPr>
            <a:r>
              <a:rPr lang="tr-TR" altLang="tr-TR" sz="2400" dirty="0">
                <a:solidFill>
                  <a:schemeClr val="accent1">
                    <a:lumMod val="75000"/>
                  </a:schemeClr>
                </a:solidFill>
                <a:latin typeface="Cambria" panose="02040503050406030204" pitchFamily="18" charset="0"/>
              </a:rPr>
              <a:t>Okyanus Akıntıları Enerjisi</a:t>
            </a:r>
            <a:r>
              <a:rPr lang="tr-TR" altLang="tr-TR" sz="2400" b="1" dirty="0">
                <a:solidFill>
                  <a:schemeClr val="accent1">
                    <a:lumMod val="75000"/>
                  </a:schemeClr>
                </a:solidFill>
                <a:latin typeface="Cambria" panose="02040503050406030204" pitchFamily="18" charset="0"/>
              </a:rPr>
              <a:t/>
            </a:r>
            <a:br>
              <a:rPr lang="tr-TR" altLang="tr-TR" sz="2400" b="1" dirty="0">
                <a:solidFill>
                  <a:schemeClr val="accent1">
                    <a:lumMod val="75000"/>
                  </a:schemeClr>
                </a:solidFill>
                <a:latin typeface="Cambria" panose="02040503050406030204" pitchFamily="18" charset="0"/>
              </a:rPr>
            </a:br>
            <a:r>
              <a:rPr lang="tr-TR" altLang="tr-TR" sz="2400" dirty="0" smtClean="0">
                <a:latin typeface="Cambria" panose="02040503050406030204" pitchFamily="18" charset="0"/>
              </a:rPr>
              <a:t>Dünyanın </a:t>
            </a:r>
            <a:r>
              <a:rPr lang="tr-TR" altLang="tr-TR" sz="2400" dirty="0">
                <a:latin typeface="Cambria" panose="02040503050406030204" pitchFamily="18" charset="0"/>
              </a:rPr>
              <a:t>3/4 ‘ü deniz ve okyanuslarla kaplıdır ve bu okyanuslarda dünyanın dönme hareketinden kaynaklana büyük akıntılar oluşmaktadır.  Bu akıntılar genel olarak daire çizerler. </a:t>
            </a:r>
            <a:r>
              <a:rPr lang="tr-TR" sz="2400" dirty="0">
                <a:latin typeface="Cambria" panose="02040503050406030204" pitchFamily="18" charset="0"/>
              </a:rPr>
              <a:t>Ekvator tarafından gelen akıntıları sıcak okyanus akıntılarını, kutup tarafından gelenlerse soğuk </a:t>
            </a:r>
            <a:r>
              <a:rPr lang="tr-TR" sz="2400" dirty="0" smtClean="0">
                <a:latin typeface="Cambria" panose="02040503050406030204" pitchFamily="18" charset="0"/>
              </a:rPr>
              <a:t>okyanus akıntılarını oluşturur. </a:t>
            </a:r>
            <a:r>
              <a:rPr lang="tr-TR" altLang="tr-TR" sz="2400" dirty="0"/>
              <a:t>Okyanus akıntıları suyun yoğunluğu yüzünden çok miktarda enerji taşır.</a:t>
            </a:r>
            <a:endParaRPr lang="tr-TR" sz="2400" dirty="0" smtClean="0">
              <a:latin typeface="Cambria" panose="02040503050406030204" pitchFamily="18" charset="0"/>
            </a:endParaRPr>
          </a:p>
          <a:p>
            <a:pPr marL="0" indent="0" algn="just">
              <a:buNone/>
            </a:pPr>
            <a:r>
              <a:rPr lang="tr-TR" sz="2400" dirty="0" smtClean="0">
                <a:latin typeface="Cambria" panose="02040503050406030204" pitchFamily="18" charset="0"/>
              </a:rPr>
              <a:t> </a:t>
            </a:r>
            <a:r>
              <a:rPr lang="tr-TR" sz="2400" dirty="0">
                <a:latin typeface="Cambria" panose="02040503050406030204" pitchFamily="18" charset="0"/>
              </a:rPr>
              <a:t/>
            </a:r>
            <a:br>
              <a:rPr lang="tr-TR" sz="2400" dirty="0">
                <a:latin typeface="Cambria" panose="02040503050406030204" pitchFamily="18" charset="0"/>
              </a:rPr>
            </a:br>
            <a:r>
              <a:rPr lang="tr-TR" altLang="tr-TR" sz="2400" dirty="0">
                <a:latin typeface="Cambria" panose="02040503050406030204" pitchFamily="18" charset="0"/>
              </a:rPr>
              <a:t/>
            </a:r>
            <a:br>
              <a:rPr lang="tr-TR" altLang="tr-TR" sz="2400" dirty="0">
                <a:latin typeface="Cambria" panose="02040503050406030204" pitchFamily="18" charset="0"/>
              </a:rPr>
            </a:br>
            <a:endParaRPr lang="tr-TR" sz="2400" dirty="0">
              <a:latin typeface="Cambria" panose="02040503050406030204" pitchFamily="18" charset="0"/>
            </a:endParaRPr>
          </a:p>
        </p:txBody>
      </p:sp>
    </p:spTree>
    <p:extLst>
      <p:ext uri="{BB962C8B-B14F-4D97-AF65-F5344CB8AC3E}">
        <p14:creationId xmlns:p14="http://schemas.microsoft.com/office/powerpoint/2010/main" val="33930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boem.gov/uploadedImages/BOEM/Renewable_Energy_Program/Renewable_Energy_Guide/Ocean%20Surface%20Curr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064" y="1368733"/>
            <a:ext cx="8829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10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370737" y="628699"/>
            <a:ext cx="8229600" cy="792163"/>
          </a:xfrm>
        </p:spPr>
        <p:txBody>
          <a:bodyPr/>
          <a:lstStyle/>
          <a:p>
            <a:pPr eaLnBrk="1" hangingPunct="1"/>
            <a:endParaRPr lang="tr-TR" altLang="tr-TR" sz="4000" b="1" dirty="0">
              <a:solidFill>
                <a:schemeClr val="accent1">
                  <a:lumMod val="75000"/>
                </a:schemeClr>
              </a:solidFill>
            </a:endParaRPr>
          </a:p>
        </p:txBody>
      </p:sp>
      <p:sp>
        <p:nvSpPr>
          <p:cNvPr id="3" name="Content Placeholder 2"/>
          <p:cNvSpPr>
            <a:spLocks noGrp="1"/>
          </p:cNvSpPr>
          <p:nvPr>
            <p:ph idx="1"/>
          </p:nvPr>
        </p:nvSpPr>
        <p:spPr>
          <a:xfrm>
            <a:off x="586853" y="1773238"/>
            <a:ext cx="10904561" cy="4551362"/>
          </a:xfrm>
        </p:spPr>
        <p:txBody>
          <a:bodyPr>
            <a:normAutofit/>
          </a:bodyPr>
          <a:lstStyle/>
          <a:p>
            <a:pPr marL="274320" indent="-274320" algn="just">
              <a:buClr>
                <a:schemeClr val="accent3"/>
              </a:buClr>
              <a:buFont typeface="Wingdings 2"/>
              <a:buChar char=""/>
              <a:defRPr/>
            </a:pPr>
            <a:r>
              <a:rPr lang="tr-TR" sz="2400" dirty="0" smtClean="0">
                <a:latin typeface="Cambria" panose="02040503050406030204" pitchFamily="18" charset="0"/>
              </a:rPr>
              <a:t>Okyanus </a:t>
            </a:r>
            <a:r>
              <a:rPr lang="tr-TR" sz="2400" dirty="0">
                <a:latin typeface="Cambria" panose="02040503050406030204" pitchFamily="18" charset="0"/>
              </a:rPr>
              <a:t>Termal Enerji Dönüşümü (OTEC</a:t>
            </a:r>
            <a:r>
              <a:rPr lang="tr-TR" sz="2400" dirty="0" smtClean="0">
                <a:latin typeface="Cambria" panose="02040503050406030204" pitchFamily="18" charset="0"/>
              </a:rPr>
              <a:t>) deniz suyu sıcaklık farklarından yararlanarak enerji üretme biçimidir. Buradaki enerji üretiminde deniz suyunun sıcaklık farklarından yararlanmaktır. Özellikle bu sistem için uygun olan alanlar oğlak ve yengeç dönenceleri arasında kalmaktadır. </a:t>
            </a:r>
            <a:r>
              <a:rPr lang="tr-TR" sz="2400" dirty="0">
                <a:latin typeface="Cambria" panose="02040503050406030204" pitchFamily="18" charset="0"/>
              </a:rPr>
              <a:t>Bu yöntemle elektrik elde etmek için yüzeydeki su sıcaklığı ile derindeki su sıcaklığı arasındaki farkın 20 derece olduğu yerler kullanılıyor. </a:t>
            </a:r>
          </a:p>
          <a:p>
            <a:pPr marL="274320" indent="-274320" algn="just">
              <a:buClr>
                <a:schemeClr val="accent3"/>
              </a:buClr>
              <a:buFont typeface="Wingdings 2"/>
              <a:buChar char=""/>
              <a:defRPr/>
            </a:pPr>
            <a:endParaRPr lang="tr-TR" dirty="0" smtClean="0"/>
          </a:p>
          <a:p>
            <a:pPr marL="274320" indent="-274320" algn="just">
              <a:buClr>
                <a:schemeClr val="accent3"/>
              </a:buClr>
              <a:buFont typeface="Wingdings 2"/>
              <a:buChar char=""/>
              <a:defRPr/>
            </a:pPr>
            <a:endParaRPr lang="tr-TR" dirty="0"/>
          </a:p>
        </p:txBody>
      </p:sp>
    </p:spTree>
    <p:extLst>
      <p:ext uri="{BB962C8B-B14F-4D97-AF65-F5344CB8AC3E}">
        <p14:creationId xmlns:p14="http://schemas.microsoft.com/office/powerpoint/2010/main" val="54913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798</Words>
  <Application>Microsoft Office PowerPoint</Application>
  <PresentationFormat>Geniş ekran</PresentationFormat>
  <Paragraphs>64</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Calibri Light</vt:lpstr>
      <vt:lpstr>Cambria</vt:lpstr>
      <vt:lpstr>Times New Roman</vt:lpstr>
      <vt:lpstr>Wingdings 2</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Dünya Enerji Konseyi- Deniz Enerji 2016 Raporu verilerine göre;</vt:lpstr>
      <vt:lpstr>PowerPoint Sunusu</vt:lpstr>
      <vt:lpstr>PowerPoint Sunusu</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X</dc:creator>
  <cp:lastModifiedBy>Windows Kullanıcısı</cp:lastModifiedBy>
  <cp:revision>24</cp:revision>
  <dcterms:created xsi:type="dcterms:W3CDTF">2018-01-17T09:58:31Z</dcterms:created>
  <dcterms:modified xsi:type="dcterms:W3CDTF">2018-01-23T22:17:51Z</dcterms:modified>
</cp:coreProperties>
</file>