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1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7" r:id="rId24"/>
    <p:sldId id="288" r:id="rId25"/>
    <p:sldId id="290" r:id="rId26"/>
    <p:sldId id="291" r:id="rId27"/>
    <p:sldId id="294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309" r:id="rId42"/>
    <p:sldId id="310" r:id="rId43"/>
    <p:sldId id="311" r:id="rId44"/>
    <p:sldId id="312" r:id="rId45"/>
    <p:sldId id="313" r:id="rId46"/>
    <p:sldId id="314" r:id="rId47"/>
    <p:sldId id="315" r:id="rId48"/>
    <p:sldId id="316" r:id="rId49"/>
    <p:sldId id="317" r:id="rId50"/>
    <p:sldId id="318" r:id="rId51"/>
    <p:sldId id="322" r:id="rId52"/>
    <p:sldId id="323" r:id="rId53"/>
    <p:sldId id="324" r:id="rId54"/>
    <p:sldId id="327" r:id="rId55"/>
    <p:sldId id="328" r:id="rId56"/>
    <p:sldId id="332" r:id="rId5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FF0000"/>
    <a:srgbClr val="3333FF"/>
    <a:srgbClr val="C8021E"/>
    <a:srgbClr val="A72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57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CDB4CF-58B5-4471-ABEB-688F7B3EDC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BC5C908-DEB8-42E7-B02D-B5308628040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tr-TR" b="1" dirty="0" smtClean="0"/>
            <a:t>İlk Yardım İle İlgili Genel Bilgiler</a:t>
          </a:r>
          <a:br>
            <a:rPr lang="tr-TR" b="1" dirty="0" smtClean="0"/>
          </a:br>
          <a:r>
            <a:rPr lang="tr-TR" b="1" dirty="0" smtClean="0"/>
            <a:t>İlk Yardım Malzemeleri</a:t>
          </a:r>
          <a:endParaRPr lang="tr-TR" dirty="0"/>
        </a:p>
      </dgm:t>
    </dgm:pt>
    <dgm:pt modelId="{C07A2472-BF21-46C5-952C-C362488844A4}" type="parTrans" cxnId="{5BF81B07-550A-4D46-97F8-17EE8B73EB9E}">
      <dgm:prSet/>
      <dgm:spPr/>
      <dgm:t>
        <a:bodyPr/>
        <a:lstStyle/>
        <a:p>
          <a:endParaRPr lang="tr-TR"/>
        </a:p>
      </dgm:t>
    </dgm:pt>
    <dgm:pt modelId="{27F5F8CB-0FF8-4678-95FC-2E02D24859A8}" type="sibTrans" cxnId="{5BF81B07-550A-4D46-97F8-17EE8B73EB9E}">
      <dgm:prSet/>
      <dgm:spPr/>
      <dgm:t>
        <a:bodyPr/>
        <a:lstStyle/>
        <a:p>
          <a:endParaRPr lang="tr-TR"/>
        </a:p>
      </dgm:t>
    </dgm:pt>
    <dgm:pt modelId="{BCCA9BD7-15AB-4C71-B36A-0E28250AE7E9}" type="pres">
      <dgm:prSet presAssocID="{CFCDB4CF-58B5-4471-ABEB-688F7B3EDC20}" presName="linear" presStyleCnt="0">
        <dgm:presLayoutVars>
          <dgm:animLvl val="lvl"/>
          <dgm:resizeHandles val="exact"/>
        </dgm:presLayoutVars>
      </dgm:prSet>
      <dgm:spPr/>
    </dgm:pt>
    <dgm:pt modelId="{3E693221-1CD9-4996-A075-30630144C6CB}" type="pres">
      <dgm:prSet presAssocID="{1BC5C908-DEB8-42E7-B02D-B5308628040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BF81B07-550A-4D46-97F8-17EE8B73EB9E}" srcId="{CFCDB4CF-58B5-4471-ABEB-688F7B3EDC20}" destId="{1BC5C908-DEB8-42E7-B02D-B53086280401}" srcOrd="0" destOrd="0" parTransId="{C07A2472-BF21-46C5-952C-C362488844A4}" sibTransId="{27F5F8CB-0FF8-4678-95FC-2E02D24859A8}"/>
    <dgm:cxn modelId="{ADCF064E-EFFE-4E49-B166-F49C3DFD2A9E}" type="presOf" srcId="{1BC5C908-DEB8-42E7-B02D-B53086280401}" destId="{3E693221-1CD9-4996-A075-30630144C6CB}" srcOrd="0" destOrd="0" presId="urn:microsoft.com/office/officeart/2005/8/layout/vList2"/>
    <dgm:cxn modelId="{69A6CBD9-D8EF-4720-842B-57AA8C4524B7}" type="presOf" srcId="{CFCDB4CF-58B5-4471-ABEB-688F7B3EDC20}" destId="{BCCA9BD7-15AB-4C71-B36A-0E28250AE7E9}" srcOrd="0" destOrd="0" presId="urn:microsoft.com/office/officeart/2005/8/layout/vList2"/>
    <dgm:cxn modelId="{E0A3C124-B407-424D-9541-EC1E7A6A8248}" type="presParOf" srcId="{BCCA9BD7-15AB-4C71-B36A-0E28250AE7E9}" destId="{3E693221-1CD9-4996-A075-30630144C6C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DD8ABC-2B9D-44E7-89A6-250B1DE5624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4F7295-C06E-41AE-8941-CDB48A0734B7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tr-TR" sz="2800" b="1" dirty="0" smtClean="0"/>
            <a:t>Dr. </a:t>
          </a:r>
          <a:r>
            <a:rPr lang="tr-TR" sz="2800" b="1" dirty="0" err="1" smtClean="0"/>
            <a:t>Öğr</a:t>
          </a:r>
          <a:r>
            <a:rPr lang="tr-TR" sz="2800" b="1" dirty="0" smtClean="0"/>
            <a:t>. Üye. Behire Sançar</a:t>
          </a:r>
          <a:endParaRPr lang="tr-TR" sz="2800" b="1" dirty="0"/>
        </a:p>
      </dgm:t>
    </dgm:pt>
    <dgm:pt modelId="{F83D3E7C-F01E-4375-B110-411CAC2AD629}" type="parTrans" cxnId="{330B13DB-4D2A-442D-BD0A-681E23D96087}">
      <dgm:prSet/>
      <dgm:spPr/>
      <dgm:t>
        <a:bodyPr/>
        <a:lstStyle/>
        <a:p>
          <a:endParaRPr lang="tr-TR"/>
        </a:p>
      </dgm:t>
    </dgm:pt>
    <dgm:pt modelId="{B87FCEFC-86C9-4A1B-85FD-B71A04A37351}" type="sibTrans" cxnId="{330B13DB-4D2A-442D-BD0A-681E23D96087}">
      <dgm:prSet/>
      <dgm:spPr/>
      <dgm:t>
        <a:bodyPr/>
        <a:lstStyle/>
        <a:p>
          <a:endParaRPr lang="tr-TR"/>
        </a:p>
      </dgm:t>
    </dgm:pt>
    <dgm:pt modelId="{41361702-9CEE-4776-B5B5-109DA0C10572}" type="pres">
      <dgm:prSet presAssocID="{6EDD8ABC-2B9D-44E7-89A6-250B1DE56247}" presName="linear" presStyleCnt="0">
        <dgm:presLayoutVars>
          <dgm:animLvl val="lvl"/>
          <dgm:resizeHandles val="exact"/>
        </dgm:presLayoutVars>
      </dgm:prSet>
      <dgm:spPr/>
    </dgm:pt>
    <dgm:pt modelId="{09D41BD1-9031-4C79-8792-5D3D9C96416F}" type="pres">
      <dgm:prSet presAssocID="{3D4F7295-C06E-41AE-8941-CDB48A0734B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D3E7511-85B7-46C2-9597-02184750AB38}" type="presOf" srcId="{3D4F7295-C06E-41AE-8941-CDB48A0734B7}" destId="{09D41BD1-9031-4C79-8792-5D3D9C96416F}" srcOrd="0" destOrd="0" presId="urn:microsoft.com/office/officeart/2005/8/layout/vList2"/>
    <dgm:cxn modelId="{330B13DB-4D2A-442D-BD0A-681E23D96087}" srcId="{6EDD8ABC-2B9D-44E7-89A6-250B1DE56247}" destId="{3D4F7295-C06E-41AE-8941-CDB48A0734B7}" srcOrd="0" destOrd="0" parTransId="{F83D3E7C-F01E-4375-B110-411CAC2AD629}" sibTransId="{B87FCEFC-86C9-4A1B-85FD-B71A04A37351}"/>
    <dgm:cxn modelId="{8BB45C67-CB10-4CE6-8168-3AD1F06D5A0B}" type="presOf" srcId="{6EDD8ABC-2B9D-44E7-89A6-250B1DE56247}" destId="{41361702-9CEE-4776-B5B5-109DA0C10572}" srcOrd="0" destOrd="0" presId="urn:microsoft.com/office/officeart/2005/8/layout/vList2"/>
    <dgm:cxn modelId="{91D0849E-C709-4BAA-9964-3A2E410F503D}" type="presParOf" srcId="{41361702-9CEE-4776-B5B5-109DA0C10572}" destId="{09D41BD1-9031-4C79-8792-5D3D9C9641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B616B6-8602-45D4-BCBE-A75E621D0DC6}" type="doc">
      <dgm:prSet loTypeId="urn:microsoft.com/office/officeart/2005/8/layout/chevron2" loCatId="process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tr-TR"/>
        </a:p>
      </dgm:t>
    </dgm:pt>
    <dgm:pt modelId="{CD344E5E-CEEF-44A9-8083-67F8E0C9BFBD}">
      <dgm:prSet phldrT="[Metin]" custT="1"/>
      <dgm:spPr/>
      <dgm:t>
        <a:bodyPr/>
        <a:lstStyle/>
        <a:p>
          <a:r>
            <a:rPr lang="tr-TR" sz="3200" b="1" dirty="0" smtClean="0">
              <a:solidFill>
                <a:srgbClr val="7030A0"/>
              </a:solidFill>
            </a:rPr>
            <a:t>A</a:t>
          </a:r>
          <a:endParaRPr lang="tr-TR" sz="3200" b="1" dirty="0">
            <a:solidFill>
              <a:srgbClr val="7030A0"/>
            </a:solidFill>
          </a:endParaRPr>
        </a:p>
      </dgm:t>
    </dgm:pt>
    <dgm:pt modelId="{A0E65955-B46F-4187-AAB4-250CAD7AEED0}" type="parTrans" cxnId="{5EB7E18A-7D86-4959-8061-CDB13BDCE3CC}">
      <dgm:prSet/>
      <dgm:spPr/>
      <dgm:t>
        <a:bodyPr/>
        <a:lstStyle/>
        <a:p>
          <a:endParaRPr lang="tr-TR"/>
        </a:p>
      </dgm:t>
    </dgm:pt>
    <dgm:pt modelId="{4F1E7437-5C5F-4129-A721-A6CFD5DEB8DA}" type="sibTrans" cxnId="{5EB7E18A-7D86-4959-8061-CDB13BDCE3CC}">
      <dgm:prSet/>
      <dgm:spPr/>
      <dgm:t>
        <a:bodyPr/>
        <a:lstStyle/>
        <a:p>
          <a:endParaRPr lang="tr-TR"/>
        </a:p>
      </dgm:t>
    </dgm:pt>
    <dgm:pt modelId="{297F3712-5A1E-4F40-A97D-2FE3476980B8}">
      <dgm:prSet phldrT="[Metin]"/>
      <dgm:spPr/>
      <dgm:t>
        <a:bodyPr/>
        <a:lstStyle/>
        <a:p>
          <a:r>
            <a:rPr lang="tr-TR" b="1" dirty="0" err="1" smtClean="0">
              <a:solidFill>
                <a:srgbClr val="7030A0"/>
              </a:solidFill>
            </a:rPr>
            <a:t>Airway</a:t>
          </a:r>
          <a:endParaRPr lang="tr-TR" b="1" dirty="0">
            <a:solidFill>
              <a:srgbClr val="7030A0"/>
            </a:solidFill>
          </a:endParaRPr>
        </a:p>
      </dgm:t>
    </dgm:pt>
    <dgm:pt modelId="{724D5B16-02EB-4836-88D4-816101475377}" type="parTrans" cxnId="{976E0DC9-A096-4096-A7F4-4B6EC6EB448C}">
      <dgm:prSet/>
      <dgm:spPr/>
      <dgm:t>
        <a:bodyPr/>
        <a:lstStyle/>
        <a:p>
          <a:endParaRPr lang="tr-TR"/>
        </a:p>
      </dgm:t>
    </dgm:pt>
    <dgm:pt modelId="{DC13BE82-64F4-42C1-8305-34E522BB9F37}" type="sibTrans" cxnId="{976E0DC9-A096-4096-A7F4-4B6EC6EB448C}">
      <dgm:prSet/>
      <dgm:spPr/>
      <dgm:t>
        <a:bodyPr/>
        <a:lstStyle/>
        <a:p>
          <a:endParaRPr lang="tr-TR"/>
        </a:p>
      </dgm:t>
    </dgm:pt>
    <dgm:pt modelId="{6A2423E9-6B3A-4FDC-A997-77CE1B8B6F3F}">
      <dgm:prSet phldrT="[Metin]"/>
      <dgm:spPr/>
      <dgm:t>
        <a:bodyPr/>
        <a:lstStyle/>
        <a:p>
          <a:r>
            <a:rPr lang="tr-TR" b="1" dirty="0" smtClean="0">
              <a:solidFill>
                <a:srgbClr val="7030A0"/>
              </a:solidFill>
            </a:rPr>
            <a:t>Hava yolu açıklığının sağlanması</a:t>
          </a:r>
          <a:endParaRPr lang="tr-TR" b="1" dirty="0">
            <a:solidFill>
              <a:srgbClr val="7030A0"/>
            </a:solidFill>
          </a:endParaRPr>
        </a:p>
      </dgm:t>
    </dgm:pt>
    <dgm:pt modelId="{0D635BE5-9177-4153-97A7-E18261CD45C6}" type="parTrans" cxnId="{0493C0AE-1357-40A8-A9E8-110BE8B413F2}">
      <dgm:prSet/>
      <dgm:spPr/>
      <dgm:t>
        <a:bodyPr/>
        <a:lstStyle/>
        <a:p>
          <a:endParaRPr lang="tr-TR"/>
        </a:p>
      </dgm:t>
    </dgm:pt>
    <dgm:pt modelId="{CABFEEFF-319E-40E5-9EEC-AB62C471D953}" type="sibTrans" cxnId="{0493C0AE-1357-40A8-A9E8-110BE8B413F2}">
      <dgm:prSet/>
      <dgm:spPr/>
      <dgm:t>
        <a:bodyPr/>
        <a:lstStyle/>
        <a:p>
          <a:endParaRPr lang="tr-TR"/>
        </a:p>
      </dgm:t>
    </dgm:pt>
    <dgm:pt modelId="{23074432-B4E2-40D4-A127-A9509B0D802D}">
      <dgm:prSet phldrT="[Metin]"/>
      <dgm:spPr/>
      <dgm:t>
        <a:bodyPr/>
        <a:lstStyle/>
        <a:p>
          <a:r>
            <a:rPr lang="tr-TR" b="1" dirty="0" smtClean="0">
              <a:solidFill>
                <a:srgbClr val="7030A0"/>
              </a:solidFill>
            </a:rPr>
            <a:t>B</a:t>
          </a:r>
          <a:endParaRPr lang="tr-TR" b="1" dirty="0">
            <a:solidFill>
              <a:srgbClr val="7030A0"/>
            </a:solidFill>
          </a:endParaRPr>
        </a:p>
      </dgm:t>
    </dgm:pt>
    <dgm:pt modelId="{F7738E17-BD23-4581-AB70-2BFACD7F6D9E}" type="parTrans" cxnId="{0C78374F-4E7B-4C8F-BD75-1A48E8E99777}">
      <dgm:prSet/>
      <dgm:spPr/>
      <dgm:t>
        <a:bodyPr/>
        <a:lstStyle/>
        <a:p>
          <a:endParaRPr lang="tr-TR"/>
        </a:p>
      </dgm:t>
    </dgm:pt>
    <dgm:pt modelId="{1C183812-B5F3-426D-B47B-930CCD22694B}" type="sibTrans" cxnId="{0C78374F-4E7B-4C8F-BD75-1A48E8E99777}">
      <dgm:prSet/>
      <dgm:spPr/>
      <dgm:t>
        <a:bodyPr/>
        <a:lstStyle/>
        <a:p>
          <a:endParaRPr lang="tr-TR"/>
        </a:p>
      </dgm:t>
    </dgm:pt>
    <dgm:pt modelId="{9BFC9484-5472-4BA7-9112-285915EB061F}">
      <dgm:prSet phldrT="[Metin]"/>
      <dgm:spPr/>
      <dgm:t>
        <a:bodyPr/>
        <a:lstStyle/>
        <a:p>
          <a:r>
            <a:rPr lang="tr-TR" b="1" dirty="0" err="1" smtClean="0">
              <a:solidFill>
                <a:srgbClr val="7030A0"/>
              </a:solidFill>
            </a:rPr>
            <a:t>Breathing</a:t>
          </a:r>
          <a:endParaRPr lang="tr-TR" b="1" dirty="0">
            <a:solidFill>
              <a:srgbClr val="7030A0"/>
            </a:solidFill>
          </a:endParaRPr>
        </a:p>
      </dgm:t>
    </dgm:pt>
    <dgm:pt modelId="{D268B5D3-BE00-48C8-BF1E-B354F8451736}" type="parTrans" cxnId="{D8458DFE-118B-4499-B11C-DBDE210F1792}">
      <dgm:prSet/>
      <dgm:spPr/>
      <dgm:t>
        <a:bodyPr/>
        <a:lstStyle/>
        <a:p>
          <a:endParaRPr lang="tr-TR"/>
        </a:p>
      </dgm:t>
    </dgm:pt>
    <dgm:pt modelId="{959B50D2-AEDD-4391-80A2-807DBC025BBB}" type="sibTrans" cxnId="{D8458DFE-118B-4499-B11C-DBDE210F1792}">
      <dgm:prSet/>
      <dgm:spPr/>
      <dgm:t>
        <a:bodyPr/>
        <a:lstStyle/>
        <a:p>
          <a:endParaRPr lang="tr-TR"/>
        </a:p>
      </dgm:t>
    </dgm:pt>
    <dgm:pt modelId="{C6C207B8-85E5-4ED7-A615-3BEF4D03E53F}">
      <dgm:prSet phldrT="[Metin]"/>
      <dgm:spPr/>
      <dgm:t>
        <a:bodyPr/>
        <a:lstStyle/>
        <a:p>
          <a:r>
            <a:rPr lang="tr-TR" b="1" dirty="0" smtClean="0">
              <a:solidFill>
                <a:srgbClr val="7030A0"/>
              </a:solidFill>
            </a:rPr>
            <a:t>Solunumun değerlendirilmesi</a:t>
          </a:r>
          <a:endParaRPr lang="tr-TR" b="1" dirty="0">
            <a:solidFill>
              <a:srgbClr val="7030A0"/>
            </a:solidFill>
          </a:endParaRPr>
        </a:p>
      </dgm:t>
    </dgm:pt>
    <dgm:pt modelId="{188044A1-9AB9-42A1-A608-4BB25B13E6E8}" type="parTrans" cxnId="{1073ECBB-F233-4704-9248-625BED73501D}">
      <dgm:prSet/>
      <dgm:spPr/>
      <dgm:t>
        <a:bodyPr/>
        <a:lstStyle/>
        <a:p>
          <a:endParaRPr lang="tr-TR"/>
        </a:p>
      </dgm:t>
    </dgm:pt>
    <dgm:pt modelId="{AF48C7DA-130F-4568-B69F-7C3F264E66DC}" type="sibTrans" cxnId="{1073ECBB-F233-4704-9248-625BED73501D}">
      <dgm:prSet/>
      <dgm:spPr/>
      <dgm:t>
        <a:bodyPr/>
        <a:lstStyle/>
        <a:p>
          <a:endParaRPr lang="tr-TR"/>
        </a:p>
      </dgm:t>
    </dgm:pt>
    <dgm:pt modelId="{B2716667-C58F-4806-B808-D675D9BBCF71}">
      <dgm:prSet phldrT="[Metin]"/>
      <dgm:spPr/>
      <dgm:t>
        <a:bodyPr/>
        <a:lstStyle/>
        <a:p>
          <a:r>
            <a:rPr lang="tr-TR" b="1" dirty="0" smtClean="0">
              <a:solidFill>
                <a:srgbClr val="7030A0"/>
              </a:solidFill>
            </a:rPr>
            <a:t>C</a:t>
          </a:r>
          <a:endParaRPr lang="tr-TR" b="1" dirty="0">
            <a:solidFill>
              <a:srgbClr val="7030A0"/>
            </a:solidFill>
          </a:endParaRPr>
        </a:p>
      </dgm:t>
    </dgm:pt>
    <dgm:pt modelId="{C5B62B88-A677-405A-8598-1CB9D3A1B349}" type="parTrans" cxnId="{B9A20FE3-272D-4147-918C-D1535212F3C4}">
      <dgm:prSet/>
      <dgm:spPr/>
      <dgm:t>
        <a:bodyPr/>
        <a:lstStyle/>
        <a:p>
          <a:endParaRPr lang="tr-TR"/>
        </a:p>
      </dgm:t>
    </dgm:pt>
    <dgm:pt modelId="{B8EDBC80-8E6C-4054-9A39-0072A29BC8FC}" type="sibTrans" cxnId="{B9A20FE3-272D-4147-918C-D1535212F3C4}">
      <dgm:prSet/>
      <dgm:spPr/>
      <dgm:t>
        <a:bodyPr/>
        <a:lstStyle/>
        <a:p>
          <a:endParaRPr lang="tr-TR"/>
        </a:p>
      </dgm:t>
    </dgm:pt>
    <dgm:pt modelId="{B1119AAF-8A05-45CF-8ABB-054E294A6A6B}">
      <dgm:prSet phldrT="[Metin]"/>
      <dgm:spPr/>
      <dgm:t>
        <a:bodyPr/>
        <a:lstStyle/>
        <a:p>
          <a:r>
            <a:rPr lang="tr-TR" b="1" dirty="0" err="1" smtClean="0">
              <a:solidFill>
                <a:srgbClr val="7030A0"/>
              </a:solidFill>
            </a:rPr>
            <a:t>Circulation</a:t>
          </a:r>
          <a:endParaRPr lang="tr-TR" b="1" dirty="0">
            <a:solidFill>
              <a:srgbClr val="7030A0"/>
            </a:solidFill>
          </a:endParaRPr>
        </a:p>
      </dgm:t>
    </dgm:pt>
    <dgm:pt modelId="{9DB39C5C-4628-45B6-97E4-548862E7CCC0}" type="parTrans" cxnId="{94945F0A-EFA6-4B12-A62D-C3A262A23AD0}">
      <dgm:prSet/>
      <dgm:spPr/>
      <dgm:t>
        <a:bodyPr/>
        <a:lstStyle/>
        <a:p>
          <a:endParaRPr lang="tr-TR"/>
        </a:p>
      </dgm:t>
    </dgm:pt>
    <dgm:pt modelId="{C0474473-BF04-41C8-8085-F1FE6A6E8D53}" type="sibTrans" cxnId="{94945F0A-EFA6-4B12-A62D-C3A262A23AD0}">
      <dgm:prSet/>
      <dgm:spPr/>
      <dgm:t>
        <a:bodyPr/>
        <a:lstStyle/>
        <a:p>
          <a:endParaRPr lang="tr-TR"/>
        </a:p>
      </dgm:t>
    </dgm:pt>
    <dgm:pt modelId="{58A9F39E-66A1-4422-A9CD-F05A6245BC45}">
      <dgm:prSet phldrT="[Metin]"/>
      <dgm:spPr/>
      <dgm:t>
        <a:bodyPr/>
        <a:lstStyle/>
        <a:p>
          <a:r>
            <a:rPr lang="tr-TR" b="1" dirty="0" smtClean="0">
              <a:solidFill>
                <a:srgbClr val="7030A0"/>
              </a:solidFill>
            </a:rPr>
            <a:t>Dolaşımın değerlendirilmesi</a:t>
          </a:r>
          <a:endParaRPr lang="tr-TR" b="1" dirty="0">
            <a:solidFill>
              <a:srgbClr val="7030A0"/>
            </a:solidFill>
          </a:endParaRPr>
        </a:p>
      </dgm:t>
    </dgm:pt>
    <dgm:pt modelId="{50046A91-A35D-4A4B-8822-3BEC554AB6D3}" type="parTrans" cxnId="{ACBF4004-9959-41D3-A6BC-15E4C2EE6E6D}">
      <dgm:prSet/>
      <dgm:spPr/>
      <dgm:t>
        <a:bodyPr/>
        <a:lstStyle/>
        <a:p>
          <a:endParaRPr lang="tr-TR"/>
        </a:p>
      </dgm:t>
    </dgm:pt>
    <dgm:pt modelId="{0DE78D77-76C6-4E3D-8FDF-B69006C7DF3F}" type="sibTrans" cxnId="{ACBF4004-9959-41D3-A6BC-15E4C2EE6E6D}">
      <dgm:prSet/>
      <dgm:spPr/>
      <dgm:t>
        <a:bodyPr/>
        <a:lstStyle/>
        <a:p>
          <a:endParaRPr lang="tr-TR"/>
        </a:p>
      </dgm:t>
    </dgm:pt>
    <dgm:pt modelId="{1C7C634F-6B07-48D2-9C2E-A944EA62B846}" type="pres">
      <dgm:prSet presAssocID="{D2B616B6-8602-45D4-BCBE-A75E621D0DC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81A6B7A-770E-49D0-8BAC-6E35918E97DE}" type="pres">
      <dgm:prSet presAssocID="{CD344E5E-CEEF-44A9-8083-67F8E0C9BFBD}" presName="composite" presStyleCnt="0"/>
      <dgm:spPr/>
    </dgm:pt>
    <dgm:pt modelId="{D748B287-AA08-48F5-B0FE-116661907B07}" type="pres">
      <dgm:prSet presAssocID="{CD344E5E-CEEF-44A9-8083-67F8E0C9BFB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37F274-188B-4846-8610-97B13CE4E6AD}" type="pres">
      <dgm:prSet presAssocID="{CD344E5E-CEEF-44A9-8083-67F8E0C9BFB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54E29A-1A10-4C52-923D-318D2C51D000}" type="pres">
      <dgm:prSet presAssocID="{4F1E7437-5C5F-4129-A721-A6CFD5DEB8DA}" presName="sp" presStyleCnt="0"/>
      <dgm:spPr/>
    </dgm:pt>
    <dgm:pt modelId="{4A5FF220-7054-4835-B43F-1C2E55EFD2EB}" type="pres">
      <dgm:prSet presAssocID="{23074432-B4E2-40D4-A127-A9509B0D802D}" presName="composite" presStyleCnt="0"/>
      <dgm:spPr/>
    </dgm:pt>
    <dgm:pt modelId="{E2689DD0-D351-4ADD-AB8E-952546D6A23B}" type="pres">
      <dgm:prSet presAssocID="{23074432-B4E2-40D4-A127-A9509B0D80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FE928E3-AAC6-4BE3-B5A0-1C0565D5F9D0}" type="pres">
      <dgm:prSet presAssocID="{23074432-B4E2-40D4-A127-A9509B0D80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D21BE4-2019-4927-AF43-6ACCE43B7108}" type="pres">
      <dgm:prSet presAssocID="{1C183812-B5F3-426D-B47B-930CCD22694B}" presName="sp" presStyleCnt="0"/>
      <dgm:spPr/>
    </dgm:pt>
    <dgm:pt modelId="{FC637E25-6F1D-483F-BCF5-2046EDFD10AA}" type="pres">
      <dgm:prSet presAssocID="{B2716667-C58F-4806-B808-D675D9BBCF71}" presName="composite" presStyleCnt="0"/>
      <dgm:spPr/>
    </dgm:pt>
    <dgm:pt modelId="{7CFE3A9B-3484-430B-BE6A-B66F3EC0224D}" type="pres">
      <dgm:prSet presAssocID="{B2716667-C58F-4806-B808-D675D9BBCF7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C86578-51EC-487A-8D3A-B6D8BB2D96A5}" type="pres">
      <dgm:prSet presAssocID="{B2716667-C58F-4806-B808-D675D9BBCF7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493C0AE-1357-40A8-A9E8-110BE8B413F2}" srcId="{CD344E5E-CEEF-44A9-8083-67F8E0C9BFBD}" destId="{6A2423E9-6B3A-4FDC-A997-77CE1B8B6F3F}" srcOrd="1" destOrd="0" parTransId="{0D635BE5-9177-4153-97A7-E18261CD45C6}" sibTransId="{CABFEEFF-319E-40E5-9EEC-AB62C471D953}"/>
    <dgm:cxn modelId="{94945F0A-EFA6-4B12-A62D-C3A262A23AD0}" srcId="{B2716667-C58F-4806-B808-D675D9BBCF71}" destId="{B1119AAF-8A05-45CF-8ABB-054E294A6A6B}" srcOrd="0" destOrd="0" parTransId="{9DB39C5C-4628-45B6-97E4-548862E7CCC0}" sibTransId="{C0474473-BF04-41C8-8085-F1FE6A6E8D53}"/>
    <dgm:cxn modelId="{1E6F6C3A-0597-451D-BD01-2243EC138195}" type="presOf" srcId="{23074432-B4E2-40D4-A127-A9509B0D802D}" destId="{E2689DD0-D351-4ADD-AB8E-952546D6A23B}" srcOrd="0" destOrd="0" presId="urn:microsoft.com/office/officeart/2005/8/layout/chevron2"/>
    <dgm:cxn modelId="{1073ECBB-F233-4704-9248-625BED73501D}" srcId="{23074432-B4E2-40D4-A127-A9509B0D802D}" destId="{C6C207B8-85E5-4ED7-A615-3BEF4D03E53F}" srcOrd="1" destOrd="0" parTransId="{188044A1-9AB9-42A1-A608-4BB25B13E6E8}" sibTransId="{AF48C7DA-130F-4568-B69F-7C3F264E66DC}"/>
    <dgm:cxn modelId="{4DDBA8FE-A7D7-40A7-92CF-942CCB935C8E}" type="presOf" srcId="{9BFC9484-5472-4BA7-9112-285915EB061F}" destId="{BFE928E3-AAC6-4BE3-B5A0-1C0565D5F9D0}" srcOrd="0" destOrd="0" presId="urn:microsoft.com/office/officeart/2005/8/layout/chevron2"/>
    <dgm:cxn modelId="{976E0DC9-A096-4096-A7F4-4B6EC6EB448C}" srcId="{CD344E5E-CEEF-44A9-8083-67F8E0C9BFBD}" destId="{297F3712-5A1E-4F40-A97D-2FE3476980B8}" srcOrd="0" destOrd="0" parTransId="{724D5B16-02EB-4836-88D4-816101475377}" sibTransId="{DC13BE82-64F4-42C1-8305-34E522BB9F37}"/>
    <dgm:cxn modelId="{1FD1C5CA-7052-4CF3-A17A-C1B310C581E9}" type="presOf" srcId="{CD344E5E-CEEF-44A9-8083-67F8E0C9BFBD}" destId="{D748B287-AA08-48F5-B0FE-116661907B07}" srcOrd="0" destOrd="0" presId="urn:microsoft.com/office/officeart/2005/8/layout/chevron2"/>
    <dgm:cxn modelId="{0C78374F-4E7B-4C8F-BD75-1A48E8E99777}" srcId="{D2B616B6-8602-45D4-BCBE-A75E621D0DC6}" destId="{23074432-B4E2-40D4-A127-A9509B0D802D}" srcOrd="1" destOrd="0" parTransId="{F7738E17-BD23-4581-AB70-2BFACD7F6D9E}" sibTransId="{1C183812-B5F3-426D-B47B-930CCD22694B}"/>
    <dgm:cxn modelId="{B9A20FE3-272D-4147-918C-D1535212F3C4}" srcId="{D2B616B6-8602-45D4-BCBE-A75E621D0DC6}" destId="{B2716667-C58F-4806-B808-D675D9BBCF71}" srcOrd="2" destOrd="0" parTransId="{C5B62B88-A677-405A-8598-1CB9D3A1B349}" sibTransId="{B8EDBC80-8E6C-4054-9A39-0072A29BC8FC}"/>
    <dgm:cxn modelId="{419E1499-1B36-460E-88FB-B6D1AE3C9883}" type="presOf" srcId="{B1119AAF-8A05-45CF-8ABB-054E294A6A6B}" destId="{32C86578-51EC-487A-8D3A-B6D8BB2D96A5}" srcOrd="0" destOrd="0" presId="urn:microsoft.com/office/officeart/2005/8/layout/chevron2"/>
    <dgm:cxn modelId="{5EB7E18A-7D86-4959-8061-CDB13BDCE3CC}" srcId="{D2B616B6-8602-45D4-BCBE-A75E621D0DC6}" destId="{CD344E5E-CEEF-44A9-8083-67F8E0C9BFBD}" srcOrd="0" destOrd="0" parTransId="{A0E65955-B46F-4187-AAB4-250CAD7AEED0}" sibTransId="{4F1E7437-5C5F-4129-A721-A6CFD5DEB8DA}"/>
    <dgm:cxn modelId="{EF852DC1-D975-4794-A336-B111A835F2A0}" type="presOf" srcId="{D2B616B6-8602-45D4-BCBE-A75E621D0DC6}" destId="{1C7C634F-6B07-48D2-9C2E-A944EA62B846}" srcOrd="0" destOrd="0" presId="urn:microsoft.com/office/officeart/2005/8/layout/chevron2"/>
    <dgm:cxn modelId="{2BF775D1-63D2-4DB5-B9F7-A1C22130915E}" type="presOf" srcId="{297F3712-5A1E-4F40-A97D-2FE3476980B8}" destId="{1937F274-188B-4846-8610-97B13CE4E6AD}" srcOrd="0" destOrd="0" presId="urn:microsoft.com/office/officeart/2005/8/layout/chevron2"/>
    <dgm:cxn modelId="{E65FEA0E-8ECA-4E34-B960-480563EB1975}" type="presOf" srcId="{B2716667-C58F-4806-B808-D675D9BBCF71}" destId="{7CFE3A9B-3484-430B-BE6A-B66F3EC0224D}" srcOrd="0" destOrd="0" presId="urn:microsoft.com/office/officeart/2005/8/layout/chevron2"/>
    <dgm:cxn modelId="{D8458DFE-118B-4499-B11C-DBDE210F1792}" srcId="{23074432-B4E2-40D4-A127-A9509B0D802D}" destId="{9BFC9484-5472-4BA7-9112-285915EB061F}" srcOrd="0" destOrd="0" parTransId="{D268B5D3-BE00-48C8-BF1E-B354F8451736}" sibTransId="{959B50D2-AEDD-4391-80A2-807DBC025BBB}"/>
    <dgm:cxn modelId="{207C086B-5DAA-490C-9C61-A8B90F12870E}" type="presOf" srcId="{6A2423E9-6B3A-4FDC-A997-77CE1B8B6F3F}" destId="{1937F274-188B-4846-8610-97B13CE4E6AD}" srcOrd="0" destOrd="1" presId="urn:microsoft.com/office/officeart/2005/8/layout/chevron2"/>
    <dgm:cxn modelId="{0946E039-48A1-40E3-93A6-040621CCE0C3}" type="presOf" srcId="{C6C207B8-85E5-4ED7-A615-3BEF4D03E53F}" destId="{BFE928E3-AAC6-4BE3-B5A0-1C0565D5F9D0}" srcOrd="0" destOrd="1" presId="urn:microsoft.com/office/officeart/2005/8/layout/chevron2"/>
    <dgm:cxn modelId="{ACBF4004-9959-41D3-A6BC-15E4C2EE6E6D}" srcId="{B2716667-C58F-4806-B808-D675D9BBCF71}" destId="{58A9F39E-66A1-4422-A9CD-F05A6245BC45}" srcOrd="1" destOrd="0" parTransId="{50046A91-A35D-4A4B-8822-3BEC554AB6D3}" sibTransId="{0DE78D77-76C6-4E3D-8FDF-B69006C7DF3F}"/>
    <dgm:cxn modelId="{6BB9E48B-7CCC-455D-B472-43F7C6D905A3}" type="presOf" srcId="{58A9F39E-66A1-4422-A9CD-F05A6245BC45}" destId="{32C86578-51EC-487A-8D3A-B6D8BB2D96A5}" srcOrd="0" destOrd="1" presId="urn:microsoft.com/office/officeart/2005/8/layout/chevron2"/>
    <dgm:cxn modelId="{D956FDC9-F05B-4F8E-8FE1-F93ABB5B93EB}" type="presParOf" srcId="{1C7C634F-6B07-48D2-9C2E-A944EA62B846}" destId="{E81A6B7A-770E-49D0-8BAC-6E35918E97DE}" srcOrd="0" destOrd="0" presId="urn:microsoft.com/office/officeart/2005/8/layout/chevron2"/>
    <dgm:cxn modelId="{28DD5BF3-C8E4-4E46-8940-27DC3669E770}" type="presParOf" srcId="{E81A6B7A-770E-49D0-8BAC-6E35918E97DE}" destId="{D748B287-AA08-48F5-B0FE-116661907B07}" srcOrd="0" destOrd="0" presId="urn:microsoft.com/office/officeart/2005/8/layout/chevron2"/>
    <dgm:cxn modelId="{F0F91F2B-A6EC-4FED-9CAD-0A29BF6C23AD}" type="presParOf" srcId="{E81A6B7A-770E-49D0-8BAC-6E35918E97DE}" destId="{1937F274-188B-4846-8610-97B13CE4E6AD}" srcOrd="1" destOrd="0" presId="urn:microsoft.com/office/officeart/2005/8/layout/chevron2"/>
    <dgm:cxn modelId="{267252B9-B721-4366-9F58-417C894DBD9F}" type="presParOf" srcId="{1C7C634F-6B07-48D2-9C2E-A944EA62B846}" destId="{6E54E29A-1A10-4C52-923D-318D2C51D000}" srcOrd="1" destOrd="0" presId="urn:microsoft.com/office/officeart/2005/8/layout/chevron2"/>
    <dgm:cxn modelId="{13199C55-3E5B-4841-892C-B4B33EFFBE93}" type="presParOf" srcId="{1C7C634F-6B07-48D2-9C2E-A944EA62B846}" destId="{4A5FF220-7054-4835-B43F-1C2E55EFD2EB}" srcOrd="2" destOrd="0" presId="urn:microsoft.com/office/officeart/2005/8/layout/chevron2"/>
    <dgm:cxn modelId="{17F1F5E5-A608-4DDC-85C3-45369FF07518}" type="presParOf" srcId="{4A5FF220-7054-4835-B43F-1C2E55EFD2EB}" destId="{E2689DD0-D351-4ADD-AB8E-952546D6A23B}" srcOrd="0" destOrd="0" presId="urn:microsoft.com/office/officeart/2005/8/layout/chevron2"/>
    <dgm:cxn modelId="{6415B8D5-A596-4DD8-9D32-29C7BB917D7F}" type="presParOf" srcId="{4A5FF220-7054-4835-B43F-1C2E55EFD2EB}" destId="{BFE928E3-AAC6-4BE3-B5A0-1C0565D5F9D0}" srcOrd="1" destOrd="0" presId="urn:microsoft.com/office/officeart/2005/8/layout/chevron2"/>
    <dgm:cxn modelId="{D0FDC38C-5B9C-457D-A424-5F7D68941D93}" type="presParOf" srcId="{1C7C634F-6B07-48D2-9C2E-A944EA62B846}" destId="{A9D21BE4-2019-4927-AF43-6ACCE43B7108}" srcOrd="3" destOrd="0" presId="urn:microsoft.com/office/officeart/2005/8/layout/chevron2"/>
    <dgm:cxn modelId="{802C37E8-6FC1-434A-8744-BF117194E8A4}" type="presParOf" srcId="{1C7C634F-6B07-48D2-9C2E-A944EA62B846}" destId="{FC637E25-6F1D-483F-BCF5-2046EDFD10AA}" srcOrd="4" destOrd="0" presId="urn:microsoft.com/office/officeart/2005/8/layout/chevron2"/>
    <dgm:cxn modelId="{DDC67380-5976-4793-A9BD-4EFCCB2D5830}" type="presParOf" srcId="{FC637E25-6F1D-483F-BCF5-2046EDFD10AA}" destId="{7CFE3A9B-3484-430B-BE6A-B66F3EC0224D}" srcOrd="0" destOrd="0" presId="urn:microsoft.com/office/officeart/2005/8/layout/chevron2"/>
    <dgm:cxn modelId="{E32EBF0D-3DAC-4649-84D1-FC1E88094647}" type="presParOf" srcId="{FC637E25-6F1D-483F-BCF5-2046EDFD10AA}" destId="{32C86578-51EC-487A-8D3A-B6D8BB2D96A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693221-1CD9-4996-A075-30630144C6CB}">
      <dsp:nvSpPr>
        <dsp:cNvPr id="0" name=""/>
        <dsp:cNvSpPr/>
      </dsp:nvSpPr>
      <dsp:spPr>
        <a:xfrm>
          <a:off x="0" y="18972"/>
          <a:ext cx="7772400" cy="1432080"/>
        </a:xfrm>
        <a:prstGeom prst="roundRect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İlk Yardım İle İlgili Genel Bilgiler</a:t>
          </a:r>
          <a:br>
            <a:rPr lang="tr-TR" sz="3600" b="1" kern="1200" dirty="0" smtClean="0"/>
          </a:br>
          <a:r>
            <a:rPr lang="tr-TR" sz="3600" b="1" kern="1200" dirty="0" smtClean="0"/>
            <a:t>İlk Yardım Malzemeleri</a:t>
          </a:r>
          <a:endParaRPr lang="tr-TR" sz="3600" kern="1200" dirty="0"/>
        </a:p>
      </dsp:txBody>
      <dsp:txXfrm>
        <a:off x="69908" y="88880"/>
        <a:ext cx="7632584" cy="12922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41BD1-9031-4C79-8792-5D3D9C96416F}">
      <dsp:nvSpPr>
        <dsp:cNvPr id="0" name=""/>
        <dsp:cNvSpPr/>
      </dsp:nvSpPr>
      <dsp:spPr>
        <a:xfrm>
          <a:off x="0" y="267899"/>
          <a:ext cx="6400800" cy="1216800"/>
        </a:xfrm>
        <a:prstGeom prst="roundRect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Dr. </a:t>
          </a:r>
          <a:r>
            <a:rPr lang="tr-TR" sz="2800" b="1" kern="1200" dirty="0" err="1" smtClean="0"/>
            <a:t>Öğr</a:t>
          </a:r>
          <a:r>
            <a:rPr lang="tr-TR" sz="2800" b="1" kern="1200" dirty="0" smtClean="0"/>
            <a:t>. Üye. Behire Sançar</a:t>
          </a:r>
          <a:endParaRPr lang="tr-TR" sz="2800" b="1" kern="1200" dirty="0"/>
        </a:p>
      </dsp:txBody>
      <dsp:txXfrm>
        <a:off x="59399" y="327298"/>
        <a:ext cx="6282002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8B287-AA08-48F5-B0FE-116661907B07}">
      <dsp:nvSpPr>
        <dsp:cNvPr id="0" name=""/>
        <dsp:cNvSpPr/>
      </dsp:nvSpPr>
      <dsp:spPr>
        <a:xfrm rot="5400000">
          <a:off x="-258364" y="260663"/>
          <a:ext cx="1722430" cy="120570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rgbClr val="7030A0"/>
              </a:solidFill>
            </a:rPr>
            <a:t>A</a:t>
          </a:r>
          <a:endParaRPr lang="tr-TR" sz="3200" b="1" kern="1200" dirty="0">
            <a:solidFill>
              <a:srgbClr val="7030A0"/>
            </a:solidFill>
          </a:endParaRPr>
        </a:p>
      </dsp:txBody>
      <dsp:txXfrm rot="-5400000">
        <a:off x="1" y="605150"/>
        <a:ext cx="1205701" cy="516729"/>
      </dsp:txXfrm>
    </dsp:sp>
    <dsp:sp modelId="{1937F274-188B-4846-8610-97B13CE4E6AD}">
      <dsp:nvSpPr>
        <dsp:cNvPr id="0" name=""/>
        <dsp:cNvSpPr/>
      </dsp:nvSpPr>
      <dsp:spPr>
        <a:xfrm rot="5400000">
          <a:off x="3686398" y="-2478398"/>
          <a:ext cx="1119579" cy="608097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b="1" kern="1200" dirty="0" err="1" smtClean="0">
              <a:solidFill>
                <a:srgbClr val="7030A0"/>
              </a:solidFill>
            </a:rPr>
            <a:t>Airway</a:t>
          </a:r>
          <a:endParaRPr lang="tr-TR" sz="2700" b="1" kern="1200" dirty="0">
            <a:solidFill>
              <a:srgbClr val="7030A0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b="1" kern="1200" dirty="0" smtClean="0">
              <a:solidFill>
                <a:srgbClr val="7030A0"/>
              </a:solidFill>
            </a:rPr>
            <a:t>Hava yolu açıklığının sağlanması</a:t>
          </a:r>
          <a:endParaRPr lang="tr-TR" sz="2700" b="1" kern="1200" dirty="0">
            <a:solidFill>
              <a:srgbClr val="7030A0"/>
            </a:solidFill>
          </a:endParaRPr>
        </a:p>
      </dsp:txBody>
      <dsp:txXfrm rot="-5400000">
        <a:off x="1205701" y="56952"/>
        <a:ext cx="6026321" cy="1010273"/>
      </dsp:txXfrm>
    </dsp:sp>
    <dsp:sp modelId="{E2689DD0-D351-4ADD-AB8E-952546D6A23B}">
      <dsp:nvSpPr>
        <dsp:cNvPr id="0" name=""/>
        <dsp:cNvSpPr/>
      </dsp:nvSpPr>
      <dsp:spPr>
        <a:xfrm rot="5400000">
          <a:off x="-258364" y="1790322"/>
          <a:ext cx="1722430" cy="120570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b="1" kern="1200" dirty="0" smtClean="0">
              <a:solidFill>
                <a:srgbClr val="7030A0"/>
              </a:solidFill>
            </a:rPr>
            <a:t>B</a:t>
          </a:r>
          <a:endParaRPr lang="tr-TR" sz="3300" b="1" kern="1200" dirty="0">
            <a:solidFill>
              <a:srgbClr val="7030A0"/>
            </a:solidFill>
          </a:endParaRPr>
        </a:p>
      </dsp:txBody>
      <dsp:txXfrm rot="-5400000">
        <a:off x="1" y="2134809"/>
        <a:ext cx="1205701" cy="516729"/>
      </dsp:txXfrm>
    </dsp:sp>
    <dsp:sp modelId="{BFE928E3-AAC6-4BE3-B5A0-1C0565D5F9D0}">
      <dsp:nvSpPr>
        <dsp:cNvPr id="0" name=""/>
        <dsp:cNvSpPr/>
      </dsp:nvSpPr>
      <dsp:spPr>
        <a:xfrm rot="5400000">
          <a:off x="3686398" y="-948739"/>
          <a:ext cx="1119579" cy="608097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b="1" kern="1200" dirty="0" err="1" smtClean="0">
              <a:solidFill>
                <a:srgbClr val="7030A0"/>
              </a:solidFill>
            </a:rPr>
            <a:t>Breathing</a:t>
          </a:r>
          <a:endParaRPr lang="tr-TR" sz="2700" b="1" kern="1200" dirty="0">
            <a:solidFill>
              <a:srgbClr val="7030A0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b="1" kern="1200" dirty="0" smtClean="0">
              <a:solidFill>
                <a:srgbClr val="7030A0"/>
              </a:solidFill>
            </a:rPr>
            <a:t>Solunumun değerlendirilmesi</a:t>
          </a:r>
          <a:endParaRPr lang="tr-TR" sz="2700" b="1" kern="1200" dirty="0">
            <a:solidFill>
              <a:srgbClr val="7030A0"/>
            </a:solidFill>
          </a:endParaRPr>
        </a:p>
      </dsp:txBody>
      <dsp:txXfrm rot="-5400000">
        <a:off x="1205701" y="1586611"/>
        <a:ext cx="6026321" cy="1010273"/>
      </dsp:txXfrm>
    </dsp:sp>
    <dsp:sp modelId="{7CFE3A9B-3484-430B-BE6A-B66F3EC0224D}">
      <dsp:nvSpPr>
        <dsp:cNvPr id="0" name=""/>
        <dsp:cNvSpPr/>
      </dsp:nvSpPr>
      <dsp:spPr>
        <a:xfrm rot="5400000">
          <a:off x="-258364" y="3319981"/>
          <a:ext cx="1722430" cy="120570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b="1" kern="1200" dirty="0" smtClean="0">
              <a:solidFill>
                <a:srgbClr val="7030A0"/>
              </a:solidFill>
            </a:rPr>
            <a:t>C</a:t>
          </a:r>
          <a:endParaRPr lang="tr-TR" sz="3300" b="1" kern="1200" dirty="0">
            <a:solidFill>
              <a:srgbClr val="7030A0"/>
            </a:solidFill>
          </a:endParaRPr>
        </a:p>
      </dsp:txBody>
      <dsp:txXfrm rot="-5400000">
        <a:off x="1" y="3664468"/>
        <a:ext cx="1205701" cy="516729"/>
      </dsp:txXfrm>
    </dsp:sp>
    <dsp:sp modelId="{32C86578-51EC-487A-8D3A-B6D8BB2D96A5}">
      <dsp:nvSpPr>
        <dsp:cNvPr id="0" name=""/>
        <dsp:cNvSpPr/>
      </dsp:nvSpPr>
      <dsp:spPr>
        <a:xfrm rot="5400000">
          <a:off x="3686398" y="580918"/>
          <a:ext cx="1119579" cy="608097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b="1" kern="1200" dirty="0" err="1" smtClean="0">
              <a:solidFill>
                <a:srgbClr val="7030A0"/>
              </a:solidFill>
            </a:rPr>
            <a:t>Circulation</a:t>
          </a:r>
          <a:endParaRPr lang="tr-TR" sz="2700" b="1" kern="1200" dirty="0">
            <a:solidFill>
              <a:srgbClr val="7030A0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b="1" kern="1200" dirty="0" smtClean="0">
              <a:solidFill>
                <a:srgbClr val="7030A0"/>
              </a:solidFill>
            </a:rPr>
            <a:t>Dolaşımın değerlendirilmesi</a:t>
          </a:r>
          <a:endParaRPr lang="tr-TR" sz="2700" b="1" kern="1200" dirty="0">
            <a:solidFill>
              <a:srgbClr val="7030A0"/>
            </a:solidFill>
          </a:endParaRPr>
        </a:p>
      </dsp:txBody>
      <dsp:txXfrm rot="-5400000">
        <a:off x="1205701" y="3116269"/>
        <a:ext cx="6026321" cy="1010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23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8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5789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82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8877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713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283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60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4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03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67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94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53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1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9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98FFBC18-4676-489A-AC0B-CE044E17CB3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56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5C223B3-27B3-48A5-B1DB-70B9652ECFD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457200"/>
              <a:t>09.12.2019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457200"/>
            <a:fld id="{98FFBC18-4676-489A-AC0B-CE044E17CB3B}" type="slidenum">
              <a:rPr lang="tr-TR" smtClean="0"/>
              <a:pPr defTabSz="4572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71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187916600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4186689550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50543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20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908720"/>
            <a:ext cx="6683765" cy="128089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3-İlk Yardımın Tanımı ve Önemi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132856"/>
            <a:ext cx="8016899" cy="3778366"/>
          </a:xfrm>
        </p:spPr>
        <p:txBody>
          <a:bodyPr>
            <a:normAutofit fontScale="92500"/>
          </a:bodyPr>
          <a:lstStyle/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Herhangi bir kaza ya da yaşamı tehlikeye düşüren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durumda sağlık görevlilerinin yardımı sağlanıncaya 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kadar,hayatın kurtarılması ve durumun kötüye gitmesini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önleyebilmek amacıyla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,olayın olduğu yerde, çevre 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imkanlarıyla ve ilaç kullanılmadan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yapılan geçici 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müdahalelere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‘’ilk yardım’’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denir.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697559"/>
          </a:xfrm>
        </p:spPr>
        <p:txBody>
          <a:bodyPr>
            <a:normAutofit/>
          </a:bodyPr>
          <a:lstStyle/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İlk yardım uygulamaları; Ölümü ya da daha kötüye 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gitmeyi önler, zedelenmeyi ve şoku önler,ağrının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azalmasını  ya da ortadan kalkmasını sağlar.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Hiçbir ilk yardım uygulaması yapılmadan hastaneye</a:t>
            </a:r>
          </a:p>
          <a:p>
            <a:pPr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götürülen ve orada müdahale yapılanların çok azı hayata</a:t>
            </a:r>
          </a:p>
          <a:p>
            <a:pPr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geri dönebilmektedir. Bu da olay yerinde hemen</a:t>
            </a:r>
          </a:p>
          <a:p>
            <a:pPr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başlatılan ilk yardımın önemini açıkça göstermektedir.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Kazalar ve ani rahatsızlıklar beklenmedik yer ve 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zamanda meydana geldiğinden temel ilk yardım 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uygulamaları ile hasta/yaralının hayatını kurtarmak ve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sakatlıkları önlemek için müdahale sadece sağlık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personeli tarafından değil bilen herkes tarafından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olayın olduğu yer ve zamanda yapılması gereken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uygulamadır.</a:t>
            </a: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Olay yerinde yapılan ilk yardım sağlık kuruluşunda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yapılacak tedavinin başarısını etkiler.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yardım, özellikle genç ve orta yaş grubunda sık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görülen ve iş gücü kaybına sebep olan kazalara bağlı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sakatlıkları ve ölümleri önler. Böylece;</a:t>
            </a:r>
          </a:p>
          <a:p>
            <a:pPr algn="ctr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Üretken çağdaki bu kişilerin daha sağlıklı bir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yaşam sürmelerine de yardımcı olur.</a:t>
            </a:r>
          </a:p>
          <a:p>
            <a:pPr algn="ctr">
              <a:buClr>
                <a:srgbClr val="FF0000"/>
              </a:buClr>
              <a:buFont typeface="Calibri" pitchFamily="34" charset="0"/>
              <a:buChar char="ꙮ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 olay yerinde ve orada bulunan kişilerce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yapılan bir uygulama olması nedeniyle,evde,iş yerinde,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okulda,caddede kısaca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heryerdeki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insanlar için bir</a:t>
            </a:r>
          </a:p>
          <a:p>
            <a:pPr algn="ctr">
              <a:buClr>
                <a:srgbClr val="FF000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desteğidir.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t="1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683765" cy="128089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4-Acil 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Yardım (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Tıbbi Yardım)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i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tr-TR" b="1" i="1" u="sng" dirty="0" smtClean="0">
                <a:solidFill>
                  <a:schemeClr val="accent1">
                    <a:lumMod val="75000"/>
                  </a:schemeClr>
                </a:solidFill>
              </a:rPr>
              <a:t>Hasta/yaralılara, acil yardım ünitelerinde </a:t>
            </a:r>
          </a:p>
          <a:p>
            <a:pPr algn="ctr">
              <a:buNone/>
            </a:pPr>
            <a:r>
              <a:rPr lang="tr-TR" b="1" i="1" u="sng" dirty="0" smtClean="0">
                <a:solidFill>
                  <a:schemeClr val="accent1">
                    <a:lumMod val="75000"/>
                  </a:schemeClr>
                </a:solidFill>
              </a:rPr>
              <a:t>doktor ve diğer sağlık personelinin, tıbbi araç-</a:t>
            </a:r>
          </a:p>
          <a:p>
            <a:pPr algn="ctr">
              <a:buNone/>
            </a:pPr>
            <a:r>
              <a:rPr lang="tr-TR" b="1" i="1" u="sng" dirty="0" smtClean="0">
                <a:solidFill>
                  <a:schemeClr val="accent1">
                    <a:lumMod val="75000"/>
                  </a:schemeClr>
                </a:solidFill>
              </a:rPr>
              <a:t>gereç kullanarak ve tedavi etmek amacıyla</a:t>
            </a:r>
          </a:p>
          <a:p>
            <a:pPr algn="ctr">
              <a:buNone/>
            </a:pPr>
            <a:r>
              <a:rPr lang="tr-TR" b="1" i="1" u="sng" dirty="0" smtClean="0">
                <a:solidFill>
                  <a:schemeClr val="accent1">
                    <a:lumMod val="75000"/>
                  </a:schemeClr>
                </a:solidFill>
              </a:rPr>
              <a:t>yaptığı tıbbi müdahalelerdir.</a:t>
            </a:r>
            <a:endParaRPr lang="tr-TR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İlk Yardım ve Acil Yardımın Farkları</a:t>
            </a:r>
            <a:endParaRPr lang="tr-TR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992336"/>
              </p:ext>
            </p:extLst>
          </p:nvPr>
        </p:nvGraphicFramePr>
        <p:xfrm>
          <a:off x="683568" y="1268760"/>
          <a:ext cx="8016504" cy="481727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08252"/>
                <a:gridCol w="4008252"/>
              </a:tblGrid>
              <a:tr h="971544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        </a:t>
                      </a:r>
                      <a:r>
                        <a:rPr lang="tr-TR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İlk Yardım </a:t>
                      </a:r>
                      <a:endParaRPr lang="tr-TR" dirty="0"/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   </a:t>
                      </a:r>
                      <a:r>
                        <a:rPr lang="tr-TR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Acil Yardım</a:t>
                      </a:r>
                      <a:endParaRPr lang="tr-TR" dirty="0"/>
                    </a:p>
                  </a:txBody>
                  <a:tcPr marL="74295" marR="74295"/>
                </a:tc>
              </a:tr>
              <a:tr h="769147">
                <a:tc>
                  <a:txBody>
                    <a:bodyPr/>
                    <a:lstStyle/>
                    <a:p>
                      <a:endParaRPr lang="tr-TR" b="1" dirty="0" smtClean="0"/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Olay yerinde yapılır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Acil yardım ünitelerinde yapılır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</a:tr>
              <a:tr h="769147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Geçici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müdahaledir</a:t>
                      </a:r>
                      <a:endParaRPr lang="tr-TR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Tıbbi tedavidir</a:t>
                      </a:r>
                      <a:endParaRPr lang="tr-TR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</a:tr>
              <a:tr h="769147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İlk yardımcılar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tarafından yapılır</a:t>
                      </a:r>
                      <a:endParaRPr lang="tr-TR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endParaRPr lang="tr-TR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Sağlık personeli tarafından yapılır</a:t>
                      </a:r>
                      <a:endParaRPr lang="tr-TR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</a:tr>
              <a:tr h="769147">
                <a:tc>
                  <a:txBody>
                    <a:bodyPr/>
                    <a:lstStyle/>
                    <a:p>
                      <a:endParaRPr lang="tr-TR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Çevre olanaklarıyla yapılır</a:t>
                      </a:r>
                      <a:endParaRPr lang="tr-TR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Tıbbi malzemeler kullanılır</a:t>
                      </a:r>
                      <a:endParaRPr lang="tr-TR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</a:tr>
              <a:tr h="769147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b="1" i="0" dirty="0" smtClean="0">
                          <a:latin typeface="Arial" pitchFamily="34" charset="0"/>
                          <a:cs typeface="Arial" pitchFamily="34" charset="0"/>
                        </a:rPr>
                        <a:t>Hayat</a:t>
                      </a:r>
                      <a:r>
                        <a:rPr lang="tr-TR" b="1" i="0" baseline="0" dirty="0" smtClean="0">
                          <a:latin typeface="Arial" pitchFamily="34" charset="0"/>
                          <a:cs typeface="Arial" pitchFamily="34" charset="0"/>
                        </a:rPr>
                        <a:t> kurtarıcı müdahaledir</a:t>
                      </a:r>
                      <a:endParaRPr lang="tr-TR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Tedavi edici müdahaledir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295" marR="7429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l="-16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91880" y="624110"/>
            <a:ext cx="5136579" cy="128089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5-İlk Yardımcı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Clr>
                <a:schemeClr val="accent6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Olay yerine ambulans gelinceye kadar, ilk yardımın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tanımında belirtilen uygulamaları yapan ilk yardım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eğitimi almış kişidir.</a:t>
            </a:r>
          </a:p>
          <a:p>
            <a:pPr algn="ctr">
              <a:buClr>
                <a:schemeClr val="accent6">
                  <a:lumMod val="75000"/>
                </a:schemeClr>
              </a:buClr>
              <a:buFont typeface="Times New Roman" pitchFamily="18" charset="0"/>
              <a:buChar char="°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Sağlık ekibi olay yerine ulaştığında onun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yardımcısı konumuna geçer ve hasta/yaralı hakkında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gerekli bilgileri sağlık ekibine bildirir.</a:t>
            </a:r>
            <a:endParaRPr lang="tr-TR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İlk Yardımcının Özellikleri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İlk yardım konusunda eğitim almış olmalı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Sakin,kararlı ve kendine güvenli olmalı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Kendi can güvenliğini ön planda tutmalı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Çevredeki kişileri organize ederek,onlardan</a:t>
            </a:r>
          </a:p>
          <a:p>
            <a:pPr>
              <a:buClr>
                <a:srgbClr val="7030A0"/>
              </a:buClr>
              <a:buNone/>
            </a:pPr>
            <a:r>
              <a:rPr lang="tr-TR" dirty="0" smtClean="0"/>
              <a:t>yararlanabilmeli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Eldeki her olanaktan yararlanmayı bilmeli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Ülkedeki sağlık örgütlenmesi hakkında bilgi sahibi olmalı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9000"/>
            <a:lum/>
          </a:blip>
          <a:srcRect/>
          <a:stretch>
            <a:fillRect t="7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endParaRPr lang="tr-TR" dirty="0" smtClean="0"/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endParaRPr lang="tr-TR" dirty="0"/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r>
              <a:rPr lang="tr-TR" dirty="0" smtClean="0"/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İyi bir iletişim bilgisine sahip olmalı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İnsan vücuduyla ilgili temel bilgiye sahip olmalı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Bazı durumlar için pratik buluşları olmalı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Olayı anında ve doğru olarak haber vermeli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Emin olmadığı uygulamaları yapmamalı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personeli geldiğinde, onların yardımcısı 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durumuna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geçebilmeli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l="-36000" t="-8000" r="2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KONU BAŞLIKLARI</a:t>
            </a:r>
            <a:endParaRPr lang="tr-TR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Yardımın Tarihçesi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Türkiye’de İlk Yardım</a:t>
            </a:r>
            <a:endParaRPr lang="tr-T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Yardımın Tanımı ve Önemi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Acil Bakım (Tıbbi Yardım)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Yardımcı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Yasal Sorumluluk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Yardımın Amacı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Yardımın Temel İlkeleri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 Temel Uygulamaları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6-Yasal Sorumluluk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133600"/>
            <a:ext cx="7800875" cy="3777622"/>
          </a:xfrm>
        </p:spPr>
        <p:txBody>
          <a:bodyPr>
            <a:normAutofit fontScale="92500" lnSpcReduction="20000"/>
          </a:bodyPr>
          <a:lstStyle/>
          <a:p>
            <a:pPr algn="ctr">
              <a:buClr>
                <a:srgbClr val="FF0000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2918 Sayılı “Karayolları Trafik Kanunu”nda </a:t>
            </a:r>
          </a:p>
          <a:p>
            <a:pPr algn="ctr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Sürücilere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,trafik kazalarında ilk yardım yapma yetki ve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sorumluluğu verilmiştir. </a:t>
            </a:r>
          </a:p>
          <a:p>
            <a:pPr algn="ctr">
              <a:buClr>
                <a:srgbClr val="FF0000"/>
              </a:buClr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Yine İçişleri Bakanlığı tarafından 16.06.2004 tarih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5188 sayılı “Özel Güvenlik Hizmetlerine Dair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Kanun’da, özel güvenlik yetiştirme eğitimlerinde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uygulanan ders programında ilk yardım derslerine yer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verilmektedir.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t="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 algn="ctr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Eğitimi alan kişilere görev yaptıkları alanlarda ilk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yardım uygulama yetki ve sorumluluğu verilmiştir.</a:t>
            </a:r>
          </a:p>
          <a:p>
            <a:pPr algn="ctr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FF0000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Sağlık Bakanlığı tarafından 22.05.2002 tarih ve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24762 sayılı resmi gazetede yayınlanan daha sonra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18.03.2004 tarih ve 25406 sayılı resmi gazetede bazı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maddelerinde değişiklik yapılarak yürürlüğe konulan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“İlk Yardım Yönetmeliği” çerçevesinde ilk yardım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eğitimi alan herkes her yerde ilk yardım uygulama yetki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ve sorumluluğuna sahiptir. </a:t>
            </a:r>
            <a:endParaRPr lang="tr-TR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4000"/>
            <a:lum/>
          </a:blip>
          <a:srcRect/>
          <a:stretch>
            <a:fillRect l="3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7-İlk Yardımın Amacı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19672" y="1844824"/>
            <a:ext cx="6686550" cy="37776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tr-TR" sz="2800" b="1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İlk yardımın öncelikli amacı</a:t>
            </a:r>
            <a:r>
              <a:rPr lang="tr-TR" sz="2800" b="1" i="1" u="sng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olay yerinde,anında,</a:t>
            </a:r>
          </a:p>
          <a:p>
            <a:pPr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çevre imkanlarından yararlanarak ve ilaç kullanmadan </a:t>
            </a:r>
          </a:p>
          <a:p>
            <a:pPr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hasta/yaralının hayatını kurtarmaktır.</a:t>
            </a:r>
          </a:p>
          <a:p>
            <a:pPr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tr-TR" sz="2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l="-52000" r="-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buNone/>
            </a:pPr>
            <a:endParaRPr lang="tr-TR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İkinci Amaç;</a:t>
            </a:r>
            <a:r>
              <a:rPr lang="tr-TR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Gerekli muayene ve değerlendirmeler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yapıldıktan sonra hasta/yaralının durumunun daha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kötüye gitmesini önlemektir.</a:t>
            </a:r>
          </a:p>
          <a:p>
            <a:pPr algn="ctr">
              <a:buFont typeface="Wingdings" pitchFamily="2" charset="2"/>
              <a:buChar char="ü"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Örneğin,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kanaması olan hasta/yaralının kanamasını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durdurmak ve şoka karşı önlem almak durumun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kötüleşmesini önleyici müdahalelerdir.</a:t>
            </a:r>
          </a:p>
          <a:p>
            <a:pPr algn="ctr">
              <a:buNone/>
            </a:pPr>
            <a:endParaRPr lang="tr-TR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l="-39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None/>
            </a:pPr>
            <a:r>
              <a:rPr lang="tr-TR" dirty="0" smtClean="0"/>
              <a:t>     </a:t>
            </a:r>
          </a:p>
          <a:p>
            <a:pPr algn="ctr">
              <a:buNone/>
            </a:pPr>
            <a:endParaRPr lang="tr-TR" sz="2800" b="1" i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Üçüncü Amaç;</a:t>
            </a: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Hasta/yaralının durumunun daha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iyiye gitmesini sağlamaktır.Bunun için çok farklı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uygulamalar yapılabilir.Bazıları şöyle sıralanabilir;</a:t>
            </a:r>
          </a:p>
          <a:p>
            <a:pPr algn="ctr">
              <a:buFont typeface="Wingdings" pitchFamily="2" charset="2"/>
              <a:buChar char="ü"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Yarayı su ve sabunla yıkamak,hasta/yaralının üzerini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örterek sıcak tutmak,psikolojik destek sağlamak ya 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uygun pozisyon vermek vb.</a:t>
            </a:r>
            <a:endParaRPr lang="tr-T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8-İlk Yardımın Temel İlkeleri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/>
              <a:t> </a:t>
            </a:r>
          </a:p>
          <a:p>
            <a:pPr algn="ctr">
              <a:buNone/>
            </a:pPr>
            <a:r>
              <a:rPr lang="tr-TR" dirty="0" smtClean="0"/>
              <a:t>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İlk yardımın başarılı olmasını ve olumlu sonuçlar</a:t>
            </a:r>
          </a:p>
          <a:p>
            <a:pPr algn="ctr"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vererek amaca ulaşmayı sağlar.</a:t>
            </a:r>
          </a:p>
          <a:p>
            <a:pPr algn="ctr"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İlk yardımda baş harfleri “T” ile başlayan altı temel</a:t>
            </a:r>
          </a:p>
          <a:p>
            <a:pPr algn="ctr"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ilke vardır.</a:t>
            </a:r>
            <a:endParaRPr lang="tr-TR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6T İlkesi</a:t>
            </a:r>
            <a:endParaRPr lang="tr-TR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767524"/>
              </p:ext>
            </p:extLst>
          </p:nvPr>
        </p:nvGraphicFramePr>
        <p:xfrm>
          <a:off x="1475656" y="1340768"/>
          <a:ext cx="6686550" cy="540998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86550"/>
              </a:tblGrid>
              <a:tr h="828668">
                <a:tc>
                  <a:txBody>
                    <a:bodyPr/>
                    <a:lstStyle/>
                    <a:p>
                      <a:r>
                        <a:rPr lang="tr-TR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</a:rPr>
                        <a:t>T</a:t>
                      </a:r>
                      <a:r>
                        <a:rPr lang="tr-TR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</a:rPr>
                        <a:t>edbir </a:t>
                      </a:r>
                      <a:r>
                        <a:rPr lang="tr-TR" sz="2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(olay</a:t>
                      </a:r>
                      <a:r>
                        <a:rPr lang="tr-TR" sz="2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yerini güvenli hale getirme)</a:t>
                      </a:r>
                      <a:endParaRPr lang="tr-TR" sz="28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  <a:p>
                      <a:endParaRPr lang="tr-TR" sz="24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74295" marR="74295"/>
                </a:tc>
              </a:tr>
              <a:tr h="723173">
                <a:tc>
                  <a:txBody>
                    <a:bodyPr/>
                    <a:lstStyle/>
                    <a:p>
                      <a:r>
                        <a:rPr lang="tr-TR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tr-TR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anı </a:t>
                      </a:r>
                      <a:r>
                        <a:rPr lang="tr-TR" sz="2800" b="1" dirty="0" smtClean="0">
                          <a:solidFill>
                            <a:schemeClr val="tx1"/>
                          </a:solidFill>
                        </a:rPr>
                        <a:t>(olayı</a:t>
                      </a:r>
                      <a:r>
                        <a:rPr lang="tr-TR" sz="2800" b="1" baseline="0" dirty="0" smtClean="0">
                          <a:solidFill>
                            <a:schemeClr val="tx1"/>
                          </a:solidFill>
                        </a:rPr>
                        <a:t> ve yaralanmayı tanımlama)</a:t>
                      </a:r>
                      <a:endParaRPr lang="tr-TR" sz="28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74295" marR="74295"/>
                </a:tc>
              </a:tr>
              <a:tr h="777025">
                <a:tc>
                  <a:txBody>
                    <a:bodyPr/>
                    <a:lstStyle/>
                    <a:p>
                      <a:r>
                        <a:rPr lang="tr-TR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tr-TR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edavi  </a:t>
                      </a:r>
                      <a:r>
                        <a:rPr lang="tr-TR" sz="2800" b="1" dirty="0" smtClean="0">
                          <a:solidFill>
                            <a:schemeClr val="tx1"/>
                          </a:solidFill>
                        </a:rPr>
                        <a:t>(ilk yardım müdahaleleri)</a:t>
                      </a:r>
                      <a:endParaRPr lang="tr-TR" sz="28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74295" marR="74295"/>
                </a:tc>
              </a:tr>
              <a:tr h="7231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tr-TR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elekomünikasyon  </a:t>
                      </a:r>
                      <a:r>
                        <a:rPr lang="tr-TR" sz="2800" b="1" dirty="0" smtClean="0">
                          <a:solidFill>
                            <a:schemeClr val="tx1"/>
                          </a:solidFill>
                        </a:rPr>
                        <a:t>(haberleşme)</a:t>
                      </a:r>
                      <a:endParaRPr lang="tr-TR" sz="28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tr-TR" dirty="0"/>
                    </a:p>
                  </a:txBody>
                  <a:tcPr marL="74295" marR="74295"/>
                </a:tc>
              </a:tr>
              <a:tr h="7231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tr-TR" sz="28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riyaj</a:t>
                      </a:r>
                      <a:r>
                        <a:rPr lang="tr-TR" sz="2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</a:t>
                      </a:r>
                      <a:r>
                        <a:rPr lang="tr-TR" sz="2800" b="1" baseline="0" dirty="0" smtClean="0">
                          <a:solidFill>
                            <a:schemeClr val="tx1"/>
                          </a:solidFill>
                        </a:rPr>
                        <a:t>(ayırma)</a:t>
                      </a:r>
                      <a:endParaRPr lang="tr-TR" sz="28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tr-TR" dirty="0"/>
                    </a:p>
                  </a:txBody>
                  <a:tcPr marL="74295" marR="74295"/>
                </a:tc>
              </a:tr>
              <a:tr h="7231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tr-TR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ransport  </a:t>
                      </a:r>
                      <a:r>
                        <a:rPr lang="tr-TR" sz="2800" b="1" dirty="0" smtClean="0">
                          <a:solidFill>
                            <a:schemeClr val="tx1"/>
                          </a:solidFill>
                        </a:rPr>
                        <a:t>(taşıma)</a:t>
                      </a:r>
                      <a:endParaRPr lang="tr-TR" sz="28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tr-TR" dirty="0"/>
                    </a:p>
                  </a:txBody>
                  <a:tcPr marL="74295" marR="74295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1196752"/>
            <a:ext cx="6683765" cy="1280890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Birinci Değerlendirme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2133600"/>
            <a:ext cx="7584851" cy="377762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sz="2800" b="1" dirty="0" smtClean="0"/>
              <a:t>      </a:t>
            </a:r>
          </a:p>
          <a:p>
            <a:pPr algn="ctr">
              <a:buNone/>
            </a:pPr>
            <a:endParaRPr lang="tr-TR" sz="2800" b="1" dirty="0" smtClean="0"/>
          </a:p>
          <a:p>
            <a:pPr>
              <a:buNone/>
            </a:pPr>
            <a:r>
              <a:rPr lang="tr-TR" sz="2800" b="1" dirty="0" smtClean="0"/>
              <a:t>  Çok sayıda hasta/yaralı </a:t>
            </a:r>
            <a:r>
              <a:rPr lang="tr-TR" sz="2800" b="1" dirty="0" err="1" smtClean="0"/>
              <a:t>varsa,öncelikle</a:t>
            </a:r>
            <a:r>
              <a:rPr lang="tr-TR" sz="2800" b="1" dirty="0" smtClean="0"/>
              <a:t> hareket</a:t>
            </a:r>
            <a:r>
              <a:rPr lang="tr-TR" sz="2800" b="1" dirty="0"/>
              <a:t> </a:t>
            </a:r>
            <a:r>
              <a:rPr lang="tr-TR" sz="2800" b="1" dirty="0" smtClean="0"/>
              <a:t>etmeyen </a:t>
            </a:r>
            <a:r>
              <a:rPr lang="tr-TR" sz="2800" b="1" dirty="0" smtClean="0"/>
              <a:t>ve sesi çıkmayan değerlendirilmeli.</a:t>
            </a:r>
          </a:p>
          <a:p>
            <a:pPr algn="ctr">
              <a:buNone/>
            </a:pPr>
            <a:r>
              <a:rPr lang="tr-TR" sz="2800" b="1" dirty="0" smtClean="0"/>
              <a:t>Bir hasta/yaralı varsa hemen değerlendirme işlemine</a:t>
            </a:r>
          </a:p>
          <a:p>
            <a:pPr algn="ctr">
              <a:buNone/>
            </a:pPr>
            <a:r>
              <a:rPr lang="tr-TR" sz="2800" b="1" dirty="0" smtClean="0"/>
              <a:t>başlanmalıdır.</a:t>
            </a:r>
            <a:endParaRPr lang="tr-TR" sz="28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smtClean="0">
                <a:solidFill>
                  <a:schemeClr val="accent2">
                    <a:lumMod val="75000"/>
                  </a:schemeClr>
                </a:solidFill>
              </a:rPr>
              <a:t>İlk Yardımın </a:t>
            </a:r>
            <a:r>
              <a:rPr lang="tr-TR" b="1" i="1" dirty="0" err="1" smtClean="0">
                <a:solidFill>
                  <a:schemeClr val="accent2">
                    <a:lumMod val="75000"/>
                  </a:schemeClr>
                </a:solidFill>
              </a:rPr>
              <a:t>ABC’si</a:t>
            </a:r>
            <a:endParaRPr lang="tr-TR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</a:t>
            </a:r>
            <a:endParaRPr lang="tr-TR" dirty="0"/>
          </a:p>
        </p:txBody>
      </p:sp>
      <p:graphicFrame>
        <p:nvGraphicFramePr>
          <p:cNvPr id="6" name="5 Diyagram"/>
          <p:cNvGraphicFramePr/>
          <p:nvPr/>
        </p:nvGraphicFramePr>
        <p:xfrm>
          <a:off x="857224" y="1357298"/>
          <a:ext cx="728667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48000" r="-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692696"/>
            <a:ext cx="7758604" cy="557634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(</a:t>
            </a:r>
            <a:r>
              <a:rPr lang="tr-TR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Airway</a:t>
            </a:r>
            <a:r>
              <a:rPr lang="tr-T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tr-TR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Hava yolu açma girişimlerinin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başında sıkan giysilerin gevşetilmesi gelir, hava yolunun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kapanmasına neden olan durumlardan biri de ağız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içindeki yabancı cisimlerdir.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Bunlar; kusmuk,kan pıhtıları,yiyecek parçaları vb.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olabilir. 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 t="-1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1-İlk Yardımın Tarihçesi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1767’de Amsterdam’da, 1768’de Hamburg’da, 1772’de Paris’te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ilk kurtarma toplulukları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kurulmuştur. 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 kavramını kullanan bu konuda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ilk yazılı eseri hazırlayan kişi  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i="1" u="sng" dirty="0" err="1" smtClean="0">
                <a:latin typeface="Times New Roman" pitchFamily="18" charset="0"/>
                <a:cs typeface="Times New Roman" pitchFamily="18" charset="0"/>
              </a:rPr>
              <a:t>Dr.Esmarch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olmuştur.</a:t>
            </a:r>
          </a:p>
          <a:p>
            <a:pPr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stretch>
            <a:fillRect l="52000" r="-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marL="514350" indent="-514350" algn="ctr">
              <a:buClr>
                <a:srgbClr val="7030A0"/>
              </a:buClr>
              <a:buFont typeface="Wingdings" pitchFamily="2" charset="2"/>
              <a:buChar char="Ø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iki girişimden sonra hava kapanmasının asıl sebebi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olan ve bilinç kapalı hasta/yaralılarda görülen dilin hava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yolu girişini kapatması sorunu çözülmelidir. Çünkü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herhangi bir nedenle bilinci kapanan kişilerin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vücudundaki kaslarda gevşeme olur.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514350" indent="-514350" algn="ctr"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Dilin yapısı da kas olduğu için dil de gevşer ve soluk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yolunun giriş kısmına düşerek solunuma engel olur.</a:t>
            </a:r>
          </a:p>
          <a:p>
            <a:pPr algn="ctr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l="-48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268760"/>
            <a:ext cx="7643192" cy="485740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B(</a:t>
            </a:r>
            <a:r>
              <a:rPr lang="tr-TR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Breathing</a:t>
            </a:r>
            <a:r>
              <a:rPr lang="tr-TR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tr-TR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Solunumun değerlendirilmesinde,</a:t>
            </a:r>
          </a:p>
          <a:p>
            <a:pPr>
              <a:buNone/>
            </a:pPr>
            <a:r>
              <a:rPr lang="tr-TR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tr-T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Bak-Dinle-Hisset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” yöntemi ile 10 sn süre ile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hasta/yaralının soluk alıp almadığını değerlendirir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C(</a:t>
            </a:r>
            <a:r>
              <a:rPr lang="tr-TR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Circulation</a:t>
            </a:r>
            <a:r>
              <a:rPr lang="tr-T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Dolaşımın değerlendirilmesinde ise</a:t>
            </a:r>
          </a:p>
          <a:p>
            <a:pPr>
              <a:buNone/>
            </a:pP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yetişkin ve çocuklarda boyundaki şah damarından, </a:t>
            </a:r>
          </a:p>
          <a:p>
            <a:pPr>
              <a:buNone/>
            </a:pP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bebeklerde kol atardamarından 5 </a:t>
            </a:r>
            <a:r>
              <a:rPr lang="tr-TR" sz="2800" b="1" u="sng" dirty="0" err="1" smtClean="0">
                <a:latin typeface="Times New Roman" pitchFamily="18" charset="0"/>
                <a:cs typeface="Times New Roman" pitchFamily="18" charset="0"/>
              </a:rPr>
              <a:t>sanıye</a:t>
            </a: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 süre ile nabız kontrolü yapılır.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Eğer hasta/yaralının solunumu ve dolaşımı devam 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ediyorsa, ikinci değerlendirme aşamasına geçilir.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27000" t="21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İkinci Değerlendirme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İkinci değerlendirme, olay ve hasta/yaralı hakkında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bilgi toplama ve vücudun baştan aşağı kontrolünden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oluşur;</a:t>
            </a:r>
          </a:p>
          <a:p>
            <a:pPr algn="ctr">
              <a:buClr>
                <a:schemeClr val="accent5"/>
              </a:buClr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Bilgi toplamada hasta/yaralı ile iletişim kurulur.</a:t>
            </a:r>
          </a:p>
          <a:p>
            <a:pPr algn="ctr">
              <a:buClr>
                <a:schemeClr val="accent5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yardımcı önce kendini tanıtmalı, hoşgörülü</a:t>
            </a:r>
          </a:p>
          <a:p>
            <a:pPr algn="ctr">
              <a:buClr>
                <a:schemeClr val="accent5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davranarak hasta/yaralıya güven vermelidir.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algn="ctr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70C0"/>
              </a:buClr>
              <a:buFont typeface="Wingdings" pitchFamily="2" charset="2"/>
              <a:buChar char="Ø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70C0"/>
              </a:buClr>
              <a:buFont typeface="Wingdings" pitchFamily="2" charset="2"/>
              <a:buChar char="Ø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70C0"/>
              </a:buClr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bilgiler hasta/yaralının kendisinden alınabileceği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gibi olay yerinde yakınlar varsa onlardan da bilgi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alınabilir. İletişim sırasında hasta/yaralının sözlü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uyaranlara cevap verip vermediği, anlama ve algılama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düzeyi hakkında fikir edinilmiş olur.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 l="-26000" t="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8021E"/>
                </a:solidFill>
              </a:rPr>
              <a:t>Vücudun baştan aşağı kontrolünde ise;</a:t>
            </a:r>
            <a:endParaRPr lang="tr-TR" b="1" dirty="0">
              <a:solidFill>
                <a:srgbClr val="C8021E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pPr>
              <a:buNone/>
            </a:pPr>
            <a:r>
              <a:rPr lang="tr-TR" i="1" u="sng" dirty="0"/>
              <a:t> </a:t>
            </a:r>
            <a:r>
              <a:rPr lang="tr-TR" i="1" u="sng" dirty="0" smtClean="0"/>
              <a:t> 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Hem bilinç düzeyi </a:t>
            </a:r>
            <a:r>
              <a:rPr lang="tr-TR" sz="2800" b="1" i="1" u="sng" dirty="0" err="1" smtClean="0">
                <a:latin typeface="Times New Roman" pitchFamily="18" charset="0"/>
                <a:cs typeface="Times New Roman" pitchFamily="18" charset="0"/>
              </a:rPr>
              <a:t>hemde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 diğer kontroller saptanmaya çalışılır bunlar;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endParaRPr lang="tr-TR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Solunum hızı, ritmi,derinliği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Nabzın hızı,ritmi,dolgunluğu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Vücut ısısı,cildin rengi ve nemi kontrol edilir. </a:t>
            </a:r>
            <a:endParaRPr lang="tr-TR" i="1" u="sng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4000"/>
            <a:lum/>
          </a:blip>
          <a:srcRect/>
          <a:stretch>
            <a:fillRect t="-7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rgbClr val="C00000"/>
                </a:solidFill>
                <a:cs typeface="Times New Roman" pitchFamily="18" charset="0"/>
              </a:rPr>
              <a:t>Vücudun tüm bölümleri baştan aşağı doğru şöyle kontrol edilir;</a:t>
            </a:r>
            <a:endParaRPr lang="tr-TR" sz="40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endParaRPr lang="tr-TR" dirty="0" smtClean="0"/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Baş: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Saçlı deri,baş ve yüzde yaralanma,morluk,şekil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bozukluğu,kulak,burun ve ağızdan kan ya da sıvı gelip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gelmediğine bakılır.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7030A0"/>
                </a:solidFill>
                <a:cs typeface="Times New Roman" pitchFamily="18" charset="0"/>
              </a:rPr>
              <a:t>Boyun: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Ağrı,şişlik,hassasiyet,şekil bozukluğu,renk 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değişikliği,açık yara ve kanama durumu kontrol edilir. 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Boyun kırığı şüphesi göz önünde bulundurulmalı.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endParaRPr lang="tr-TR" dirty="0" smtClean="0">
              <a:solidFill>
                <a:srgbClr val="7030A0"/>
              </a:solidFill>
            </a:endParaRPr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>
                <a:solidFill>
                  <a:srgbClr val="7030A0"/>
                </a:solidFill>
              </a:rPr>
              <a:t>Göğüs: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Göğüs kafesinde batmış bir cisim,açık yara</a:t>
            </a:r>
            <a:r>
              <a:rPr lang="tr-TR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şekil bozukluğu,morarma ve ağrı kontrolü yapılır.Göğüs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bölgesi ile birlikte sırt bölgesinde de benzer durum olup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olmadığına bakılır.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>
                <a:solidFill>
                  <a:srgbClr val="7030A0"/>
                </a:solidFill>
                <a:cs typeface="Times New Roman" pitchFamily="18" charset="0"/>
              </a:rPr>
              <a:t> Karın: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Karında açık yara,morarma,kanama,batmış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cisim,ağrı ya da karın derisinde sertlik olup olmadığına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bakılır. Eller arka tarafa doğru kaydırılarak bel 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bölgesinde de aynı durumların kontrolü yapılır.</a:t>
            </a:r>
            <a:endParaRPr lang="tr-TR" dirty="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Clr>
                <a:srgbClr val="7030A0"/>
              </a:buClr>
              <a:buNone/>
            </a:pPr>
            <a:endParaRPr lang="tr-TR" dirty="0" smtClean="0">
              <a:solidFill>
                <a:srgbClr val="7030A0"/>
              </a:solidFill>
            </a:endParaRPr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endParaRPr lang="tr-TR" dirty="0" smtClean="0">
              <a:solidFill>
                <a:srgbClr val="7030A0"/>
              </a:solidFill>
            </a:endParaRPr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>
                <a:solidFill>
                  <a:srgbClr val="7030A0"/>
                </a:solidFill>
              </a:rPr>
              <a:t>Kalça: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Kalçada kırık,kanama,ağrı ve hassasiyet 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kontrolü yapılır.</a:t>
            </a:r>
          </a:p>
          <a:p>
            <a:pPr algn="ctr"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solidFill>
                  <a:srgbClr val="7030A0"/>
                </a:solidFill>
                <a:cs typeface="Times New Roman" pitchFamily="18" charset="0"/>
              </a:rPr>
              <a:t>Kollar ve Bacaklar: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Kuvvet ve his kaybı,ağrı,şişlik,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şekil bozukluğu,morarma,açık yara olup olmadığı ve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nabız alınabilen noktalardan nabız kontrolü yapılır.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T3 Tedavi: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“Tedavi” kelime olarak tıbbi yardım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anlamına gelmektedir. Ancak ilk yardım uygulamaları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tıbbi uygulama değildir. İlk yardımın temel ilkeleri “6T”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formülüyle gösterildiğinden tedavi kelimesi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kullanılmakla birlikte burada sözü edilen “Tedavi” ilk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yardım müdahalesi anlamını taşır.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l="-8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T4 Telekomünikasyon(Haberleşme):</a:t>
            </a:r>
          </a:p>
          <a:p>
            <a:pPr algn="ctr">
              <a:buFont typeface="Wingdings" pitchFamily="2" charset="2"/>
              <a:buChar char="ü"/>
            </a:pPr>
            <a:r>
              <a:rPr lang="tr-TR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İlk yardım da haberleşme hasta/yaralının hayatını</a:t>
            </a:r>
          </a:p>
          <a:p>
            <a:pPr algn="ctr">
              <a:buNone/>
            </a:pP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kurtarma ve tıbbi tedaviyi en kısa sürede başlatabilme</a:t>
            </a:r>
          </a:p>
          <a:p>
            <a:pPr algn="ctr">
              <a:buNone/>
            </a:pP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açısından çok önemlidir.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İlgili kuruluşlara yeterli bilgilerin zamanında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ulaşmasını sağlar.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Ülkemizde acil sağlık hizmetleri için aranması gereken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numara 112’dir.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t="-8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1877 yılında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.John ve arkadaşları tarafından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 ‘’</a:t>
            </a:r>
            <a:r>
              <a:rPr lang="tr-TR" sz="2800" b="1" i="1" u="sng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.John İlk Yardım Teşkilatı’’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kurulmuştur.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Aynı yıllarda </a:t>
            </a:r>
            <a:r>
              <a:rPr lang="tr-TR" sz="2800" b="1" i="1" u="sng" dirty="0" err="1" smtClean="0">
                <a:latin typeface="Times New Roman" pitchFamily="18" charset="0"/>
                <a:cs typeface="Times New Roman" pitchFamily="18" charset="0"/>
              </a:rPr>
              <a:t>Dr.Moffit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tarafından hazırlanan ilk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yardım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konularını ve araç-gereçlerini kapsayan bir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tüzüğü kabul ederek ilk yardım konularında birçok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konferans vermiş,çalışmalar yapmıştır.</a:t>
            </a:r>
          </a:p>
          <a:p>
            <a:pPr>
              <a:buNone/>
            </a:pPr>
            <a:endParaRPr lang="tr-T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16000" t="10000" r="-27000" b="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112 Aranırken Dikkat Edilmesi Gereken Noktalar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dirty="0" smtClean="0"/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Sakin olunur ya da sakin olan birinin araması</a:t>
            </a:r>
          </a:p>
          <a:p>
            <a:pPr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sağlanır.</a:t>
            </a:r>
          </a:p>
          <a:p>
            <a:pPr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Arayan kişi önce kendini tanıtır,hangi numaradan</a:t>
            </a:r>
          </a:p>
          <a:p>
            <a:pPr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aradığını belirtir.</a:t>
            </a:r>
          </a:p>
          <a:p>
            <a:pPr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Olay yeri herkes tarafından bilinen bir yerin adı</a:t>
            </a:r>
          </a:p>
          <a:p>
            <a:pPr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söylenerek,net bir şekilde tarif edilir.</a:t>
            </a:r>
          </a:p>
          <a:p>
            <a:pPr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Olayın ne olduğu,özellikleri anlatılır.</a:t>
            </a: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l="-1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Clr>
                <a:srgbClr val="7030A0"/>
              </a:buClr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7030A0"/>
              </a:buClr>
              <a:buFont typeface="Times New Roman" pitchFamily="18" charset="0"/>
              <a:buChar char="►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7030A0"/>
              </a:buClr>
              <a:buFont typeface="Times New Roman" pitchFamily="18" charset="0"/>
              <a:buChar char="►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Hasta/yaralı sayısı ve durumları hakkında bilgi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verilir.</a:t>
            </a:r>
          </a:p>
          <a:p>
            <a:pPr algn="ctr"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Herhangi bir ilk yardım yapılmışsa ne olduğu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anlatılır.</a:t>
            </a:r>
          </a:p>
          <a:p>
            <a:pPr algn="ctr">
              <a:buClr>
                <a:srgbClr val="7030A0"/>
              </a:buClr>
              <a:buFont typeface="Times New Roman" pitchFamily="18" charset="0"/>
              <a:buChar char="►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Karşı taraftaki “tamam” demedikçe telefon</a:t>
            </a:r>
          </a:p>
          <a:p>
            <a:pPr algn="ctr">
              <a:buClr>
                <a:srgbClr val="7030A0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kapatılmaz.</a:t>
            </a: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l="-8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T5 </a:t>
            </a:r>
            <a:r>
              <a:rPr lang="tr-TR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Triyaj</a:t>
            </a:r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(Ayırma): </a:t>
            </a: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Birden fazla hasta/yaralının</a:t>
            </a:r>
          </a:p>
          <a:p>
            <a:pPr algn="ctr">
              <a:buNone/>
            </a:pP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olduğu durumlarda,büyük çaplı kaza ya da olaylarda</a:t>
            </a:r>
          </a:p>
          <a:p>
            <a:pPr algn="ctr">
              <a:buNone/>
            </a:pP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veya doğal afetlerde,müdahalede öncelik verilecek</a:t>
            </a:r>
          </a:p>
          <a:p>
            <a:pPr algn="ctr">
              <a:buNone/>
            </a:pP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hasta/yaralının tespit edilmesine </a:t>
            </a:r>
            <a:r>
              <a:rPr lang="tr-TR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sz="28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triyaj</a:t>
            </a:r>
            <a:r>
              <a:rPr lang="tr-TR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denir.</a:t>
            </a:r>
          </a:p>
          <a:p>
            <a:pPr algn="ctr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70C0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Hasta/yaralının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triyajında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birçok sınıflandırmalar yapılmış ancak bunlar çoğu kez yetersiz kalmış ya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 çok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karışık olduğundan pratik olarak kullanılamamıştır.</a:t>
            </a:r>
            <a:endParaRPr lang="tr-TR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6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6600FF"/>
                </a:solidFill>
              </a:rPr>
              <a:t>Hasta/Yaralı Taşımada Öncelik Sırası</a:t>
            </a:r>
            <a:endParaRPr lang="tr-TR" b="1" dirty="0">
              <a:solidFill>
                <a:srgbClr val="6600FF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 marL="514350" indent="-514350" algn="ctr">
              <a:buAutoNum type="arabicPeriod"/>
            </a:pPr>
            <a:endParaRPr lang="tr-TR" b="1" dirty="0" smtClean="0">
              <a:solidFill>
                <a:srgbClr val="3333FF"/>
              </a:solidFill>
            </a:endParaRPr>
          </a:p>
          <a:p>
            <a:pPr marL="514350" indent="-514350" algn="ctr">
              <a:buAutoNum type="arabicPeriod"/>
            </a:pPr>
            <a:r>
              <a:rPr lang="tr-TR" b="1" dirty="0" smtClean="0">
                <a:solidFill>
                  <a:srgbClr val="3333FF"/>
                </a:solidFill>
              </a:rPr>
              <a:t>Derecede Öncelikli Olanlar:</a:t>
            </a:r>
          </a:p>
          <a:p>
            <a:pPr marL="514350" indent="-514350" algn="ctr">
              <a:buFont typeface="Wingdings" pitchFamily="2" charset="2"/>
              <a:buChar char="ü"/>
            </a:pP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Hava yolu tıkanıklığı ve solunum güçlüğü olanlar,</a:t>
            </a:r>
          </a:p>
          <a:p>
            <a:pPr marL="514350" indent="-514350" algn="ctr">
              <a:buFont typeface="Wingdings" pitchFamily="2" charset="2"/>
              <a:buChar char="ü"/>
            </a:pPr>
            <a:r>
              <a:rPr lang="tr-TR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Kalp durması ve kalp rahatsızlığı olanlar,</a:t>
            </a:r>
          </a:p>
          <a:p>
            <a:pPr marL="514350" indent="-514350"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dirty="0" smtClean="0"/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Bilincin giderek kapandığı,kafa travması olanlar,</a:t>
            </a:r>
          </a:p>
          <a:p>
            <a:pPr marL="514350" indent="-514350"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Ciddi kanama ve şok belirtisi olanlar,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Açık göğüs veya karın yaralanması olanlar,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Derin ve geniş yanığı olanlar (%20-40 genişlikte</a:t>
            </a:r>
          </a:p>
          <a:p>
            <a:pPr algn="ctr">
              <a:buClr>
                <a:srgbClr val="3333FF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2. veya 3.derece)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Ciddi,açık kırığı olalar.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4000"/>
            <a:lum/>
          </a:blip>
          <a:srcRect/>
          <a:stretch>
            <a:fillRect l="-6000" r="-7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6600FF"/>
                </a:solidFill>
              </a:rPr>
              <a:t>2.Derecede Öncelikli Olanlar:</a:t>
            </a:r>
          </a:p>
          <a:p>
            <a:pPr algn="ctr">
              <a:buFont typeface="Wingdings" pitchFamily="2" charset="2"/>
              <a:buChar char="ü"/>
            </a:pPr>
            <a:r>
              <a:rPr lang="tr-TR" b="1" dirty="0" smtClean="0">
                <a:solidFill>
                  <a:srgbClr val="6600FF"/>
                </a:solidFill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Atardamar yaralanması olanlar,</a:t>
            </a:r>
          </a:p>
          <a:p>
            <a:pPr algn="ctr">
              <a:buFont typeface="Wingdings" pitchFamily="2" charset="2"/>
              <a:buChar char="ü"/>
            </a:pPr>
            <a:r>
              <a:rPr lang="tr-TR" sz="28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 derecede kanaması ve kan kaybı olanlar,</a:t>
            </a:r>
          </a:p>
          <a:p>
            <a:pPr algn="ctr">
              <a:buFont typeface="Wingdings" pitchFamily="2" charset="2"/>
              <a:buChar char="ü"/>
            </a:pPr>
            <a:r>
              <a:rPr lang="tr-TR" sz="28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 dereceli genişlikte yanık yarası olanlar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(%20-40 genişlikte ve 1.derece)</a:t>
            </a:r>
          </a:p>
          <a:p>
            <a:pPr algn="ctr">
              <a:buClr>
                <a:srgbClr val="6600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Açık veya kapalı kırığı olanlar,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6600FF"/>
                </a:solidFill>
              </a:rPr>
              <a:t>3.Derecede Öncelikli Olanlar: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Çıkık ve burkulması olanlar,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Hafif yaralanma veya yanığı olanlar,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Göz yaralanması olanlar,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Hafif karın yaralanması olanlar,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Hafif kanaması olanlar,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l="-54000" r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endParaRPr lang="tr-TR" b="1" dirty="0" smtClean="0">
              <a:solidFill>
                <a:srgbClr val="6600FF"/>
              </a:solidFill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6600FF"/>
                </a:solidFill>
              </a:rPr>
              <a:t>4.Derecede Öncelikli Olanlar:</a:t>
            </a:r>
          </a:p>
          <a:p>
            <a:pPr algn="ctr">
              <a:buClr>
                <a:srgbClr val="3333FF"/>
              </a:buClr>
              <a:buFont typeface="Wingdings" pitchFamily="2" charset="2"/>
              <a:buChar char="ü"/>
            </a:pPr>
            <a:r>
              <a:rPr lang="tr-TR" b="1" dirty="0" smtClean="0">
                <a:solidFill>
                  <a:srgbClr val="6600FF"/>
                </a:solidFill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Dördüncü sırada ise ölmüş veya ölmek üzere olan</a:t>
            </a:r>
          </a:p>
          <a:p>
            <a:pPr algn="ctr">
              <a:buClr>
                <a:srgbClr val="3333FF"/>
              </a:buCl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(yaşama şansı çok az) hasta/yaralılar yer alır.</a:t>
            </a:r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</a:blip>
          <a:srcRect/>
          <a:stretch>
            <a:fillRect l="-10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T6 Transport(Taşıma):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İlk yardımda temel kural,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ortamda hayati tehlike bulunması ve trafik kazalarında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solunum durması dışında 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hasta/yaralıların yerinden </a:t>
            </a:r>
          </a:p>
          <a:p>
            <a:pPr algn="ctr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oynatılmaması ve taşınmamasıdır.</a:t>
            </a:r>
          </a:p>
          <a:p>
            <a:pPr algn="ctr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Çünkü yapılacak en küçük gereksiz hareket bile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yaralanma,kanama ve felç tehlikesini arttırır.</a:t>
            </a:r>
          </a:p>
          <a:p>
            <a:pPr algn="ctr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Ancak olay yerinde yangın,patlama,göçük vb. gibi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tehlikeler varsa,taşıdığı 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her türlü riske rağmen </a:t>
            </a:r>
          </a:p>
          <a:p>
            <a:pPr algn="ctr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hasta/yaralının güvenli bir ortama alınması gerekir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r="-6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9-İlk Yardım Temel Uygulamaları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yardımın amaçlarını yerine getirmek için yapılması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gereken temel uygulamalardır ve kısaca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K-B-K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olarak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adlandırılır.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tr-TR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“ Koruma-Bildirme-Kurtarma”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                    aşamalarından oluşur.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548680"/>
            <a:ext cx="7758604" cy="588071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1882’de İskoçya’da hasta ve yaralılara 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ilk yardım </a:t>
            </a:r>
          </a:p>
          <a:p>
            <a:pPr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yapmak amacıyla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.Andrew ‘’ İlk Yardım Teşkilatı’’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kurmuştur.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1940’lı yılların başında ilk yardım hizmetlerine katkı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oluşturmak amacıyla hastane trenleri,hastane gemileri,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yaralı taşıma uçakları ve helikopterler kullanılmaya</a:t>
            </a:r>
          </a:p>
          <a:p>
            <a:pPr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başlamıştır.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 l="-38000" t="27000" r="-32000" b="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/>
          <a:lstStyle/>
          <a:p>
            <a:pPr>
              <a:buNone/>
            </a:pPr>
            <a:endParaRPr lang="tr-TR" dirty="0"/>
          </a:p>
        </p:txBody>
      </p:sp>
      <p:sp>
        <p:nvSpPr>
          <p:cNvPr id="5" name="4 Yuvarlatılmış Çapraz Köşeli Dikdörtgen"/>
          <p:cNvSpPr/>
          <p:nvPr/>
        </p:nvSpPr>
        <p:spPr>
          <a:xfrm>
            <a:off x="857224" y="571480"/>
            <a:ext cx="4000528" cy="2071702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Koruma: </a:t>
            </a:r>
            <a:r>
              <a:rPr lang="tr-TR" sz="2800" dirty="0" smtClean="0">
                <a:solidFill>
                  <a:schemeClr val="tx1"/>
                </a:solidFill>
              </a:rPr>
              <a:t>Hasta/yaralıyı dış etkenlerden ve tehlikelerden korumak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6" name="5 Aynı Yanın Köşesi Yuvarlatılmış Dikdörtgen"/>
          <p:cNvSpPr/>
          <p:nvPr/>
        </p:nvSpPr>
        <p:spPr>
          <a:xfrm>
            <a:off x="4714876" y="2643182"/>
            <a:ext cx="3500462" cy="1857388"/>
          </a:xfrm>
          <a:prstGeom prst="round2Same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Bildirme: </a:t>
            </a:r>
            <a:r>
              <a:rPr lang="tr-TR" sz="2800" dirty="0" smtClean="0">
                <a:solidFill>
                  <a:schemeClr val="tx1"/>
                </a:solidFill>
              </a:rPr>
              <a:t>Olayın en kısa sürede ilgili birimlere haber verilmesi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7" name="6 Tek Köşesi Yuvarlatılmış Dikdörtgen"/>
          <p:cNvSpPr/>
          <p:nvPr/>
        </p:nvSpPr>
        <p:spPr>
          <a:xfrm>
            <a:off x="928662" y="4500570"/>
            <a:ext cx="3714776" cy="1857388"/>
          </a:xfrm>
          <a:prstGeom prst="round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Kurtarma: </a:t>
            </a:r>
            <a:r>
              <a:rPr lang="tr-TR" sz="2800" dirty="0" smtClean="0">
                <a:solidFill>
                  <a:schemeClr val="tx1"/>
                </a:solidFill>
              </a:rPr>
              <a:t>Hasta/yaralının hayatını kurtarmak için gereken ilk yardım</a:t>
            </a:r>
            <a:endParaRPr lang="tr-T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images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166"/>
            <a:ext cx="8858280" cy="5929354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A514ECC-76C8-4824-907C-A4273B333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867" y="1259380"/>
            <a:ext cx="7034134" cy="2922876"/>
          </a:xfrm>
        </p:spPr>
        <p:txBody>
          <a:bodyPr>
            <a:noAutofit/>
          </a:bodyPr>
          <a:lstStyle/>
          <a:p>
            <a:r>
              <a:rPr lang="tr-TR" sz="7200" b="1" i="1" dirty="0"/>
              <a:t>İLK YARDIM MALZEMELERİ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1B18B3E0-2DE3-443F-B72F-2CF640586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866" y="4620511"/>
            <a:ext cx="7543800" cy="1143000"/>
          </a:xfrm>
        </p:spPr>
        <p:txBody>
          <a:bodyPr>
            <a:normAutofit/>
          </a:bodyPr>
          <a:lstStyle/>
          <a:p>
            <a:r>
              <a:rPr lang="tr-TR" sz="2400" b="1" i="1" dirty="0"/>
              <a:t>    Türk Standartları Enstitüsüne Göre İlk Yardım Malzemeleri</a:t>
            </a:r>
          </a:p>
        </p:txBody>
      </p:sp>
    </p:spTree>
    <p:extLst>
      <p:ext uri="{BB962C8B-B14F-4D97-AF65-F5344CB8AC3E}">
        <p14:creationId xmlns:p14="http://schemas.microsoft.com/office/powerpoint/2010/main" val="393970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A414F8F-577C-4848-8366-8F59AC572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49902"/>
            <a:ext cx="6728792" cy="1838938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</a:t>
            </a:r>
            <a:r>
              <a:rPr lang="tr-T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Standartları Enstitüsüne Göre İlk Yardım Malzemeleri</a:t>
            </a:r>
            <a:r>
              <a:rPr lang="tr-TR" sz="3100" b="1" i="1" dirty="0"/>
              <a:t/>
            </a:r>
            <a:br>
              <a:rPr lang="tr-TR" sz="3100" b="1" i="1" dirty="0"/>
            </a:br>
            <a:endParaRPr lang="tr-TR" sz="31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D38352A-718A-4148-9BA0-9823631C8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2143596"/>
            <a:ext cx="7543800" cy="3725501"/>
          </a:xfrm>
        </p:spPr>
        <p:txBody>
          <a:bodyPr>
            <a:normAutofit fontScale="92500" lnSpcReduction="10000"/>
          </a:bodyPr>
          <a:lstStyle/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Olay yerinde ilk müdahaleyi yapmak için kullanılmak üzere kurumlarda , evlerde ve araçlarda bulundurulması gereken  malzemeler ülkemizde Türk Standartları Enstitüsü (TSE) ve Karayolları Trafik yönetmeliğinde belirtilmiştir.</a:t>
            </a: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kişi için 1 çanta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bulundurulması gerektiği belirtilmiştir.</a:t>
            </a:r>
          </a:p>
        </p:txBody>
      </p:sp>
    </p:spTree>
    <p:extLst>
      <p:ext uri="{BB962C8B-B14F-4D97-AF65-F5344CB8AC3E}">
        <p14:creationId xmlns:p14="http://schemas.microsoft.com/office/powerpoint/2010/main" val="4704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1A08F08-DF26-4754-8F9E-4ECFD0C4F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448" y="404664"/>
            <a:ext cx="7403013" cy="1512168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Karayolları Trafik Kanununa Göre İlk Yardım Malzemeleri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49A51BE-B74F-44DC-8D4C-910B4C104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133600"/>
            <a:ext cx="7800875" cy="3777622"/>
          </a:xfrm>
        </p:spPr>
        <p:txBody>
          <a:bodyPr>
            <a:normAutofit lnSpcReduction="10000"/>
          </a:bodyPr>
          <a:lstStyle/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Karayolları Trafik Kanununda belirtilen ve 2006 yılında Sağlık ve İçişleri Bakanlıklarının birlikte yürütmekle görevli oldukları </a:t>
            </a:r>
            <a:r>
              <a:rPr lang="tr-TR" sz="3200" dirty="0" smtClean="0"/>
              <a:t>‘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Sürücü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Adayları ve Sürücülerde Aranacak Sağlık İle Muayenelerine Dair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Yönetmelik’te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araçlarda bulundurulması gereken ilk yardım malzemeleri şöyle sıralanmıştır:</a:t>
            </a:r>
          </a:p>
        </p:txBody>
      </p:sp>
    </p:spTree>
    <p:extLst>
      <p:ext uri="{BB962C8B-B14F-4D97-AF65-F5344CB8AC3E}">
        <p14:creationId xmlns:p14="http://schemas.microsoft.com/office/powerpoint/2010/main" val="207737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A984EF-1788-4C57-B4EE-A6E7FF29F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DE9A1818-E147-4D8B-B3BD-0676BA99E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645772"/>
              </p:ext>
            </p:extLst>
          </p:nvPr>
        </p:nvGraphicFramePr>
        <p:xfrm>
          <a:off x="323528" y="60036"/>
          <a:ext cx="8580631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5596">
                  <a:extLst>
                    <a:ext uri="{9D8B030D-6E8A-4147-A177-3AD203B41FA5}">
                      <a16:colId xmlns:a16="http://schemas.microsoft.com/office/drawing/2014/main" xmlns="" val="371040863"/>
                    </a:ext>
                  </a:extLst>
                </a:gridCol>
                <a:gridCol w="1565035">
                  <a:extLst>
                    <a:ext uri="{9D8B030D-6E8A-4147-A177-3AD203B41FA5}">
                      <a16:colId xmlns:a16="http://schemas.microsoft.com/office/drawing/2014/main" xmlns="" val="3667171789"/>
                    </a:ext>
                  </a:extLst>
                </a:gridCol>
              </a:tblGrid>
              <a:tr h="508267">
                <a:tc>
                  <a:txBody>
                    <a:bodyPr/>
                    <a:lstStyle/>
                    <a:p>
                      <a:r>
                        <a:rPr lang="tr-TR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Alüminyum yanık örtüsü</a:t>
                      </a:r>
                    </a:p>
                  </a:txBody>
                  <a:tcPr marL="68580" marR="68580"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Adet</a:t>
                      </a:r>
                    </a:p>
                  </a:txBody>
                  <a:tcPr marL="68580" marR="68580"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98465902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Antiseptik solüsyon (50ml)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03497970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Büyük sargı bezi (10cm x 3-5m)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041761715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Çengelli İğne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343789460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feneri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854335865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Esmark</a:t>
                      </a:r>
                      <a:r>
                        <a:rPr lang="tr-T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bandı</a:t>
                      </a:r>
                      <a:endParaRPr lang="tr-TR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236223272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Flaster</a:t>
                      </a: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( 2cm x 3-5m 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911818937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Hidrofil steril gaz bez </a:t>
                      </a:r>
                      <a:r>
                        <a:rPr lang="tr-T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(10x10cm 50‘lik </a:t>
                      </a: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kutu)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779164194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Küçük makas (Paslanmaz çelik 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195693415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Tıbbi eldiven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934845186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Turnike (En az 50cm örgülü tekstil </a:t>
                      </a:r>
                      <a:r>
                        <a:rPr lang="tr-T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malzeme)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97261213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Üçgen sargı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088857202"/>
                  </a:ext>
                </a:extLst>
              </a:tr>
              <a:tr h="508267"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Yara bandı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tr-TR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Adet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252977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93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yardım ve acil yardım arasındaki farklardan bir tanesini yazınız.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7245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2-Türkiye’de İlk Yardım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Font typeface="Wingdings" pitchFamily="2" charset="2"/>
              <a:buChar char="v"/>
            </a:pP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Cenevre Sözleşmesi gereğince, Türkiye’de bazı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doktorlar bir araya gelerek ‘’Yaralıları ve Asker Esirleri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Kurtarma ve Yardım Derneği’’ kurmuşlardır. Bu dernek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daha sonra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‘’Osmanlı Hilal-i </a:t>
            </a:r>
            <a:r>
              <a:rPr lang="tr-TR" sz="2800" b="1" i="1" u="sng" dirty="0" err="1" smtClean="0">
                <a:latin typeface="Times New Roman" pitchFamily="18" charset="0"/>
                <a:cs typeface="Times New Roman" pitchFamily="18" charset="0"/>
              </a:rPr>
              <a:t>Ahmer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 Cemiyeti’’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adını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almıştır.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t="-12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785794"/>
            <a:ext cx="8501122" cy="5554683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Cumhuriyet döneminde büyük aşamalar yapan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cemiyet  Ankara’da merkez binaya kavuşmuş,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28 Nisan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1935’de Atatürk cemiyetin adını ‘’Kızılay’’ olarak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değiştirmiştir.</a:t>
            </a:r>
          </a:p>
          <a:p>
            <a:pPr algn="ctr">
              <a:buFont typeface="Wingdings" pitchFamily="2" charset="2"/>
              <a:buChar char="v"/>
            </a:pPr>
            <a:r>
              <a:rPr lang="tr-TR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Kızılay Derneği özel hukuk hükümlerine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tabiidir.Kamu yararına çalışır ve uluslar arası yardım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kuruluşlarının üyesidir.Ayrıca olağanüstü hallerde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‘’Sivil Savunma Teşkilatı’’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da kurtarma,ilk yardım ve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yaralı sevki hizmetlerini verebilmek için teşkilatlanmıştır.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endParaRPr lang="tr-T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Cumhuriyeti Sağlık Bakanlığı, 1944 yılında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memurları okulunda ders kitabı olarak okutulmak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için </a:t>
            </a: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‘’Küçük Cerrahi Bilgisi ve İlk Yardım’’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adlı kitabı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hazırlatmıştır.  Daha sonra İlk Yardım başlı başına bir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ders olarak okutulmaya başlanmıştır.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7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endParaRPr lang="tr-T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Günümüzde Sağlık Bakanlığı tarafından 2002 yılında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çıkarılan ve 2004 yılında bazı maddeleri değiştirilen </a:t>
            </a:r>
          </a:p>
          <a:p>
            <a:pPr algn="ctr">
              <a:buNone/>
            </a:pPr>
            <a:r>
              <a:rPr lang="tr-TR" sz="2800" b="1" i="1" u="sng" dirty="0" smtClean="0">
                <a:latin typeface="Times New Roman" pitchFamily="18" charset="0"/>
                <a:cs typeface="Times New Roman" pitchFamily="18" charset="0"/>
              </a:rPr>
              <a:t>‘’İlk Yardım Yönetmeliği ‘’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 halkın ilk yardım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konusunda temel bilgiye sahip olması konusunda </a:t>
            </a:r>
          </a:p>
          <a:p>
            <a:pPr algn="ctr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atılmış önemli bir adımdır. ( Ekler kısmında..)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2146</Words>
  <Application>Microsoft Office PowerPoint</Application>
  <PresentationFormat>Ekran Gösterisi (4:3)</PresentationFormat>
  <Paragraphs>433</Paragraphs>
  <Slides>56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57" baseType="lpstr">
      <vt:lpstr>Duman</vt:lpstr>
      <vt:lpstr>PowerPoint Sunusu</vt:lpstr>
      <vt:lpstr>KONU BAŞLIKLARI</vt:lpstr>
      <vt:lpstr>1-İlk Yardımın Tarihçesi</vt:lpstr>
      <vt:lpstr>PowerPoint Sunusu</vt:lpstr>
      <vt:lpstr>PowerPoint Sunusu</vt:lpstr>
      <vt:lpstr>2-Türkiye’de İlk Yardım</vt:lpstr>
      <vt:lpstr>PowerPoint Sunusu</vt:lpstr>
      <vt:lpstr>PowerPoint Sunusu</vt:lpstr>
      <vt:lpstr>PowerPoint Sunusu</vt:lpstr>
      <vt:lpstr>3-İlk Yardımın Tanımı ve Önemi</vt:lpstr>
      <vt:lpstr>PowerPoint Sunusu</vt:lpstr>
      <vt:lpstr>PowerPoint Sunusu</vt:lpstr>
      <vt:lpstr>PowerPoint Sunusu</vt:lpstr>
      <vt:lpstr>PowerPoint Sunusu</vt:lpstr>
      <vt:lpstr>4-Acil Yardım (Tıbbi Yardım)</vt:lpstr>
      <vt:lpstr>İlk Yardım ve Acil Yardımın Farkları</vt:lpstr>
      <vt:lpstr>5-İlk Yardımcı</vt:lpstr>
      <vt:lpstr>İlk Yardımcının Özellikleri</vt:lpstr>
      <vt:lpstr>PowerPoint Sunusu</vt:lpstr>
      <vt:lpstr>6-Yasal Sorumluluk</vt:lpstr>
      <vt:lpstr>PowerPoint Sunusu</vt:lpstr>
      <vt:lpstr>7-İlk Yardımın Amacı</vt:lpstr>
      <vt:lpstr>PowerPoint Sunusu</vt:lpstr>
      <vt:lpstr>PowerPoint Sunusu</vt:lpstr>
      <vt:lpstr>8-İlk Yardımın Temel İlkeleri</vt:lpstr>
      <vt:lpstr>6T İlkesi</vt:lpstr>
      <vt:lpstr>Birinci Değerlendirme</vt:lpstr>
      <vt:lpstr>İlk Yardımın ABC’si</vt:lpstr>
      <vt:lpstr>PowerPoint Sunusu</vt:lpstr>
      <vt:lpstr>PowerPoint Sunusu</vt:lpstr>
      <vt:lpstr>PowerPoint Sunusu</vt:lpstr>
      <vt:lpstr>İkinci Değerlendirme</vt:lpstr>
      <vt:lpstr>PowerPoint Sunusu</vt:lpstr>
      <vt:lpstr>Vücudun baştan aşağı kontrolünde ise;</vt:lpstr>
      <vt:lpstr>Vücudun tüm bölümleri baştan aşağı doğru şöyle kontrol edilir;</vt:lpstr>
      <vt:lpstr>PowerPoint Sunusu</vt:lpstr>
      <vt:lpstr>PowerPoint Sunusu</vt:lpstr>
      <vt:lpstr>PowerPoint Sunusu</vt:lpstr>
      <vt:lpstr>PowerPoint Sunusu</vt:lpstr>
      <vt:lpstr>112 Aranırken Dikkat Edilmesi Gereken Noktalar</vt:lpstr>
      <vt:lpstr>PowerPoint Sunusu</vt:lpstr>
      <vt:lpstr>PowerPoint Sunusu</vt:lpstr>
      <vt:lpstr>Hasta/Yaralı Taşımada Öncelik Sırası</vt:lpstr>
      <vt:lpstr>PowerPoint Sunusu</vt:lpstr>
      <vt:lpstr>PowerPoint Sunusu</vt:lpstr>
      <vt:lpstr>PowerPoint Sunusu</vt:lpstr>
      <vt:lpstr>PowerPoint Sunusu</vt:lpstr>
      <vt:lpstr>PowerPoint Sunusu</vt:lpstr>
      <vt:lpstr>9-İlk Yardım Temel Uygulamaları</vt:lpstr>
      <vt:lpstr>PowerPoint Sunusu</vt:lpstr>
      <vt:lpstr>PowerPoint Sunusu</vt:lpstr>
      <vt:lpstr>İLK YARDIM MALZEMELERİ</vt:lpstr>
      <vt:lpstr>  Türk Standartları Enstitüsüne Göre İlk Yardım Malzemeleri </vt:lpstr>
      <vt:lpstr>Karayolları Trafik Kanununa Göre İlk Yardım Malzemeleri</vt:lpstr>
      <vt:lpstr>PowerPoint Sunusu</vt:lpstr>
      <vt:lpstr>Örnek soru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lütfiye karadurak</dc:creator>
  <cp:lastModifiedBy>hp</cp:lastModifiedBy>
  <cp:revision>73</cp:revision>
  <dcterms:created xsi:type="dcterms:W3CDTF">2019-02-15T17:28:23Z</dcterms:created>
  <dcterms:modified xsi:type="dcterms:W3CDTF">2019-12-09T14:23:24Z</dcterms:modified>
</cp:coreProperties>
</file>