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solidFill>
                <a:srgbClr val="44546A"/>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AA75190A-E21D-4AE4-A9DD-582D2EBA9A33}" type="slidenum">
              <a:rPr lang="tr-TR" smtClean="0">
                <a:solidFill>
                  <a:srgbClr val="44546A"/>
                </a:solidFill>
              </a:rPr>
              <a:pPr/>
              <a:t>‹#›</a:t>
            </a:fld>
            <a:endParaRPr lang="tr-TR">
              <a:solidFill>
                <a:srgbClr val="44546A"/>
              </a:solidFill>
            </a:endParaRP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05563370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5" name="Footer Placeholder 4"/>
          <p:cNvSpPr>
            <a:spLocks noGrp="1"/>
          </p:cNvSpPr>
          <p:nvPr>
            <p:ph type="ftr" sz="quarter" idx="11"/>
          </p:nvPr>
        </p:nvSpPr>
        <p:spPr/>
        <p:txBody>
          <a:bodyPr/>
          <a:lstStyle/>
          <a:p>
            <a:endParaRPr lang="tr-TR">
              <a:solidFill>
                <a:srgbClr val="44546A"/>
              </a:solidFill>
            </a:endParaRPr>
          </a:p>
        </p:txBody>
      </p:sp>
      <p:sp>
        <p:nvSpPr>
          <p:cNvPr id="6" name="Slide Number Placeholder 5"/>
          <p:cNvSpPr>
            <a:spLocks noGrp="1"/>
          </p:cNvSpPr>
          <p:nvPr>
            <p:ph type="sldNum" sz="quarter" idx="12"/>
          </p:nvPr>
        </p:nvSpPr>
        <p:spPr/>
        <p:txBody>
          <a:bodyPr/>
          <a:lstStyle/>
          <a:p>
            <a:fld id="{AA75190A-E21D-4AE4-A9DD-582D2EBA9A33}" type="slidenum">
              <a:rPr lang="tr-TR" smtClean="0">
                <a:solidFill>
                  <a:srgbClr val="44546A"/>
                </a:solidFill>
              </a:rPr>
              <a:pPr/>
              <a:t>‹#›</a:t>
            </a:fld>
            <a:endParaRPr lang="tr-TR">
              <a:solidFill>
                <a:srgbClr val="44546A"/>
              </a:solidFill>
            </a:endParaRPr>
          </a:p>
        </p:txBody>
      </p:sp>
    </p:spTree>
    <p:extLst>
      <p:ext uri="{BB962C8B-B14F-4D97-AF65-F5344CB8AC3E}">
        <p14:creationId xmlns:p14="http://schemas.microsoft.com/office/powerpoint/2010/main" val="303741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5" name="Footer Placeholder 4"/>
          <p:cNvSpPr>
            <a:spLocks noGrp="1"/>
          </p:cNvSpPr>
          <p:nvPr>
            <p:ph type="ftr" sz="quarter" idx="11"/>
          </p:nvPr>
        </p:nvSpPr>
        <p:spPr/>
        <p:txBody>
          <a:bodyPr/>
          <a:lstStyle/>
          <a:p>
            <a:endParaRPr lang="tr-TR">
              <a:solidFill>
                <a:srgbClr val="44546A"/>
              </a:solidFill>
            </a:endParaRPr>
          </a:p>
        </p:txBody>
      </p:sp>
      <p:sp>
        <p:nvSpPr>
          <p:cNvPr id="6" name="Slide Number Placeholder 5"/>
          <p:cNvSpPr>
            <a:spLocks noGrp="1"/>
          </p:cNvSpPr>
          <p:nvPr>
            <p:ph type="sldNum" sz="quarter" idx="12"/>
          </p:nvPr>
        </p:nvSpPr>
        <p:spPr/>
        <p:txBody>
          <a:bodyPr/>
          <a:lstStyle/>
          <a:p>
            <a:fld id="{AA75190A-E21D-4AE4-A9DD-582D2EBA9A33}" type="slidenum">
              <a:rPr lang="tr-TR" smtClean="0">
                <a:solidFill>
                  <a:srgbClr val="44546A"/>
                </a:solidFill>
              </a:rPr>
              <a:pPr/>
              <a:t>‹#›</a:t>
            </a:fld>
            <a:endParaRPr lang="tr-TR">
              <a:solidFill>
                <a:srgbClr val="44546A"/>
              </a:solidFill>
            </a:endParaRPr>
          </a:p>
        </p:txBody>
      </p:sp>
    </p:spTree>
    <p:extLst>
      <p:ext uri="{BB962C8B-B14F-4D97-AF65-F5344CB8AC3E}">
        <p14:creationId xmlns:p14="http://schemas.microsoft.com/office/powerpoint/2010/main" val="3951684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5" name="Footer Placeholder 4"/>
          <p:cNvSpPr>
            <a:spLocks noGrp="1"/>
          </p:cNvSpPr>
          <p:nvPr>
            <p:ph type="ftr" sz="quarter" idx="11"/>
          </p:nvPr>
        </p:nvSpPr>
        <p:spPr/>
        <p:txBody>
          <a:bodyPr/>
          <a:lstStyle/>
          <a:p>
            <a:endParaRPr lang="tr-TR">
              <a:solidFill>
                <a:srgbClr val="44546A"/>
              </a:solidFill>
            </a:endParaRPr>
          </a:p>
        </p:txBody>
      </p:sp>
      <p:sp>
        <p:nvSpPr>
          <p:cNvPr id="6" name="Slide Number Placeholder 5"/>
          <p:cNvSpPr>
            <a:spLocks noGrp="1"/>
          </p:cNvSpPr>
          <p:nvPr>
            <p:ph type="sldNum" sz="quarter" idx="12"/>
          </p:nvPr>
        </p:nvSpPr>
        <p:spPr/>
        <p:txBody>
          <a:bodyPr/>
          <a:lstStyle/>
          <a:p>
            <a:fld id="{AA75190A-E21D-4AE4-A9DD-582D2EBA9A33}" type="slidenum">
              <a:rPr lang="tr-TR" smtClean="0">
                <a:solidFill>
                  <a:srgbClr val="44546A"/>
                </a:solidFill>
              </a:rPr>
              <a:pPr/>
              <a:t>‹#›</a:t>
            </a:fld>
            <a:endParaRPr lang="tr-TR">
              <a:solidFill>
                <a:srgbClr val="44546A"/>
              </a:solidFill>
            </a:endParaRPr>
          </a:p>
        </p:txBody>
      </p:sp>
    </p:spTree>
    <p:extLst>
      <p:ext uri="{BB962C8B-B14F-4D97-AF65-F5344CB8AC3E}">
        <p14:creationId xmlns:p14="http://schemas.microsoft.com/office/powerpoint/2010/main" val="302422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91F26BA-26D4-4F63-85A9-DAE01C08285D}" type="datetimeFigureOut">
              <a:rPr lang="tr-TR" smtClean="0">
                <a:solidFill>
                  <a:srgbClr val="E7E6E6"/>
                </a:solidFill>
              </a:rPr>
              <a:pPr/>
              <a:t>9.03.2020</a:t>
            </a:fld>
            <a:endParaRPr lang="tr-TR">
              <a:solidFill>
                <a:srgbClr val="E7E6E6"/>
              </a:solidFill>
            </a:endParaRP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solidFill>
                <a:srgbClr val="E7E6E6"/>
              </a:solidFill>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AA75190A-E21D-4AE4-A9DD-582D2EBA9A33}" type="slidenum">
              <a:rPr lang="tr-TR" smtClean="0">
                <a:solidFill>
                  <a:srgbClr val="E7E6E6"/>
                </a:solidFill>
              </a:rPr>
              <a:pPr/>
              <a:t>‹#›</a:t>
            </a:fld>
            <a:endParaRPr lang="tr-TR">
              <a:solidFill>
                <a:srgbClr val="E7E6E6"/>
              </a:solidFill>
            </a:endParaRP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8590059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6" name="Footer Placeholder 5"/>
          <p:cNvSpPr>
            <a:spLocks noGrp="1"/>
          </p:cNvSpPr>
          <p:nvPr>
            <p:ph type="ftr" sz="quarter" idx="11"/>
          </p:nvPr>
        </p:nvSpPr>
        <p:spPr/>
        <p:txBody>
          <a:bodyPr/>
          <a:lstStyle/>
          <a:p>
            <a:endParaRPr lang="tr-TR">
              <a:solidFill>
                <a:srgbClr val="44546A"/>
              </a:solidFill>
            </a:endParaRPr>
          </a:p>
        </p:txBody>
      </p:sp>
      <p:sp>
        <p:nvSpPr>
          <p:cNvPr id="7" name="Slide Number Placeholder 6"/>
          <p:cNvSpPr>
            <a:spLocks noGrp="1"/>
          </p:cNvSpPr>
          <p:nvPr>
            <p:ph type="sldNum" sz="quarter" idx="12"/>
          </p:nvPr>
        </p:nvSpPr>
        <p:spPr/>
        <p:txBody>
          <a:bodyPr/>
          <a:lstStyle/>
          <a:p>
            <a:fld id="{AA75190A-E21D-4AE4-A9DD-582D2EBA9A33}" type="slidenum">
              <a:rPr lang="tr-TR" smtClean="0">
                <a:solidFill>
                  <a:srgbClr val="44546A"/>
                </a:solidFill>
              </a:rPr>
              <a:pPr/>
              <a:t>‹#›</a:t>
            </a:fld>
            <a:endParaRPr lang="tr-TR">
              <a:solidFill>
                <a:srgbClr val="44546A"/>
              </a:solidFill>
            </a:endParaRPr>
          </a:p>
        </p:txBody>
      </p:sp>
    </p:spTree>
    <p:extLst>
      <p:ext uri="{BB962C8B-B14F-4D97-AF65-F5344CB8AC3E}">
        <p14:creationId xmlns:p14="http://schemas.microsoft.com/office/powerpoint/2010/main" val="1821263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8" name="Footer Placeholder 7"/>
          <p:cNvSpPr>
            <a:spLocks noGrp="1"/>
          </p:cNvSpPr>
          <p:nvPr>
            <p:ph type="ftr" sz="quarter" idx="11"/>
          </p:nvPr>
        </p:nvSpPr>
        <p:spPr/>
        <p:txBody>
          <a:bodyPr/>
          <a:lstStyle/>
          <a:p>
            <a:endParaRPr lang="tr-TR">
              <a:solidFill>
                <a:srgbClr val="44546A"/>
              </a:solidFill>
            </a:endParaRPr>
          </a:p>
        </p:txBody>
      </p:sp>
      <p:sp>
        <p:nvSpPr>
          <p:cNvPr id="9" name="Slide Number Placeholder 8"/>
          <p:cNvSpPr>
            <a:spLocks noGrp="1"/>
          </p:cNvSpPr>
          <p:nvPr>
            <p:ph type="sldNum" sz="quarter" idx="12"/>
          </p:nvPr>
        </p:nvSpPr>
        <p:spPr/>
        <p:txBody>
          <a:bodyPr/>
          <a:lstStyle/>
          <a:p>
            <a:fld id="{AA75190A-E21D-4AE4-A9DD-582D2EBA9A33}" type="slidenum">
              <a:rPr lang="tr-TR" smtClean="0">
                <a:solidFill>
                  <a:srgbClr val="44546A"/>
                </a:solidFill>
              </a:rPr>
              <a:pPr/>
              <a:t>‹#›</a:t>
            </a:fld>
            <a:endParaRPr lang="tr-TR">
              <a:solidFill>
                <a:srgbClr val="44546A"/>
              </a:solidFill>
            </a:endParaRPr>
          </a:p>
        </p:txBody>
      </p:sp>
    </p:spTree>
    <p:extLst>
      <p:ext uri="{BB962C8B-B14F-4D97-AF65-F5344CB8AC3E}">
        <p14:creationId xmlns:p14="http://schemas.microsoft.com/office/powerpoint/2010/main" val="1905657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4" name="Footer Placeholder 3"/>
          <p:cNvSpPr>
            <a:spLocks noGrp="1"/>
          </p:cNvSpPr>
          <p:nvPr>
            <p:ph type="ftr" sz="quarter" idx="11"/>
          </p:nvPr>
        </p:nvSpPr>
        <p:spPr/>
        <p:txBody>
          <a:bodyPr/>
          <a:lstStyle/>
          <a:p>
            <a:endParaRPr lang="tr-TR">
              <a:solidFill>
                <a:srgbClr val="44546A"/>
              </a:solidFill>
            </a:endParaRPr>
          </a:p>
        </p:txBody>
      </p:sp>
      <p:sp>
        <p:nvSpPr>
          <p:cNvPr id="5" name="Slide Number Placeholder 4"/>
          <p:cNvSpPr>
            <a:spLocks noGrp="1"/>
          </p:cNvSpPr>
          <p:nvPr>
            <p:ph type="sldNum" sz="quarter" idx="12"/>
          </p:nvPr>
        </p:nvSpPr>
        <p:spPr/>
        <p:txBody>
          <a:bodyPr/>
          <a:lstStyle/>
          <a:p>
            <a:fld id="{AA75190A-E21D-4AE4-A9DD-582D2EBA9A33}" type="slidenum">
              <a:rPr lang="tr-TR" smtClean="0">
                <a:solidFill>
                  <a:srgbClr val="44546A"/>
                </a:solidFill>
              </a:rPr>
              <a:pPr/>
              <a:t>‹#›</a:t>
            </a:fld>
            <a:endParaRPr lang="tr-TR">
              <a:solidFill>
                <a:srgbClr val="44546A"/>
              </a:solidFill>
            </a:endParaRPr>
          </a:p>
        </p:txBody>
      </p:sp>
    </p:spTree>
    <p:extLst>
      <p:ext uri="{BB962C8B-B14F-4D97-AF65-F5344CB8AC3E}">
        <p14:creationId xmlns:p14="http://schemas.microsoft.com/office/powerpoint/2010/main" val="2140586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3" name="Footer Placeholder 2"/>
          <p:cNvSpPr>
            <a:spLocks noGrp="1"/>
          </p:cNvSpPr>
          <p:nvPr>
            <p:ph type="ftr" sz="quarter" idx="11"/>
          </p:nvPr>
        </p:nvSpPr>
        <p:spPr/>
        <p:txBody>
          <a:bodyPr/>
          <a:lstStyle/>
          <a:p>
            <a:endParaRPr lang="tr-TR">
              <a:solidFill>
                <a:srgbClr val="44546A"/>
              </a:solidFill>
            </a:endParaRPr>
          </a:p>
        </p:txBody>
      </p:sp>
      <p:sp>
        <p:nvSpPr>
          <p:cNvPr id="4" name="Slide Number Placeholder 3"/>
          <p:cNvSpPr>
            <a:spLocks noGrp="1"/>
          </p:cNvSpPr>
          <p:nvPr>
            <p:ph type="sldNum" sz="quarter" idx="12"/>
          </p:nvPr>
        </p:nvSpPr>
        <p:spPr/>
        <p:txBody>
          <a:bodyPr/>
          <a:lstStyle/>
          <a:p>
            <a:fld id="{AA75190A-E21D-4AE4-A9DD-582D2EBA9A33}" type="slidenum">
              <a:rPr lang="tr-TR" smtClean="0">
                <a:solidFill>
                  <a:srgbClr val="44546A"/>
                </a:solidFill>
              </a:rPr>
              <a:pPr/>
              <a:t>‹#›</a:t>
            </a:fld>
            <a:endParaRPr lang="tr-TR">
              <a:solidFill>
                <a:srgbClr val="44546A"/>
              </a:solidFill>
            </a:endParaRPr>
          </a:p>
        </p:txBody>
      </p:sp>
    </p:spTree>
    <p:extLst>
      <p:ext uri="{BB962C8B-B14F-4D97-AF65-F5344CB8AC3E}">
        <p14:creationId xmlns:p14="http://schemas.microsoft.com/office/powerpoint/2010/main" val="36464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solidFill>
                <a:srgbClr val="44546A"/>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A75190A-E21D-4AE4-A9DD-582D2EBA9A33}" type="slidenum">
              <a:rPr lang="tr-TR" smtClean="0">
                <a:solidFill>
                  <a:srgbClr val="44546A"/>
                </a:solidFill>
              </a:rPr>
              <a:pPr/>
              <a:t>‹#›</a:t>
            </a:fld>
            <a:endParaRPr lang="tr-TR">
              <a:solidFill>
                <a:srgbClr val="44546A"/>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49411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solidFill>
                <a:srgbClr val="44546A"/>
              </a:solidFill>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AA75190A-E21D-4AE4-A9DD-582D2EBA9A33}" type="slidenum">
              <a:rPr lang="tr-TR" smtClean="0">
                <a:solidFill>
                  <a:srgbClr val="44546A"/>
                </a:solidFill>
              </a:rPr>
              <a:pPr/>
              <a:t>‹#›</a:t>
            </a:fld>
            <a:endParaRPr lang="tr-TR">
              <a:solidFill>
                <a:srgbClr val="44546A"/>
              </a:solidFill>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95581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F91F26BA-26D4-4F63-85A9-DAE01C08285D}" type="datetimeFigureOut">
              <a:rPr lang="tr-TR" smtClean="0">
                <a:solidFill>
                  <a:srgbClr val="44546A"/>
                </a:solidFill>
              </a:rPr>
              <a:pPr/>
              <a:t>9.03.2020</a:t>
            </a:fld>
            <a:endParaRPr lang="tr-TR">
              <a:solidFill>
                <a:srgbClr val="44546A"/>
              </a:solidFill>
            </a:endParaRP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solidFill>
                <a:srgbClr val="44546A"/>
              </a:solidFill>
            </a:endParaRP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AA75190A-E21D-4AE4-A9DD-582D2EBA9A33}" type="slidenum">
              <a:rPr lang="tr-TR" smtClean="0">
                <a:solidFill>
                  <a:srgbClr val="44546A"/>
                </a:solidFill>
              </a:rPr>
              <a:pPr/>
              <a:t>‹#›</a:t>
            </a:fld>
            <a:endParaRPr lang="tr-TR">
              <a:solidFill>
                <a:srgbClr val="44546A"/>
              </a:solidFill>
            </a:endParaRP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156711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Biological</a:t>
            </a:r>
            <a:r>
              <a:rPr lang="tr-TR" dirty="0" smtClean="0"/>
              <a:t> </a:t>
            </a:r>
            <a:r>
              <a:rPr lang="tr-TR" dirty="0" err="1" smtClean="0"/>
              <a:t>transmission</a:t>
            </a:r>
            <a:r>
              <a:rPr lang="tr-TR" dirty="0" smtClean="0"/>
              <a:t>; </a:t>
            </a:r>
            <a:endParaRPr lang="tr-TR" dirty="0"/>
          </a:p>
        </p:txBody>
      </p:sp>
      <p:sp>
        <p:nvSpPr>
          <p:cNvPr id="3" name="İçerik Yer Tutucusu 2"/>
          <p:cNvSpPr>
            <a:spLocks noGrp="1"/>
          </p:cNvSpPr>
          <p:nvPr>
            <p:ph idx="1"/>
          </p:nvPr>
        </p:nvSpPr>
        <p:spPr/>
        <p:txBody>
          <a:bodyPr>
            <a:normAutofit/>
          </a:bodyPr>
          <a:lstStyle/>
          <a:p>
            <a:r>
              <a:rPr lang="en-US" dirty="0"/>
              <a:t>Three types of biological transmission </a:t>
            </a:r>
            <a:r>
              <a:rPr lang="en-US" dirty="0" err="1" smtClean="0"/>
              <a:t>ocur</a:t>
            </a:r>
            <a:r>
              <a:rPr lang="tr-TR" dirty="0" smtClean="0"/>
              <a:t>;</a:t>
            </a:r>
          </a:p>
          <a:p>
            <a:pPr marL="457200" indent="-457200">
              <a:buFont typeface="+mj-lt"/>
              <a:buAutoNum type="arabicPeriod"/>
            </a:pPr>
            <a:r>
              <a:rPr lang="tr-TR" b="1" dirty="0"/>
              <a:t>D</a:t>
            </a:r>
            <a:r>
              <a:rPr lang="en-US" b="1" dirty="0" err="1" smtClean="0"/>
              <a:t>evelopmental</a:t>
            </a:r>
            <a:r>
              <a:rPr lang="en-US" b="1" dirty="0" smtClean="0"/>
              <a:t> </a:t>
            </a:r>
            <a:r>
              <a:rPr lang="en-US" b="1" dirty="0"/>
              <a:t>transmission</a:t>
            </a:r>
            <a:r>
              <a:rPr lang="en-US" dirty="0"/>
              <a:t>: with an </a:t>
            </a:r>
            <a:r>
              <a:rPr lang="en-US" dirty="0" smtClean="0"/>
              <a:t>essential</a:t>
            </a:r>
            <a:r>
              <a:rPr lang="tr-TR" dirty="0" smtClean="0"/>
              <a:t> </a:t>
            </a:r>
            <a:r>
              <a:rPr lang="en-US" dirty="0" smtClean="0"/>
              <a:t>phase </a:t>
            </a:r>
            <a:r>
              <a:rPr lang="en-US" dirty="0"/>
              <a:t>of development occurring in the </a:t>
            </a:r>
            <a:r>
              <a:rPr lang="en-US" dirty="0" smtClean="0"/>
              <a:t>vector</a:t>
            </a:r>
            <a:r>
              <a:rPr lang="tr-TR" dirty="0" smtClean="0"/>
              <a:t> (</a:t>
            </a:r>
            <a:r>
              <a:rPr lang="tr-TR" dirty="0" err="1"/>
              <a:t>e.g</a:t>
            </a:r>
            <a:r>
              <a:rPr lang="tr-TR" dirty="0"/>
              <a:t>., </a:t>
            </a:r>
            <a:r>
              <a:rPr lang="tr-TR" i="1" dirty="0" err="1"/>
              <a:t>Dirofilaria</a:t>
            </a:r>
            <a:r>
              <a:rPr lang="tr-TR" i="1" dirty="0"/>
              <a:t> </a:t>
            </a:r>
            <a:r>
              <a:rPr lang="tr-TR" i="1" dirty="0" err="1"/>
              <a:t>immitis</a:t>
            </a:r>
            <a:r>
              <a:rPr lang="tr-TR" i="1" dirty="0"/>
              <a:t> </a:t>
            </a:r>
            <a:r>
              <a:rPr lang="tr-TR" dirty="0"/>
              <a:t>in </a:t>
            </a:r>
            <a:r>
              <a:rPr lang="tr-TR" dirty="0" err="1"/>
              <a:t>mosquitoes</a:t>
            </a:r>
            <a:r>
              <a:rPr lang="tr-TR" dirty="0" smtClean="0"/>
              <a:t>);</a:t>
            </a:r>
          </a:p>
          <a:p>
            <a:pPr marL="457200" indent="-457200">
              <a:buFont typeface="+mj-lt"/>
              <a:buAutoNum type="arabicPeriod"/>
            </a:pPr>
            <a:r>
              <a:rPr lang="tr-TR" b="1" dirty="0"/>
              <a:t>P</a:t>
            </a:r>
            <a:r>
              <a:rPr lang="en-US" b="1" dirty="0" err="1" smtClean="0"/>
              <a:t>ropagative</a:t>
            </a:r>
            <a:r>
              <a:rPr lang="en-US" b="1" dirty="0" smtClean="0"/>
              <a:t> </a:t>
            </a:r>
            <a:r>
              <a:rPr lang="en-US" b="1" dirty="0"/>
              <a:t>transmission</a:t>
            </a:r>
            <a:r>
              <a:rPr lang="en-US" dirty="0"/>
              <a:t>: when the agent </a:t>
            </a:r>
            <a:r>
              <a:rPr lang="en-US" dirty="0" smtClean="0"/>
              <a:t>multiplies</a:t>
            </a:r>
            <a:r>
              <a:rPr lang="tr-TR" dirty="0" smtClean="0"/>
              <a:t> </a:t>
            </a:r>
            <a:r>
              <a:rPr lang="en-US" dirty="0" smtClean="0"/>
              <a:t>in </a:t>
            </a:r>
            <a:r>
              <a:rPr lang="en-US" dirty="0"/>
              <a:t>the vector (e.g., </a:t>
            </a:r>
            <a:r>
              <a:rPr lang="en-US" dirty="0" err="1"/>
              <a:t>louping</a:t>
            </a:r>
            <a:r>
              <a:rPr lang="en-US" dirty="0"/>
              <a:t> ill virus in </a:t>
            </a:r>
            <a:r>
              <a:rPr lang="en-US" dirty="0" err="1" smtClean="0"/>
              <a:t>ixodid</a:t>
            </a:r>
            <a:r>
              <a:rPr lang="tr-TR" dirty="0" smtClean="0"/>
              <a:t> </a:t>
            </a:r>
            <a:r>
              <a:rPr lang="tr-TR" dirty="0" err="1" smtClean="0"/>
              <a:t>ticks</a:t>
            </a:r>
            <a:r>
              <a:rPr lang="tr-TR" dirty="0" smtClean="0"/>
              <a:t>); </a:t>
            </a:r>
          </a:p>
          <a:p>
            <a:pPr marL="457200" indent="-457200">
              <a:buFont typeface="+mj-lt"/>
              <a:buAutoNum type="arabicPeriod"/>
            </a:pPr>
            <a:r>
              <a:rPr lang="tr-TR" b="1" dirty="0" err="1"/>
              <a:t>C</a:t>
            </a:r>
            <a:r>
              <a:rPr lang="tr-TR" b="1" dirty="0" err="1" smtClean="0"/>
              <a:t>yclopropagative</a:t>
            </a:r>
            <a:r>
              <a:rPr lang="tr-TR" b="1" dirty="0" smtClean="0"/>
              <a:t> </a:t>
            </a:r>
            <a:r>
              <a:rPr lang="tr-TR" b="1" dirty="0" err="1"/>
              <a:t>transmission</a:t>
            </a:r>
            <a:r>
              <a:rPr lang="tr-TR" dirty="0"/>
              <a:t>: a </a:t>
            </a:r>
            <a:r>
              <a:rPr lang="tr-TR" dirty="0" err="1"/>
              <a:t>combination</a:t>
            </a:r>
            <a:r>
              <a:rPr lang="tr-TR" dirty="0"/>
              <a:t> </a:t>
            </a:r>
            <a:r>
              <a:rPr lang="tr-TR" dirty="0" smtClean="0"/>
              <a:t>of </a:t>
            </a:r>
            <a:r>
              <a:rPr lang="en-US" dirty="0" smtClean="0"/>
              <a:t>1 </a:t>
            </a:r>
            <a:r>
              <a:rPr lang="en-US" dirty="0"/>
              <a:t>and 2 (e.g., </a:t>
            </a:r>
            <a:r>
              <a:rPr lang="en-US" i="1" dirty="0" err="1"/>
              <a:t>Babesia</a:t>
            </a:r>
            <a:r>
              <a:rPr lang="en-US" i="1" dirty="0"/>
              <a:t> </a:t>
            </a:r>
            <a:r>
              <a:rPr lang="en-US" dirty="0"/>
              <a:t>spp. in ticks).</a:t>
            </a:r>
            <a:endParaRPr lang="tr-TR" dirty="0"/>
          </a:p>
        </p:txBody>
      </p:sp>
    </p:spTree>
    <p:extLst>
      <p:ext uri="{BB962C8B-B14F-4D97-AF65-F5344CB8AC3E}">
        <p14:creationId xmlns:p14="http://schemas.microsoft.com/office/powerpoint/2010/main" val="1999589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LONG-DISTANCE TRANSMISSION OF INFECTION</a:t>
            </a:r>
            <a:endParaRPr lang="tr-TR" dirty="0"/>
          </a:p>
        </p:txBody>
      </p:sp>
      <p:sp>
        <p:nvSpPr>
          <p:cNvPr id="3" name="İçerik Yer Tutucusu 2"/>
          <p:cNvSpPr>
            <a:spLocks noGrp="1"/>
          </p:cNvSpPr>
          <p:nvPr>
            <p:ph idx="1"/>
          </p:nvPr>
        </p:nvSpPr>
        <p:spPr/>
        <p:txBody>
          <a:bodyPr>
            <a:normAutofit/>
          </a:bodyPr>
          <a:lstStyle/>
          <a:p>
            <a:r>
              <a:rPr lang="en-US" dirty="0"/>
              <a:t>Infectious diseases can be transmitted by the </a:t>
            </a:r>
            <a:r>
              <a:rPr lang="en-US" dirty="0" smtClean="0"/>
              <a:t>methods</a:t>
            </a:r>
            <a:r>
              <a:rPr lang="tr-TR" dirty="0" smtClean="0"/>
              <a:t> </a:t>
            </a:r>
            <a:r>
              <a:rPr lang="en-US" dirty="0" smtClean="0"/>
              <a:t>just </a:t>
            </a:r>
            <a:r>
              <a:rPr lang="en-US" dirty="0"/>
              <a:t>described over long distances as a result of </a:t>
            </a:r>
            <a:r>
              <a:rPr lang="en-US" dirty="0" smtClean="0"/>
              <a:t>the</a:t>
            </a:r>
            <a:r>
              <a:rPr lang="tr-TR" dirty="0" smtClean="0"/>
              <a:t>;</a:t>
            </a:r>
          </a:p>
          <a:p>
            <a:pPr lvl="1"/>
            <a:r>
              <a:rPr lang="tr-TR" dirty="0" err="1" smtClean="0"/>
              <a:t>Mobility</a:t>
            </a:r>
            <a:r>
              <a:rPr lang="tr-TR" dirty="0" smtClean="0"/>
              <a:t> of </a:t>
            </a:r>
            <a:r>
              <a:rPr lang="tr-TR" dirty="0" err="1" smtClean="0"/>
              <a:t>infected</a:t>
            </a:r>
            <a:r>
              <a:rPr lang="tr-TR" dirty="0" smtClean="0"/>
              <a:t> </a:t>
            </a:r>
            <a:r>
              <a:rPr lang="tr-TR" dirty="0" err="1" smtClean="0"/>
              <a:t>animals</a:t>
            </a:r>
            <a:r>
              <a:rPr lang="tr-TR" dirty="0" smtClean="0"/>
              <a:t>,</a:t>
            </a:r>
          </a:p>
          <a:p>
            <a:pPr lvl="1"/>
            <a:r>
              <a:rPr lang="tr-TR" dirty="0" err="1" smtClean="0"/>
              <a:t>Microorganisms</a:t>
            </a:r>
            <a:r>
              <a:rPr lang="tr-TR" dirty="0" smtClean="0"/>
              <a:t>,</a:t>
            </a:r>
          </a:p>
          <a:p>
            <a:pPr lvl="1"/>
            <a:r>
              <a:rPr lang="tr-TR" dirty="0" err="1" smtClean="0"/>
              <a:t>Parasites</a:t>
            </a:r>
            <a:r>
              <a:rPr lang="tr-TR" dirty="0" smtClean="0"/>
              <a:t>,</a:t>
            </a:r>
          </a:p>
          <a:p>
            <a:pPr lvl="1"/>
            <a:r>
              <a:rPr lang="tr-TR" dirty="0" err="1" smtClean="0"/>
              <a:t>Vectors</a:t>
            </a:r>
            <a:r>
              <a:rPr lang="tr-TR" dirty="0" smtClean="0"/>
              <a:t>,</a:t>
            </a:r>
          </a:p>
          <a:p>
            <a:pPr lvl="1"/>
            <a:r>
              <a:rPr lang="tr-TR" dirty="0" err="1" smtClean="0"/>
              <a:t>Fomites</a:t>
            </a:r>
            <a:r>
              <a:rPr lang="tr-TR" dirty="0" smtClean="0"/>
              <a:t>,</a:t>
            </a:r>
          </a:p>
          <a:p>
            <a:pPr lvl="1"/>
            <a:r>
              <a:rPr lang="tr-TR" dirty="0" err="1" smtClean="0"/>
              <a:t>Airbone</a:t>
            </a:r>
            <a:r>
              <a:rPr lang="tr-TR" dirty="0" smtClean="0"/>
              <a:t> </a:t>
            </a:r>
            <a:r>
              <a:rPr lang="tr-TR" dirty="0" err="1" smtClean="0"/>
              <a:t>transmission</a:t>
            </a:r>
            <a:endParaRPr lang="tr-TR" dirty="0"/>
          </a:p>
        </p:txBody>
      </p:sp>
    </p:spTree>
    <p:extLst>
      <p:ext uri="{BB962C8B-B14F-4D97-AF65-F5344CB8AC3E}">
        <p14:creationId xmlns:p14="http://schemas.microsoft.com/office/powerpoint/2010/main" val="825221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u="sng" dirty="0" err="1"/>
              <a:t>Droplet</a:t>
            </a:r>
            <a:r>
              <a:rPr lang="tr-TR" b="1" u="sng" dirty="0"/>
              <a:t> </a:t>
            </a:r>
            <a:r>
              <a:rPr lang="tr-TR" b="1" u="sng" dirty="0" err="1"/>
              <a:t>nuclei</a:t>
            </a:r>
            <a:r>
              <a:rPr lang="tr-TR" dirty="0"/>
              <a:t>: </a:t>
            </a:r>
            <a:r>
              <a:rPr lang="en-US" dirty="0"/>
              <a:t>The evaporation</a:t>
            </a:r>
            <a:r>
              <a:rPr lang="tr-TR" dirty="0"/>
              <a:t> </a:t>
            </a:r>
            <a:r>
              <a:rPr lang="en-US" dirty="0"/>
              <a:t>of water from droplets (which can occur when droplets</a:t>
            </a:r>
            <a:r>
              <a:rPr lang="tr-TR" dirty="0"/>
              <a:t> </a:t>
            </a:r>
            <a:r>
              <a:rPr lang="en-US" dirty="0"/>
              <a:t>are airborne or on the ground) produces desiccated</a:t>
            </a:r>
            <a:r>
              <a:rPr lang="tr-TR" dirty="0"/>
              <a:t> it</a:t>
            </a:r>
            <a:r>
              <a:rPr lang="en-US" dirty="0"/>
              <a:t>, ranging in diameter from 2 to</a:t>
            </a:r>
            <a:r>
              <a:rPr lang="tr-TR" dirty="0"/>
              <a:t> </a:t>
            </a:r>
            <a:r>
              <a:rPr lang="en-US" dirty="0"/>
              <a:t>10 nm</a:t>
            </a:r>
            <a:r>
              <a:rPr lang="en-US" dirty="0" smtClean="0"/>
              <a:t>.</a:t>
            </a:r>
            <a:endParaRPr lang="tr-TR" dirty="0" smtClean="0"/>
          </a:p>
          <a:p>
            <a:r>
              <a:rPr lang="tr-TR" dirty="0" smtClean="0"/>
              <a:t>Lee </a:t>
            </a:r>
            <a:r>
              <a:rPr lang="tr-TR" dirty="0" err="1" smtClean="0"/>
              <a:t>wave</a:t>
            </a:r>
            <a:r>
              <a:rPr lang="tr-TR" dirty="0" smtClean="0"/>
              <a:t>: A </a:t>
            </a:r>
            <a:r>
              <a:rPr lang="en-US" dirty="0" smtClean="0"/>
              <a:t>complex </a:t>
            </a:r>
            <a:r>
              <a:rPr lang="en-US" dirty="0"/>
              <a:t>meteorological hypothesis has been </a:t>
            </a:r>
            <a:r>
              <a:rPr lang="en-US" dirty="0" smtClean="0"/>
              <a:t>presented</a:t>
            </a:r>
            <a:r>
              <a:rPr lang="tr-TR" dirty="0" smtClean="0"/>
              <a:t> </a:t>
            </a:r>
            <a:r>
              <a:rPr lang="en-US" dirty="0" smtClean="0"/>
              <a:t>suggesting </a:t>
            </a:r>
            <a:r>
              <a:rPr lang="en-US" dirty="0"/>
              <a:t>that the </a:t>
            </a:r>
            <a:r>
              <a:rPr lang="en-US" dirty="0" smtClean="0"/>
              <a:t>secondary</a:t>
            </a:r>
            <a:r>
              <a:rPr lang="tr-TR" dirty="0" smtClean="0"/>
              <a:t> </a:t>
            </a:r>
            <a:r>
              <a:rPr lang="en-US" dirty="0" smtClean="0"/>
              <a:t>outbreaks </a:t>
            </a:r>
            <a:r>
              <a:rPr lang="en-US" dirty="0"/>
              <a:t>were caused by virus </a:t>
            </a:r>
            <a:r>
              <a:rPr lang="en-US" dirty="0" smtClean="0"/>
              <a:t>particles</a:t>
            </a:r>
            <a:r>
              <a:rPr lang="tr-TR" dirty="0" smtClean="0"/>
              <a:t> </a:t>
            </a:r>
            <a:r>
              <a:rPr lang="en-US" dirty="0" smtClean="0"/>
              <a:t>being </a:t>
            </a:r>
            <a:r>
              <a:rPr lang="en-US" dirty="0"/>
              <a:t>pulled downwards in a current of air, </a:t>
            </a:r>
            <a:r>
              <a:rPr lang="en-US" dirty="0" smtClean="0"/>
              <a:t>which</a:t>
            </a:r>
            <a:r>
              <a:rPr lang="tr-TR" dirty="0" smtClean="0"/>
              <a:t> </a:t>
            </a:r>
            <a:r>
              <a:rPr lang="en-US" dirty="0" smtClean="0"/>
              <a:t>was </a:t>
            </a:r>
            <a:r>
              <a:rPr lang="en-US" dirty="0"/>
              <a:t>forced into vertical oscillation as it flowed </a:t>
            </a:r>
            <a:r>
              <a:rPr lang="en-US" dirty="0" smtClean="0"/>
              <a:t>over</a:t>
            </a:r>
            <a:r>
              <a:rPr lang="tr-TR" dirty="0" smtClean="0"/>
              <a:t> </a:t>
            </a:r>
            <a:r>
              <a:rPr lang="en-US" dirty="0" smtClean="0"/>
              <a:t>a </a:t>
            </a:r>
            <a:r>
              <a:rPr lang="en-US" dirty="0"/>
              <a:t>hill. </a:t>
            </a:r>
            <a:r>
              <a:rPr lang="en-US" b="1" dirty="0"/>
              <a:t>This phenomenon is called a lee wave</a:t>
            </a:r>
            <a:endParaRPr lang="tr-TR" b="1" dirty="0"/>
          </a:p>
          <a:p>
            <a:endParaRPr lang="tr-TR" dirty="0"/>
          </a:p>
        </p:txBody>
      </p:sp>
    </p:spTree>
    <p:extLst>
      <p:ext uri="{BB962C8B-B14F-4D97-AF65-F5344CB8AC3E}">
        <p14:creationId xmlns:p14="http://schemas.microsoft.com/office/powerpoint/2010/main" val="3881772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TYPES OF INFECTION</a:t>
            </a:r>
            <a:br>
              <a:rPr lang="tr-TR" dirty="0" smtClean="0"/>
            </a:br>
            <a:r>
              <a:rPr lang="tr-TR" dirty="0" err="1" smtClean="0"/>
              <a:t>According</a:t>
            </a:r>
            <a:r>
              <a:rPr lang="tr-TR" dirty="0" smtClean="0"/>
              <a:t> </a:t>
            </a:r>
            <a:r>
              <a:rPr lang="tr-TR" dirty="0" err="1" smtClean="0"/>
              <a:t>to</a:t>
            </a:r>
            <a:r>
              <a:rPr lang="tr-TR" dirty="0" smtClean="0"/>
              <a:t> </a:t>
            </a:r>
            <a:r>
              <a:rPr lang="tr-TR" dirty="0" err="1" smtClean="0"/>
              <a:t>the</a:t>
            </a:r>
            <a:r>
              <a:rPr lang="tr-TR" dirty="0" smtClean="0"/>
              <a:t> </a:t>
            </a:r>
            <a:r>
              <a:rPr lang="tr-TR" dirty="0" err="1" smtClean="0"/>
              <a:t>Location</a:t>
            </a:r>
            <a:r>
              <a:rPr lang="tr-TR" dirty="0" smtClean="0"/>
              <a:t> in </a:t>
            </a:r>
            <a:r>
              <a:rPr lang="tr-TR" dirty="0" err="1" smtClean="0"/>
              <a:t>the</a:t>
            </a:r>
            <a:r>
              <a:rPr lang="tr-TR" dirty="0" smtClean="0"/>
              <a:t> Body</a:t>
            </a:r>
            <a:endParaRPr lang="tr-TR" dirty="0"/>
          </a:p>
        </p:txBody>
      </p:sp>
      <p:sp>
        <p:nvSpPr>
          <p:cNvPr id="3" name="İçerik Yer Tutucusu 2"/>
          <p:cNvSpPr>
            <a:spLocks noGrp="1"/>
          </p:cNvSpPr>
          <p:nvPr>
            <p:ph idx="1"/>
          </p:nvPr>
        </p:nvSpPr>
        <p:spPr/>
        <p:txBody>
          <a:bodyPr/>
          <a:lstStyle/>
          <a:p>
            <a:r>
              <a:rPr lang="tr-TR" b="1" dirty="0" smtClean="0"/>
              <a:t>General </a:t>
            </a:r>
            <a:r>
              <a:rPr lang="tr-TR" b="1" dirty="0" err="1" smtClean="0"/>
              <a:t>Infection</a:t>
            </a:r>
            <a:r>
              <a:rPr lang="tr-TR" b="1" dirty="0" smtClean="0"/>
              <a:t> (</a:t>
            </a:r>
            <a:r>
              <a:rPr lang="tr-TR" b="1" dirty="0" err="1" smtClean="0"/>
              <a:t>systemic</a:t>
            </a:r>
            <a:r>
              <a:rPr lang="tr-TR" b="1" dirty="0" smtClean="0"/>
              <a:t> </a:t>
            </a:r>
            <a:r>
              <a:rPr lang="tr-TR" b="1" dirty="0" err="1" smtClean="0"/>
              <a:t>infection</a:t>
            </a:r>
            <a:r>
              <a:rPr lang="tr-TR" b="1" dirty="0" smtClean="0"/>
              <a:t>): </a:t>
            </a:r>
            <a:r>
              <a:rPr lang="en-US" dirty="0"/>
              <a:t>Infections that can spread to the whole body after entering the body and can be determined in more than one </a:t>
            </a:r>
            <a:r>
              <a:rPr lang="en-US" dirty="0" smtClean="0"/>
              <a:t>system</a:t>
            </a:r>
            <a:endParaRPr lang="tr-TR" dirty="0" smtClean="0"/>
          </a:p>
          <a:p>
            <a:pPr lvl="1"/>
            <a:r>
              <a:rPr lang="tr-TR" dirty="0" err="1" smtClean="0"/>
              <a:t>E.g</a:t>
            </a:r>
            <a:r>
              <a:rPr lang="tr-TR" dirty="0"/>
              <a:t>.: </a:t>
            </a:r>
            <a:r>
              <a:rPr lang="tr-TR" dirty="0" err="1"/>
              <a:t>equine</a:t>
            </a:r>
            <a:r>
              <a:rPr lang="tr-TR" dirty="0"/>
              <a:t> </a:t>
            </a:r>
            <a:r>
              <a:rPr lang="tr-TR" dirty="0" err="1" smtClean="0"/>
              <a:t>plague</a:t>
            </a:r>
            <a:r>
              <a:rPr lang="tr-TR" dirty="0" smtClean="0"/>
              <a:t>, </a:t>
            </a:r>
            <a:r>
              <a:rPr lang="tr-TR" dirty="0" err="1" smtClean="0"/>
              <a:t>cattle</a:t>
            </a:r>
            <a:r>
              <a:rPr lang="tr-TR" dirty="0" smtClean="0"/>
              <a:t> </a:t>
            </a:r>
            <a:r>
              <a:rPr lang="tr-TR" dirty="0" err="1"/>
              <a:t>plague</a:t>
            </a:r>
            <a:r>
              <a:rPr lang="tr-TR" dirty="0"/>
              <a:t> </a:t>
            </a:r>
            <a:endParaRPr lang="tr-TR" dirty="0" smtClean="0"/>
          </a:p>
          <a:p>
            <a:r>
              <a:rPr lang="tr-TR" b="1" dirty="0" err="1" smtClean="0"/>
              <a:t>Local</a:t>
            </a:r>
            <a:r>
              <a:rPr lang="tr-TR" b="1" dirty="0" smtClean="0"/>
              <a:t> </a:t>
            </a:r>
            <a:r>
              <a:rPr lang="tr-TR" b="1" dirty="0" err="1" smtClean="0"/>
              <a:t>Infection</a:t>
            </a:r>
            <a:r>
              <a:rPr lang="tr-TR" dirty="0" smtClean="0"/>
              <a:t>: </a:t>
            </a:r>
            <a:r>
              <a:rPr lang="en-US" dirty="0"/>
              <a:t>Infections </a:t>
            </a:r>
            <a:r>
              <a:rPr lang="tr-TR" dirty="0" err="1" smtClean="0"/>
              <a:t>which</a:t>
            </a:r>
            <a:r>
              <a:rPr lang="tr-TR" dirty="0" smtClean="0"/>
              <a:t> </a:t>
            </a:r>
            <a:r>
              <a:rPr lang="tr-TR" dirty="0" err="1" smtClean="0"/>
              <a:t>are</a:t>
            </a:r>
            <a:r>
              <a:rPr lang="tr-TR" dirty="0" smtClean="0"/>
              <a:t> </a:t>
            </a:r>
            <a:r>
              <a:rPr lang="en-US" dirty="0" smtClean="0"/>
              <a:t>seen </a:t>
            </a:r>
            <a:r>
              <a:rPr lang="en-US" dirty="0"/>
              <a:t>only in a specific tissue, organ or system of the </a:t>
            </a:r>
            <a:r>
              <a:rPr lang="en-US" dirty="0" smtClean="0"/>
              <a:t>body</a:t>
            </a:r>
            <a:endParaRPr lang="tr-TR" dirty="0" smtClean="0"/>
          </a:p>
          <a:p>
            <a:pPr lvl="1"/>
            <a:r>
              <a:rPr lang="tr-TR" dirty="0" err="1" smtClean="0"/>
              <a:t>E.g</a:t>
            </a:r>
            <a:r>
              <a:rPr lang="tr-TR" dirty="0" smtClean="0"/>
              <a:t>.: </a:t>
            </a:r>
            <a:r>
              <a:rPr lang="tr-TR" dirty="0" err="1" smtClean="0"/>
              <a:t>Infertile</a:t>
            </a:r>
            <a:r>
              <a:rPr lang="tr-TR" dirty="0" smtClean="0"/>
              <a:t> </a:t>
            </a:r>
            <a:r>
              <a:rPr lang="tr-TR" dirty="0" err="1" smtClean="0"/>
              <a:t>staphylococcal</a:t>
            </a:r>
            <a:r>
              <a:rPr lang="tr-TR" dirty="0" smtClean="0"/>
              <a:t> </a:t>
            </a:r>
            <a:r>
              <a:rPr lang="tr-TR" dirty="0" err="1" smtClean="0"/>
              <a:t>and</a:t>
            </a:r>
            <a:r>
              <a:rPr lang="tr-TR" dirty="0" smtClean="0"/>
              <a:t> </a:t>
            </a:r>
            <a:r>
              <a:rPr lang="tr-TR" dirty="0" err="1" smtClean="0"/>
              <a:t>streptococcal</a:t>
            </a:r>
            <a:r>
              <a:rPr lang="tr-TR" dirty="0" smtClean="0"/>
              <a:t> </a:t>
            </a:r>
            <a:r>
              <a:rPr lang="tr-TR" dirty="0" err="1" smtClean="0"/>
              <a:t>infections</a:t>
            </a:r>
            <a:endParaRPr lang="tr-TR" dirty="0" smtClean="0"/>
          </a:p>
          <a:p>
            <a:r>
              <a:rPr lang="tr-TR" b="1" dirty="0" err="1" smtClean="0"/>
              <a:t>Focal</a:t>
            </a:r>
            <a:r>
              <a:rPr lang="tr-TR" b="1" dirty="0" smtClean="0"/>
              <a:t> </a:t>
            </a:r>
            <a:r>
              <a:rPr lang="tr-TR" b="1" dirty="0" err="1" smtClean="0"/>
              <a:t>Infection</a:t>
            </a:r>
            <a:r>
              <a:rPr lang="tr-TR" dirty="0" smtClean="0"/>
              <a:t>: I</a:t>
            </a:r>
            <a:r>
              <a:rPr lang="en-US" dirty="0" err="1" smtClean="0"/>
              <a:t>nfections</a:t>
            </a:r>
            <a:r>
              <a:rPr lang="tr-TR" dirty="0" smtClean="0"/>
              <a:t> </a:t>
            </a:r>
            <a:r>
              <a:rPr lang="tr-TR" dirty="0" err="1" smtClean="0"/>
              <a:t>which</a:t>
            </a:r>
            <a:r>
              <a:rPr lang="tr-TR" dirty="0" smtClean="0"/>
              <a:t> </a:t>
            </a:r>
            <a:r>
              <a:rPr lang="tr-TR" dirty="0" err="1" smtClean="0"/>
              <a:t>are</a:t>
            </a:r>
            <a:r>
              <a:rPr lang="tr-TR" dirty="0" smtClean="0"/>
              <a:t> </a:t>
            </a:r>
            <a:r>
              <a:rPr lang="tr-TR" dirty="0" err="1" smtClean="0"/>
              <a:t>seen</a:t>
            </a:r>
            <a:r>
              <a:rPr lang="tr-TR" dirty="0" smtClean="0"/>
              <a:t> </a:t>
            </a:r>
            <a:r>
              <a:rPr lang="en-US" dirty="0" smtClean="0"/>
              <a:t>in </a:t>
            </a:r>
            <a:r>
              <a:rPr lang="en-US" dirty="0"/>
              <a:t>the mucous membranes of the animals such as pharynx, larynx, tonsil, sinus and tooth nests </a:t>
            </a:r>
            <a:endParaRPr lang="tr-TR" dirty="0" smtClean="0"/>
          </a:p>
          <a:p>
            <a:pPr lvl="1"/>
            <a:r>
              <a:rPr lang="tr-TR" dirty="0" err="1" smtClean="0"/>
              <a:t>E.g</a:t>
            </a:r>
            <a:r>
              <a:rPr lang="tr-TR" dirty="0" smtClean="0"/>
              <a:t>.: </a:t>
            </a:r>
            <a:r>
              <a:rPr lang="tr-TR" dirty="0" err="1" smtClean="0"/>
              <a:t>Streptococcus</a:t>
            </a:r>
            <a:r>
              <a:rPr lang="tr-TR" dirty="0" smtClean="0"/>
              <a:t>, </a:t>
            </a:r>
            <a:r>
              <a:rPr lang="tr-TR" dirty="0" err="1" smtClean="0"/>
              <a:t>Corneal</a:t>
            </a:r>
            <a:r>
              <a:rPr lang="tr-TR" dirty="0" smtClean="0"/>
              <a:t> </a:t>
            </a:r>
            <a:r>
              <a:rPr lang="tr-TR" dirty="0" err="1" smtClean="0"/>
              <a:t>bacteria</a:t>
            </a:r>
            <a:endParaRPr lang="tr-TR" dirty="0"/>
          </a:p>
        </p:txBody>
      </p:sp>
    </p:spTree>
    <p:extLst>
      <p:ext uri="{BB962C8B-B14F-4D97-AF65-F5344CB8AC3E}">
        <p14:creationId xmlns:p14="http://schemas.microsoft.com/office/powerpoint/2010/main" val="4023038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TYPES OF INFECTION</a:t>
            </a:r>
            <a:br>
              <a:rPr lang="tr-TR" dirty="0"/>
            </a:br>
            <a:r>
              <a:rPr lang="tr-TR" dirty="0" err="1"/>
              <a:t>According</a:t>
            </a:r>
            <a:r>
              <a:rPr lang="tr-TR" dirty="0"/>
              <a:t> </a:t>
            </a:r>
            <a:r>
              <a:rPr lang="tr-TR" dirty="0" err="1"/>
              <a:t>to</a:t>
            </a:r>
            <a:r>
              <a:rPr lang="tr-TR" dirty="0"/>
              <a:t> </a:t>
            </a:r>
            <a:r>
              <a:rPr lang="tr-TR" dirty="0" err="1"/>
              <a:t>the</a:t>
            </a:r>
            <a:r>
              <a:rPr lang="tr-TR" dirty="0"/>
              <a:t> </a:t>
            </a:r>
            <a:r>
              <a:rPr lang="tr-TR" dirty="0" err="1"/>
              <a:t>Location</a:t>
            </a:r>
            <a:r>
              <a:rPr lang="tr-TR" dirty="0"/>
              <a:t> in </a:t>
            </a:r>
            <a:r>
              <a:rPr lang="tr-TR" dirty="0" err="1"/>
              <a:t>the</a:t>
            </a:r>
            <a:r>
              <a:rPr lang="tr-TR" dirty="0"/>
              <a:t> Body</a:t>
            </a:r>
          </a:p>
        </p:txBody>
      </p:sp>
      <p:sp>
        <p:nvSpPr>
          <p:cNvPr id="3" name="İçerik Yer Tutucusu 2"/>
          <p:cNvSpPr>
            <a:spLocks noGrp="1"/>
          </p:cNvSpPr>
          <p:nvPr>
            <p:ph idx="1"/>
          </p:nvPr>
        </p:nvSpPr>
        <p:spPr/>
        <p:txBody>
          <a:bodyPr/>
          <a:lstStyle/>
          <a:p>
            <a:r>
              <a:rPr lang="tr-TR" b="1" dirty="0" err="1" smtClean="0"/>
              <a:t>Latent</a:t>
            </a:r>
            <a:r>
              <a:rPr lang="tr-TR" b="1" dirty="0" smtClean="0"/>
              <a:t> </a:t>
            </a:r>
            <a:r>
              <a:rPr lang="tr-TR" b="1" dirty="0" err="1" smtClean="0"/>
              <a:t>Infection</a:t>
            </a:r>
            <a:r>
              <a:rPr lang="tr-TR" dirty="0" smtClean="0"/>
              <a:t>: S</a:t>
            </a:r>
            <a:r>
              <a:rPr lang="en-US" dirty="0" err="1" smtClean="0"/>
              <a:t>ome</a:t>
            </a:r>
            <a:r>
              <a:rPr lang="en-US" dirty="0" smtClean="0"/>
              <a:t> </a:t>
            </a:r>
            <a:r>
              <a:rPr lang="en-US" dirty="0"/>
              <a:t>microorganisms may remain in the body without causing symptoms</a:t>
            </a:r>
            <a:r>
              <a:rPr lang="en-US" dirty="0" smtClean="0"/>
              <a:t>.</a:t>
            </a:r>
            <a:r>
              <a:rPr lang="tr-TR" dirty="0" smtClean="0"/>
              <a:t> </a:t>
            </a:r>
            <a:r>
              <a:rPr lang="tr-TR" dirty="0" err="1" smtClean="0"/>
              <a:t>It</a:t>
            </a:r>
            <a:r>
              <a:rPr lang="tr-TR" dirty="0" smtClean="0"/>
              <a:t> is </a:t>
            </a:r>
            <a:r>
              <a:rPr lang="tr-TR" dirty="0" err="1" smtClean="0"/>
              <a:t>called</a:t>
            </a:r>
            <a:r>
              <a:rPr lang="tr-TR" dirty="0" smtClean="0"/>
              <a:t> </a:t>
            </a:r>
            <a:r>
              <a:rPr lang="tr-TR" dirty="0" err="1" smtClean="0"/>
              <a:t>latent</a:t>
            </a:r>
            <a:r>
              <a:rPr lang="tr-TR" dirty="0" smtClean="0"/>
              <a:t> </a:t>
            </a:r>
            <a:r>
              <a:rPr lang="tr-TR" dirty="0" err="1" smtClean="0"/>
              <a:t>infection</a:t>
            </a:r>
            <a:r>
              <a:rPr lang="tr-TR" dirty="0" smtClean="0"/>
              <a:t>. </a:t>
            </a:r>
          </a:p>
          <a:p>
            <a:r>
              <a:rPr lang="tr-TR" dirty="0" smtClean="0"/>
              <a:t>H</a:t>
            </a:r>
            <a:r>
              <a:rPr lang="en-US" dirty="0" err="1" smtClean="0"/>
              <a:t>owever</a:t>
            </a:r>
            <a:r>
              <a:rPr lang="en-US" dirty="0"/>
              <a:t>, the term latent indicates that when the host resistance is broken, the agent may cause clinical disease</a:t>
            </a:r>
            <a:r>
              <a:rPr lang="en-US" dirty="0" smtClean="0"/>
              <a:t>.</a:t>
            </a:r>
            <a:endParaRPr lang="tr-TR" dirty="0" smtClean="0"/>
          </a:p>
          <a:p>
            <a:pPr lvl="1"/>
            <a:r>
              <a:rPr lang="tr-TR" dirty="0" err="1" smtClean="0"/>
              <a:t>E.g</a:t>
            </a:r>
            <a:r>
              <a:rPr lang="tr-TR" dirty="0" smtClean="0"/>
              <a:t>.: </a:t>
            </a:r>
            <a:r>
              <a:rPr lang="tr-TR" dirty="0" err="1" smtClean="0"/>
              <a:t>Parainfluenza</a:t>
            </a:r>
            <a:r>
              <a:rPr lang="tr-TR" dirty="0" smtClean="0"/>
              <a:t> </a:t>
            </a:r>
            <a:r>
              <a:rPr lang="tr-TR" dirty="0" err="1" smtClean="0"/>
              <a:t>virus</a:t>
            </a:r>
            <a:r>
              <a:rPr lang="tr-TR" dirty="0" smtClean="0"/>
              <a:t> </a:t>
            </a:r>
            <a:r>
              <a:rPr lang="tr-TR" dirty="0" err="1" smtClean="0"/>
              <a:t>infection</a:t>
            </a:r>
            <a:r>
              <a:rPr lang="tr-TR" dirty="0" smtClean="0"/>
              <a:t> </a:t>
            </a:r>
          </a:p>
          <a:p>
            <a:r>
              <a:rPr lang="tr-TR" b="1" dirty="0" err="1" smtClean="0"/>
              <a:t>Opportunistic</a:t>
            </a:r>
            <a:r>
              <a:rPr lang="tr-TR" b="1" dirty="0" smtClean="0"/>
              <a:t> </a:t>
            </a:r>
            <a:r>
              <a:rPr lang="tr-TR" b="1" dirty="0" err="1" smtClean="0"/>
              <a:t>Infection</a:t>
            </a:r>
            <a:r>
              <a:rPr lang="tr-TR" dirty="0" smtClean="0"/>
              <a:t>: </a:t>
            </a:r>
            <a:r>
              <a:rPr lang="en-US" dirty="0"/>
              <a:t>Some microorganisms, which do not cause disease in normal and experimental conditions and are found in the normal flora of the host, can cause disease when the host resistance is broken or the immune system is suppressed</a:t>
            </a:r>
            <a:r>
              <a:rPr lang="en-US" dirty="0" smtClean="0"/>
              <a:t>.</a:t>
            </a:r>
            <a:r>
              <a:rPr lang="tr-TR" dirty="0" smtClean="0"/>
              <a:t> </a:t>
            </a:r>
          </a:p>
          <a:p>
            <a:pPr lvl="1"/>
            <a:r>
              <a:rPr lang="tr-TR" dirty="0" err="1" smtClean="0"/>
              <a:t>E.g</a:t>
            </a:r>
            <a:r>
              <a:rPr lang="tr-TR" dirty="0" smtClean="0"/>
              <a:t>.: </a:t>
            </a:r>
            <a:r>
              <a:rPr lang="tr-TR" dirty="0" err="1" smtClean="0"/>
              <a:t>Candida</a:t>
            </a:r>
            <a:r>
              <a:rPr lang="tr-TR" dirty="0" smtClean="0"/>
              <a:t> </a:t>
            </a:r>
            <a:r>
              <a:rPr lang="tr-TR" dirty="0" err="1" smtClean="0"/>
              <a:t>infections</a:t>
            </a:r>
            <a:endParaRPr lang="tr-TR" dirty="0"/>
          </a:p>
        </p:txBody>
      </p:sp>
    </p:spTree>
    <p:extLst>
      <p:ext uri="{BB962C8B-B14F-4D97-AF65-F5344CB8AC3E}">
        <p14:creationId xmlns:p14="http://schemas.microsoft.com/office/powerpoint/2010/main" val="4284241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TYPES OF INFECTION</a:t>
            </a:r>
            <a:br>
              <a:rPr lang="tr-TR" dirty="0"/>
            </a:br>
            <a:r>
              <a:rPr lang="tr-TR" dirty="0" err="1"/>
              <a:t>According</a:t>
            </a:r>
            <a:r>
              <a:rPr lang="tr-TR" dirty="0"/>
              <a:t> </a:t>
            </a:r>
            <a:r>
              <a:rPr lang="tr-TR" dirty="0" err="1"/>
              <a:t>to</a:t>
            </a:r>
            <a:r>
              <a:rPr lang="tr-TR" dirty="0"/>
              <a:t> </a:t>
            </a:r>
            <a:r>
              <a:rPr lang="tr-TR" dirty="0" err="1"/>
              <a:t>the</a:t>
            </a:r>
            <a:r>
              <a:rPr lang="tr-TR" dirty="0"/>
              <a:t> </a:t>
            </a:r>
            <a:r>
              <a:rPr lang="tr-TR" dirty="0" err="1"/>
              <a:t>Location</a:t>
            </a:r>
            <a:r>
              <a:rPr lang="tr-TR" dirty="0"/>
              <a:t> in </a:t>
            </a:r>
            <a:r>
              <a:rPr lang="tr-TR" dirty="0" err="1"/>
              <a:t>the</a:t>
            </a:r>
            <a:r>
              <a:rPr lang="tr-TR" dirty="0"/>
              <a:t> Body</a:t>
            </a:r>
          </a:p>
        </p:txBody>
      </p:sp>
      <p:sp>
        <p:nvSpPr>
          <p:cNvPr id="3" name="İçerik Yer Tutucusu 2"/>
          <p:cNvSpPr>
            <a:spLocks noGrp="1"/>
          </p:cNvSpPr>
          <p:nvPr>
            <p:ph idx="1"/>
          </p:nvPr>
        </p:nvSpPr>
        <p:spPr/>
        <p:txBody>
          <a:bodyPr>
            <a:normAutofit lnSpcReduction="10000"/>
          </a:bodyPr>
          <a:lstStyle/>
          <a:p>
            <a:r>
              <a:rPr lang="tr-TR" b="1" dirty="0" err="1" smtClean="0"/>
              <a:t>Hidden</a:t>
            </a:r>
            <a:r>
              <a:rPr lang="tr-TR" b="1" dirty="0" smtClean="0"/>
              <a:t> </a:t>
            </a:r>
            <a:r>
              <a:rPr lang="tr-TR" b="1" dirty="0" err="1" smtClean="0"/>
              <a:t>Infection</a:t>
            </a:r>
            <a:r>
              <a:rPr lang="tr-TR" b="1" dirty="0" smtClean="0"/>
              <a:t>:</a:t>
            </a:r>
            <a:r>
              <a:rPr lang="tr-TR" dirty="0" smtClean="0"/>
              <a:t> </a:t>
            </a:r>
            <a:r>
              <a:rPr lang="en-US" dirty="0"/>
              <a:t>Some microorganisms are not likely to cause any disease in their </a:t>
            </a:r>
            <a:r>
              <a:rPr lang="en-US" dirty="0" smtClean="0"/>
              <a:t>host.</a:t>
            </a:r>
            <a:r>
              <a:rPr lang="tr-TR" dirty="0" smtClean="0"/>
              <a:t> T</a:t>
            </a:r>
            <a:r>
              <a:rPr lang="en-US" dirty="0" smtClean="0"/>
              <a:t>hey </a:t>
            </a:r>
            <a:r>
              <a:rPr lang="en-US" dirty="0"/>
              <a:t>are either random or flora in the host. However, they spread the agent to the environment and cause </a:t>
            </a:r>
            <a:r>
              <a:rPr lang="tr-TR" dirty="0" err="1" smtClean="0"/>
              <a:t>infection</a:t>
            </a:r>
            <a:r>
              <a:rPr lang="tr-TR" dirty="0" smtClean="0"/>
              <a:t> in </a:t>
            </a:r>
            <a:r>
              <a:rPr lang="en-US" dirty="0" smtClean="0"/>
              <a:t>susceptible animals</a:t>
            </a:r>
            <a:r>
              <a:rPr lang="tr-TR" dirty="0" smtClean="0"/>
              <a:t>.</a:t>
            </a:r>
          </a:p>
          <a:p>
            <a:pPr lvl="1"/>
            <a:r>
              <a:rPr lang="tr-TR" dirty="0" err="1" smtClean="0"/>
              <a:t>E.g</a:t>
            </a:r>
            <a:r>
              <a:rPr lang="tr-TR" dirty="0" smtClean="0"/>
              <a:t>.: C. </a:t>
            </a:r>
            <a:r>
              <a:rPr lang="tr-TR" dirty="0" err="1" smtClean="0"/>
              <a:t>jejuni</a:t>
            </a:r>
            <a:r>
              <a:rPr lang="tr-TR" dirty="0" smtClean="0"/>
              <a:t> </a:t>
            </a:r>
            <a:r>
              <a:rPr lang="tr-TR" dirty="0" err="1" smtClean="0"/>
              <a:t>infection</a:t>
            </a:r>
            <a:r>
              <a:rPr lang="tr-TR" dirty="0" smtClean="0"/>
              <a:t> in </a:t>
            </a:r>
            <a:r>
              <a:rPr lang="tr-TR" dirty="0" err="1" smtClean="0"/>
              <a:t>March</a:t>
            </a:r>
            <a:endParaRPr lang="tr-TR" dirty="0" smtClean="0"/>
          </a:p>
          <a:p>
            <a:r>
              <a:rPr lang="tr-TR" b="1" dirty="0" err="1" smtClean="0"/>
              <a:t>Common</a:t>
            </a:r>
            <a:r>
              <a:rPr lang="tr-TR" b="1" dirty="0" smtClean="0"/>
              <a:t> (</a:t>
            </a:r>
            <a:r>
              <a:rPr lang="tr-TR" b="1" dirty="0" err="1" smtClean="0"/>
              <a:t>Co</a:t>
            </a:r>
            <a:r>
              <a:rPr lang="tr-TR" b="1" dirty="0" smtClean="0"/>
              <a:t>) </a:t>
            </a:r>
            <a:r>
              <a:rPr lang="tr-TR" b="1" dirty="0" err="1" smtClean="0"/>
              <a:t>Infection</a:t>
            </a:r>
            <a:r>
              <a:rPr lang="tr-TR" b="1" dirty="0" smtClean="0"/>
              <a:t>: </a:t>
            </a:r>
            <a:r>
              <a:rPr lang="en-US" dirty="0"/>
              <a:t>In some infections, multiple </a:t>
            </a:r>
            <a:r>
              <a:rPr lang="tr-TR" dirty="0" err="1" smtClean="0"/>
              <a:t>agents</a:t>
            </a:r>
            <a:r>
              <a:rPr lang="en-US" dirty="0" smtClean="0"/>
              <a:t> </a:t>
            </a:r>
            <a:r>
              <a:rPr lang="en-US" dirty="0"/>
              <a:t>must </a:t>
            </a:r>
            <a:r>
              <a:rPr lang="tr-TR" dirty="0" smtClean="0"/>
              <a:t>be </a:t>
            </a:r>
            <a:r>
              <a:rPr lang="en-US" dirty="0" smtClean="0"/>
              <a:t>together </a:t>
            </a:r>
            <a:r>
              <a:rPr lang="en-US" dirty="0"/>
              <a:t>to cause the </a:t>
            </a:r>
            <a:r>
              <a:rPr lang="en-US" dirty="0" smtClean="0"/>
              <a:t>disease.</a:t>
            </a:r>
            <a:endParaRPr lang="tr-TR" dirty="0" smtClean="0"/>
          </a:p>
          <a:p>
            <a:pPr lvl="1"/>
            <a:r>
              <a:rPr lang="tr-TR" dirty="0" err="1" smtClean="0"/>
              <a:t>E.g</a:t>
            </a:r>
            <a:r>
              <a:rPr lang="tr-TR" dirty="0" smtClean="0"/>
              <a:t>.: P. </a:t>
            </a:r>
            <a:r>
              <a:rPr lang="tr-TR" dirty="0" err="1"/>
              <a:t>m</a:t>
            </a:r>
            <a:r>
              <a:rPr lang="tr-TR" dirty="0" err="1" smtClean="0"/>
              <a:t>ultocida</a:t>
            </a:r>
            <a:r>
              <a:rPr lang="tr-TR" dirty="0" smtClean="0"/>
              <a:t>, </a:t>
            </a:r>
            <a:r>
              <a:rPr lang="tr-TR" dirty="0" err="1" smtClean="0"/>
              <a:t>Mycoplasma</a:t>
            </a:r>
            <a:r>
              <a:rPr lang="tr-TR" dirty="0" smtClean="0"/>
              <a:t> </a:t>
            </a:r>
            <a:r>
              <a:rPr lang="tr-TR" dirty="0" err="1" smtClean="0"/>
              <a:t>and</a:t>
            </a:r>
            <a:r>
              <a:rPr lang="tr-TR" dirty="0" smtClean="0"/>
              <a:t> Parainfluenza-3 </a:t>
            </a:r>
            <a:r>
              <a:rPr lang="tr-TR" dirty="0" err="1" smtClean="0"/>
              <a:t>virus</a:t>
            </a:r>
            <a:r>
              <a:rPr lang="tr-TR" dirty="0" smtClean="0"/>
              <a:t> </a:t>
            </a:r>
          </a:p>
          <a:p>
            <a:r>
              <a:rPr lang="tr-TR" b="1" dirty="0" err="1" smtClean="0"/>
              <a:t>Secondery</a:t>
            </a:r>
            <a:r>
              <a:rPr lang="tr-TR" b="1" dirty="0" smtClean="0"/>
              <a:t> </a:t>
            </a:r>
            <a:r>
              <a:rPr lang="tr-TR" b="1" dirty="0" err="1" smtClean="0"/>
              <a:t>Infection</a:t>
            </a:r>
            <a:r>
              <a:rPr lang="tr-TR" b="1" dirty="0" smtClean="0"/>
              <a:t>:</a:t>
            </a:r>
            <a:r>
              <a:rPr lang="tr-TR" dirty="0" smtClean="0"/>
              <a:t> </a:t>
            </a:r>
            <a:r>
              <a:rPr lang="en-US" dirty="0"/>
              <a:t>If a microorganism is involved in the disease </a:t>
            </a:r>
            <a:r>
              <a:rPr lang="en-US" dirty="0" smtClean="0"/>
              <a:t>a</a:t>
            </a:r>
            <a:r>
              <a:rPr lang="tr-TR" dirty="0" smtClean="0"/>
              <a:t>s</a:t>
            </a:r>
            <a:r>
              <a:rPr lang="en-US" dirty="0" smtClean="0"/>
              <a:t> </a:t>
            </a:r>
            <a:r>
              <a:rPr lang="en-US" dirty="0"/>
              <a:t>a </a:t>
            </a:r>
            <a:r>
              <a:rPr lang="en-US" dirty="0" smtClean="0"/>
              <a:t>second</a:t>
            </a:r>
            <a:r>
              <a:rPr lang="tr-TR" dirty="0" smtClean="0"/>
              <a:t> </a:t>
            </a:r>
            <a:r>
              <a:rPr lang="tr-TR" dirty="0" err="1" smtClean="0"/>
              <a:t>agent</a:t>
            </a:r>
            <a:r>
              <a:rPr lang="en-US" dirty="0" smtClean="0"/>
              <a:t> </a:t>
            </a:r>
            <a:r>
              <a:rPr lang="en-US" dirty="0"/>
              <a:t>and the disease is exacerbated, </a:t>
            </a:r>
            <a:r>
              <a:rPr lang="en-US" dirty="0" err="1" smtClean="0"/>
              <a:t>th</a:t>
            </a:r>
            <a:r>
              <a:rPr lang="tr-TR" dirty="0" smtClean="0"/>
              <a:t>is </a:t>
            </a:r>
            <a:r>
              <a:rPr lang="tr-TR" dirty="0" err="1" smtClean="0"/>
              <a:t>process</a:t>
            </a:r>
            <a:r>
              <a:rPr lang="en-US" dirty="0" smtClean="0"/>
              <a:t> </a:t>
            </a:r>
            <a:r>
              <a:rPr lang="en-US" dirty="0"/>
              <a:t>is called a secondary infection</a:t>
            </a:r>
            <a:r>
              <a:rPr lang="en-US" dirty="0" smtClean="0"/>
              <a:t>.</a:t>
            </a:r>
            <a:endParaRPr lang="tr-TR" dirty="0" smtClean="0"/>
          </a:p>
          <a:p>
            <a:pPr lvl="1"/>
            <a:r>
              <a:rPr lang="tr-TR" dirty="0" err="1" smtClean="0"/>
              <a:t>E.g</a:t>
            </a:r>
            <a:r>
              <a:rPr lang="tr-TR" dirty="0" smtClean="0"/>
              <a:t>.: </a:t>
            </a:r>
            <a:r>
              <a:rPr lang="tr-TR" dirty="0" err="1" smtClean="0"/>
              <a:t>In</a:t>
            </a:r>
            <a:r>
              <a:rPr lang="tr-TR" dirty="0" smtClean="0"/>
              <a:t> </a:t>
            </a:r>
            <a:r>
              <a:rPr lang="tr-TR" dirty="0" smtClean="0"/>
              <a:t>AIDS</a:t>
            </a:r>
          </a:p>
          <a:p>
            <a:pPr marL="0" lvl="0" indent="0">
              <a:buNone/>
            </a:pPr>
            <a:r>
              <a:rPr lang="tr-TR" sz="1050" i="1" dirty="0">
                <a:solidFill>
                  <a:srgbClr val="44546A"/>
                </a:solidFill>
              </a:rPr>
              <a:t>Reference: </a:t>
            </a:r>
            <a:r>
              <a:rPr lang="tr-TR" sz="1050" i="1" dirty="0" err="1">
                <a:solidFill>
                  <a:srgbClr val="44546A"/>
                </a:solidFill>
              </a:rPr>
              <a:t>Veterinary</a:t>
            </a:r>
            <a:r>
              <a:rPr lang="tr-TR" sz="1050" i="1" dirty="0">
                <a:solidFill>
                  <a:srgbClr val="44546A"/>
                </a:solidFill>
              </a:rPr>
              <a:t> </a:t>
            </a:r>
            <a:r>
              <a:rPr lang="tr-TR" sz="1050" i="1" dirty="0" err="1">
                <a:solidFill>
                  <a:srgbClr val="44546A"/>
                </a:solidFill>
              </a:rPr>
              <a:t>Epidemiology</a:t>
            </a:r>
            <a:r>
              <a:rPr lang="tr-TR" sz="1050" i="1" dirty="0">
                <a:solidFill>
                  <a:srgbClr val="44546A"/>
                </a:solidFill>
              </a:rPr>
              <a:t>, 4ed. Michael </a:t>
            </a:r>
            <a:r>
              <a:rPr lang="tr-TR" sz="1050" i="1" dirty="0" err="1">
                <a:solidFill>
                  <a:srgbClr val="44546A"/>
                </a:solidFill>
              </a:rPr>
              <a:t>Thrusfield</a:t>
            </a:r>
            <a:r>
              <a:rPr lang="tr-TR" sz="1050" i="1" dirty="0">
                <a:solidFill>
                  <a:srgbClr val="44546A"/>
                </a:solidFill>
              </a:rPr>
              <a:t> </a:t>
            </a:r>
            <a:r>
              <a:rPr lang="tr-TR" sz="1050" i="1" dirty="0" err="1">
                <a:solidFill>
                  <a:srgbClr val="44546A"/>
                </a:solidFill>
              </a:rPr>
              <a:t>with</a:t>
            </a:r>
            <a:r>
              <a:rPr lang="tr-TR" sz="1050" i="1" dirty="0">
                <a:solidFill>
                  <a:srgbClr val="44546A"/>
                </a:solidFill>
              </a:rPr>
              <a:t> Robert </a:t>
            </a:r>
            <a:r>
              <a:rPr lang="tr-TR" sz="1050" i="1" dirty="0" err="1">
                <a:solidFill>
                  <a:srgbClr val="44546A"/>
                </a:solidFill>
              </a:rPr>
              <a:t>Christley</a:t>
            </a:r>
            <a:r>
              <a:rPr lang="tr-TR" sz="1050" i="1" dirty="0">
                <a:solidFill>
                  <a:srgbClr val="44546A"/>
                </a:solidFill>
              </a:rPr>
              <a:t>, Brown H, </a:t>
            </a:r>
            <a:r>
              <a:rPr lang="tr-TR" sz="1050" i="1" dirty="0" err="1">
                <a:solidFill>
                  <a:srgbClr val="44546A"/>
                </a:solidFill>
              </a:rPr>
              <a:t>Diggle</a:t>
            </a:r>
            <a:r>
              <a:rPr lang="tr-TR" sz="1050" i="1" dirty="0">
                <a:solidFill>
                  <a:srgbClr val="44546A"/>
                </a:solidFill>
              </a:rPr>
              <a:t> PJ, French N, </a:t>
            </a:r>
            <a:r>
              <a:rPr lang="tr-TR" sz="1050" i="1" dirty="0" err="1">
                <a:solidFill>
                  <a:srgbClr val="44546A"/>
                </a:solidFill>
              </a:rPr>
              <a:t>Howe</a:t>
            </a:r>
            <a:r>
              <a:rPr lang="tr-TR" sz="1050" i="1" dirty="0">
                <a:solidFill>
                  <a:srgbClr val="44546A"/>
                </a:solidFill>
              </a:rPr>
              <a:t> K, </a:t>
            </a:r>
            <a:r>
              <a:rPr lang="tr-TR" sz="1050" i="1" dirty="0" err="1">
                <a:solidFill>
                  <a:srgbClr val="44546A"/>
                </a:solidFill>
              </a:rPr>
              <a:t>Kelly</a:t>
            </a:r>
            <a:r>
              <a:rPr lang="tr-TR" sz="1050" i="1" dirty="0">
                <a:solidFill>
                  <a:srgbClr val="44546A"/>
                </a:solidFill>
              </a:rPr>
              <a:t> L, </a:t>
            </a:r>
            <a:r>
              <a:rPr lang="tr-TR" sz="1050" i="1" dirty="0" err="1">
                <a:solidFill>
                  <a:srgbClr val="44546A"/>
                </a:solidFill>
              </a:rPr>
              <a:t>O’Connor</a:t>
            </a:r>
            <a:r>
              <a:rPr lang="tr-TR" sz="1050" i="1" dirty="0">
                <a:solidFill>
                  <a:srgbClr val="44546A"/>
                </a:solidFill>
              </a:rPr>
              <a:t> A, </a:t>
            </a:r>
            <a:r>
              <a:rPr lang="tr-TR" sz="1050" i="1" dirty="0" err="1">
                <a:solidFill>
                  <a:srgbClr val="44546A"/>
                </a:solidFill>
              </a:rPr>
              <a:t>Sargeant</a:t>
            </a:r>
            <a:r>
              <a:rPr lang="tr-TR" sz="1050" i="1" dirty="0">
                <a:solidFill>
                  <a:srgbClr val="44546A"/>
                </a:solidFill>
              </a:rPr>
              <a:t> J, </a:t>
            </a:r>
            <a:r>
              <a:rPr lang="tr-TR" sz="1050" i="1" dirty="0" err="1">
                <a:solidFill>
                  <a:srgbClr val="44546A"/>
                </a:solidFill>
              </a:rPr>
              <a:t>Wood</a:t>
            </a:r>
            <a:r>
              <a:rPr lang="tr-TR" sz="1050" i="1">
                <a:solidFill>
                  <a:srgbClr val="44546A"/>
                </a:solidFill>
              </a:rPr>
              <a:t> H.</a:t>
            </a:r>
          </a:p>
          <a:p>
            <a:pPr marL="530352" lvl="1" indent="0">
              <a:buNone/>
            </a:pPr>
            <a:endParaRPr lang="tr-TR" dirty="0"/>
          </a:p>
        </p:txBody>
      </p:sp>
    </p:spTree>
    <p:extLst>
      <p:ext uri="{BB962C8B-B14F-4D97-AF65-F5344CB8AC3E}">
        <p14:creationId xmlns:p14="http://schemas.microsoft.com/office/powerpoint/2010/main" val="196420328"/>
      </p:ext>
    </p:extLst>
  </p:cSld>
  <p:clrMapOvr>
    <a:masterClrMapping/>
  </p:clrMapOvr>
</p:sld>
</file>

<file path=ppt/theme/theme1.xml><?xml version="1.0" encoding="utf-8"?>
<a:theme xmlns:a="http://schemas.openxmlformats.org/drawingml/2006/main" name="Crop">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0</TotalTime>
  <Words>543</Words>
  <Application>Microsoft Office PowerPoint</Application>
  <PresentationFormat>Geniş ekran</PresentationFormat>
  <Paragraphs>36</Paragraphs>
  <Slides>6</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6</vt:i4>
      </vt:variant>
    </vt:vector>
  </HeadingPairs>
  <TitlesOfParts>
    <vt:vector size="8" baseType="lpstr">
      <vt:lpstr>Franklin Gothic Book</vt:lpstr>
      <vt:lpstr>Crop</vt:lpstr>
      <vt:lpstr>Biological transmission; </vt:lpstr>
      <vt:lpstr>LONG-DISTANCE TRANSMISSION OF INFECTION</vt:lpstr>
      <vt:lpstr>PowerPoint Sunusu</vt:lpstr>
      <vt:lpstr>TYPES OF INFECTION According to the Location in the Body</vt:lpstr>
      <vt:lpstr>TYPES OF INFECTION According to the Location in the Body</vt:lpstr>
      <vt:lpstr>TYPES OF INFECTION According to the Location in the Body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Biological transmission; </dc:title>
  <dc:creator>Inci Basak Kaya</dc:creator>
  <cp:lastModifiedBy>Inci Basak Kaya</cp:lastModifiedBy>
  <cp:revision>2</cp:revision>
  <dcterms:created xsi:type="dcterms:W3CDTF">2020-03-09T07:57:56Z</dcterms:created>
  <dcterms:modified xsi:type="dcterms:W3CDTF">2020-03-09T08:27:13Z</dcterms:modified>
</cp:coreProperties>
</file>