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70" r:id="rId3"/>
  </p:sldMasterIdLst>
  <p:notesMasterIdLst>
    <p:notesMasterId r:id="rId73"/>
  </p:notesMasterIdLst>
  <p:sldIdLst>
    <p:sldId id="320" r:id="rId4"/>
    <p:sldId id="1040" r:id="rId5"/>
    <p:sldId id="1000" r:id="rId6"/>
    <p:sldId id="1001" r:id="rId7"/>
    <p:sldId id="1002" r:id="rId8"/>
    <p:sldId id="333" r:id="rId9"/>
    <p:sldId id="1017" r:id="rId10"/>
    <p:sldId id="328" r:id="rId11"/>
    <p:sldId id="321" r:id="rId12"/>
    <p:sldId id="1005" r:id="rId13"/>
    <p:sldId id="1004" r:id="rId14"/>
    <p:sldId id="324" r:id="rId15"/>
    <p:sldId id="1052" r:id="rId16"/>
    <p:sldId id="325" r:id="rId17"/>
    <p:sldId id="326" r:id="rId18"/>
    <p:sldId id="327" r:id="rId19"/>
    <p:sldId id="274" r:id="rId20"/>
    <p:sldId id="277" r:id="rId21"/>
    <p:sldId id="260" r:id="rId22"/>
    <p:sldId id="1032" r:id="rId23"/>
    <p:sldId id="256" r:id="rId24"/>
    <p:sldId id="278" r:id="rId25"/>
    <p:sldId id="280" r:id="rId26"/>
    <p:sldId id="1007" r:id="rId27"/>
    <p:sldId id="1026" r:id="rId28"/>
    <p:sldId id="284" r:id="rId29"/>
    <p:sldId id="1010" r:id="rId30"/>
    <p:sldId id="404" r:id="rId31"/>
    <p:sldId id="296" r:id="rId32"/>
    <p:sldId id="291" r:id="rId33"/>
    <p:sldId id="1027" r:id="rId34"/>
    <p:sldId id="292" r:id="rId35"/>
    <p:sldId id="472" r:id="rId36"/>
    <p:sldId id="290" r:id="rId37"/>
    <p:sldId id="476" r:id="rId38"/>
    <p:sldId id="1009" r:id="rId39"/>
    <p:sldId id="1008" r:id="rId40"/>
    <p:sldId id="499" r:id="rId41"/>
    <p:sldId id="1014" r:id="rId42"/>
    <p:sldId id="1013" r:id="rId43"/>
    <p:sldId id="300" r:id="rId44"/>
    <p:sldId id="1053" r:id="rId45"/>
    <p:sldId id="339" r:id="rId46"/>
    <p:sldId id="1030" r:id="rId47"/>
    <p:sldId id="301" r:id="rId48"/>
    <p:sldId id="302" r:id="rId49"/>
    <p:sldId id="1016" r:id="rId50"/>
    <p:sldId id="306" r:id="rId51"/>
    <p:sldId id="1041" r:id="rId52"/>
    <p:sldId id="1042" r:id="rId53"/>
    <p:sldId id="1043" r:id="rId54"/>
    <p:sldId id="258" r:id="rId55"/>
    <p:sldId id="1045" r:id="rId56"/>
    <p:sldId id="1047" r:id="rId57"/>
    <p:sldId id="1050" r:id="rId58"/>
    <p:sldId id="309" r:id="rId59"/>
    <p:sldId id="311" r:id="rId60"/>
    <p:sldId id="313" r:id="rId61"/>
    <p:sldId id="314" r:id="rId62"/>
    <p:sldId id="315" r:id="rId63"/>
    <p:sldId id="316" r:id="rId64"/>
    <p:sldId id="335" r:id="rId65"/>
    <p:sldId id="1034" r:id="rId66"/>
    <p:sldId id="1036" r:id="rId67"/>
    <p:sldId id="421" r:id="rId68"/>
    <p:sldId id="1038" r:id="rId69"/>
    <p:sldId id="1049" r:id="rId70"/>
    <p:sldId id="454" r:id="rId71"/>
    <p:sldId id="1048" r:id="rId7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800080"/>
    <a:srgbClr val="0033CC"/>
    <a:srgbClr val="6600CC"/>
    <a:srgbClr val="3333CC"/>
    <a:srgbClr val="FFDDDD"/>
    <a:srgbClr val="009A96"/>
    <a:srgbClr val="007A77"/>
    <a:srgbClr val="FFCC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lekkandemir\Desktop\Yeni%20Microsoft%20Excel%20&#199;al&#305;&#351;ma%20Sayfas&#3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ilekkandemir\Desktop\Yeni%20Microsoft%20Excel%20&#199;al&#305;&#351;ma%20Sayfas&#305;.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al__ma_Sayfas_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al__ma_Sayfas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Sayfa1!$B$21</c:f>
              <c:strCache>
                <c:ptCount val="1"/>
                <c:pt idx="0">
                  <c:v>Firma Sayısı</c:v>
                </c:pt>
              </c:strCache>
            </c:strRef>
          </c:tx>
          <c:spPr>
            <a:solidFill>
              <a:srgbClr val="7030A0"/>
            </a:solidFill>
          </c:spPr>
          <c:invertIfNegative val="0"/>
          <c:dLbls>
            <c:dLbl>
              <c:idx val="9"/>
              <c:spPr/>
              <c:txPr>
                <a:bodyPr/>
                <a:lstStyle/>
                <a:p>
                  <a:pPr>
                    <a:defRPr sz="2000" b="1">
                      <a:solidFill>
                        <a:srgbClr val="FF0000"/>
                      </a:solidFill>
                      <a:latin typeface="Arial" pitchFamily="34" charset="0"/>
                      <a:cs typeface="Arial" pitchFamily="34" charset="0"/>
                    </a:defRPr>
                  </a:pPr>
                  <a:endParaRPr lang="tr-TR"/>
                </a:p>
              </c:txPr>
              <c:showLegendKey val="0"/>
              <c:showVal val="1"/>
              <c:showCatName val="0"/>
              <c:showSerName val="0"/>
              <c:showPercent val="0"/>
              <c:showBubbleSize val="0"/>
              <c:extLst>
                <c:ext xmlns:c16="http://schemas.microsoft.com/office/drawing/2014/chart" uri="{C3380CC4-5D6E-409C-BE32-E72D297353CC}">
                  <c16:uniqueId val="{00000000-8AA1-4A81-995D-8BD6CCC9564D}"/>
                </c:ext>
              </c:extLst>
            </c:dLbl>
            <c:spPr>
              <a:noFill/>
              <a:ln>
                <a:noFill/>
              </a:ln>
              <a:effectLst/>
            </c:spPr>
            <c:txPr>
              <a:bodyPr/>
              <a:lstStyle/>
              <a:p>
                <a:pPr>
                  <a:defRPr sz="1600">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Sayfa1!$A$22:$A$31</c:f>
              <c:numCache>
                <c:formatCode>General</c:formatCode>
                <c:ptCount val="10"/>
                <c:pt idx="0">
                  <c:v>2008</c:v>
                </c:pt>
                <c:pt idx="1">
                  <c:v>2009</c:v>
                </c:pt>
                <c:pt idx="2">
                  <c:v>2010</c:v>
                </c:pt>
                <c:pt idx="3">
                  <c:v>2011</c:v>
                </c:pt>
                <c:pt idx="4">
                  <c:v>2012</c:v>
                </c:pt>
                <c:pt idx="5">
                  <c:v>2013</c:v>
                </c:pt>
                <c:pt idx="6">
                  <c:v>2014</c:v>
                </c:pt>
                <c:pt idx="7">
                  <c:v>2015</c:v>
                </c:pt>
                <c:pt idx="8">
                  <c:v>2016</c:v>
                </c:pt>
                <c:pt idx="9">
                  <c:v>2019</c:v>
                </c:pt>
              </c:numCache>
            </c:numRef>
          </c:cat>
          <c:val>
            <c:numRef>
              <c:f>Sayfa1!$B$22:$B$31</c:f>
              <c:numCache>
                <c:formatCode>General</c:formatCode>
                <c:ptCount val="10"/>
                <c:pt idx="0">
                  <c:v>50</c:v>
                </c:pt>
                <c:pt idx="1">
                  <c:v>65</c:v>
                </c:pt>
                <c:pt idx="2">
                  <c:v>79</c:v>
                </c:pt>
                <c:pt idx="3">
                  <c:v>99</c:v>
                </c:pt>
                <c:pt idx="4">
                  <c:v>112</c:v>
                </c:pt>
                <c:pt idx="5">
                  <c:v>122</c:v>
                </c:pt>
                <c:pt idx="6">
                  <c:v>146</c:v>
                </c:pt>
                <c:pt idx="7">
                  <c:v>171</c:v>
                </c:pt>
                <c:pt idx="8">
                  <c:v>182</c:v>
                </c:pt>
                <c:pt idx="9">
                  <c:v>265</c:v>
                </c:pt>
              </c:numCache>
            </c:numRef>
          </c:val>
          <c:extLst>
            <c:ext xmlns:c16="http://schemas.microsoft.com/office/drawing/2014/chart" uri="{C3380CC4-5D6E-409C-BE32-E72D297353CC}">
              <c16:uniqueId val="{00000001-1A52-41F8-845A-C03A205752CB}"/>
            </c:ext>
          </c:extLst>
        </c:ser>
        <c:dLbls>
          <c:showLegendKey val="0"/>
          <c:showVal val="0"/>
          <c:showCatName val="0"/>
          <c:showSerName val="0"/>
          <c:showPercent val="0"/>
          <c:showBubbleSize val="0"/>
        </c:dLbls>
        <c:gapWidth val="150"/>
        <c:shape val="box"/>
        <c:axId val="65971328"/>
        <c:axId val="65972864"/>
        <c:axId val="0"/>
      </c:bar3DChart>
      <c:catAx>
        <c:axId val="65971328"/>
        <c:scaling>
          <c:orientation val="minMax"/>
        </c:scaling>
        <c:delete val="0"/>
        <c:axPos val="b"/>
        <c:numFmt formatCode="General" sourceLinked="1"/>
        <c:majorTickMark val="out"/>
        <c:minorTickMark val="none"/>
        <c:tickLblPos val="nextTo"/>
        <c:txPr>
          <a:bodyPr/>
          <a:lstStyle/>
          <a:p>
            <a:pPr>
              <a:defRPr sz="1400">
                <a:latin typeface="Arial" pitchFamily="34" charset="0"/>
                <a:cs typeface="Arial" pitchFamily="34" charset="0"/>
              </a:defRPr>
            </a:pPr>
            <a:endParaRPr lang="tr-TR"/>
          </a:p>
        </c:txPr>
        <c:crossAx val="65972864"/>
        <c:crosses val="autoZero"/>
        <c:auto val="1"/>
        <c:lblAlgn val="ctr"/>
        <c:lblOffset val="100"/>
        <c:noMultiLvlLbl val="0"/>
      </c:catAx>
      <c:valAx>
        <c:axId val="65972864"/>
        <c:scaling>
          <c:orientation val="minMax"/>
        </c:scaling>
        <c:delete val="0"/>
        <c:axPos val="l"/>
        <c:majorGridlines>
          <c:spPr>
            <a:ln w="6350"/>
          </c:spPr>
        </c:majorGridlines>
        <c:title>
          <c:tx>
            <c:rich>
              <a:bodyPr rot="-5400000" vert="horz"/>
              <a:lstStyle/>
              <a:p>
                <a:pPr>
                  <a:defRPr sz="1800">
                    <a:latin typeface="Arial" pitchFamily="34" charset="0"/>
                    <a:cs typeface="Arial" pitchFamily="34" charset="0"/>
                  </a:defRPr>
                </a:pPr>
                <a:r>
                  <a:rPr lang="tr-TR" sz="1800" dirty="0">
                    <a:latin typeface="Arial" pitchFamily="34" charset="0"/>
                    <a:cs typeface="Arial" pitchFamily="34" charset="0"/>
                  </a:rPr>
                  <a:t>Firma sayısı</a:t>
                </a:r>
              </a:p>
            </c:rich>
          </c:tx>
          <c:overlay val="0"/>
        </c:title>
        <c:numFmt formatCode="General" sourceLinked="1"/>
        <c:majorTickMark val="out"/>
        <c:minorTickMark val="none"/>
        <c:tickLblPos val="nextTo"/>
        <c:txPr>
          <a:bodyPr/>
          <a:lstStyle/>
          <a:p>
            <a:pPr>
              <a:defRPr sz="1600">
                <a:latin typeface="Arial" pitchFamily="34" charset="0"/>
                <a:cs typeface="Arial" pitchFamily="34" charset="0"/>
              </a:defRPr>
            </a:pPr>
            <a:endParaRPr lang="tr-TR"/>
          </a:p>
        </c:txPr>
        <c:crossAx val="659713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00A84C"/>
            </a:solidFill>
          </c:spPr>
          <c:invertIfNegative val="0"/>
          <c:dLbls>
            <c:dLbl>
              <c:idx val="0"/>
              <c:spPr/>
              <c:txPr>
                <a:bodyPr/>
                <a:lstStyle/>
                <a:p>
                  <a:pPr>
                    <a:defRPr sz="2000" b="1">
                      <a:solidFill>
                        <a:srgbClr val="FF0000"/>
                      </a:solidFill>
                      <a:latin typeface="Arial" pitchFamily="34" charset="0"/>
                      <a:cs typeface="Arial" pitchFamily="34" charset="0"/>
                    </a:defRPr>
                  </a:pPr>
                  <a:endParaRPr lang="tr-TR"/>
                </a:p>
              </c:txPr>
              <c:showLegendKey val="0"/>
              <c:showVal val="1"/>
              <c:showCatName val="0"/>
              <c:showSerName val="0"/>
              <c:showPercent val="0"/>
              <c:showBubbleSize val="0"/>
              <c:extLst>
                <c:ext xmlns:c16="http://schemas.microsoft.com/office/drawing/2014/chart" uri="{C3380CC4-5D6E-409C-BE32-E72D297353CC}">
                  <c16:uniqueId val="{00000000-6DF7-41A9-AB60-042065083BAD}"/>
                </c:ext>
              </c:extLst>
            </c:dLbl>
            <c:spPr>
              <a:noFill/>
              <a:ln>
                <a:noFill/>
              </a:ln>
              <a:effectLst/>
            </c:spPr>
            <c:txPr>
              <a:bodyPr/>
              <a:lstStyle/>
              <a:p>
                <a:pPr>
                  <a:defRPr sz="1600">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Sayfa1!$A$1:$A$14</c:f>
              <c:strCache>
                <c:ptCount val="14"/>
                <c:pt idx="0">
                  <c:v>Domates</c:v>
                </c:pt>
                <c:pt idx="1">
                  <c:v>Biber</c:v>
                </c:pt>
                <c:pt idx="2">
                  <c:v>Hıyar</c:v>
                </c:pt>
                <c:pt idx="3">
                  <c:v>Marul</c:v>
                </c:pt>
                <c:pt idx="4">
                  <c:v>Karpuz</c:v>
                </c:pt>
                <c:pt idx="5">
                  <c:v>Kavun</c:v>
                </c:pt>
                <c:pt idx="6">
                  <c:v>Kabak</c:v>
                </c:pt>
                <c:pt idx="7">
                  <c:v>Taze Fasulye</c:v>
                </c:pt>
                <c:pt idx="8">
                  <c:v>Karnabahar</c:v>
                </c:pt>
                <c:pt idx="9">
                  <c:v>Soğan</c:v>
                </c:pt>
                <c:pt idx="10">
                  <c:v>Lahanalar</c:v>
                </c:pt>
                <c:pt idx="11">
                  <c:v>Ispanak</c:v>
                </c:pt>
                <c:pt idx="12">
                  <c:v>Patlıcan</c:v>
                </c:pt>
                <c:pt idx="13">
                  <c:v>Havuç</c:v>
                </c:pt>
              </c:strCache>
            </c:strRef>
          </c:cat>
          <c:val>
            <c:numRef>
              <c:f>Sayfa1!$B$1:$B$14</c:f>
              <c:numCache>
                <c:formatCode>General</c:formatCode>
                <c:ptCount val="14"/>
                <c:pt idx="0">
                  <c:v>913</c:v>
                </c:pt>
                <c:pt idx="1">
                  <c:v>479</c:v>
                </c:pt>
                <c:pt idx="2">
                  <c:v>434</c:v>
                </c:pt>
                <c:pt idx="3">
                  <c:v>242</c:v>
                </c:pt>
                <c:pt idx="4">
                  <c:v>194</c:v>
                </c:pt>
                <c:pt idx="5">
                  <c:v>189</c:v>
                </c:pt>
                <c:pt idx="6">
                  <c:v>166</c:v>
                </c:pt>
                <c:pt idx="7">
                  <c:v>141</c:v>
                </c:pt>
                <c:pt idx="8">
                  <c:v>132</c:v>
                </c:pt>
                <c:pt idx="9">
                  <c:v>123</c:v>
                </c:pt>
                <c:pt idx="10">
                  <c:v>106</c:v>
                </c:pt>
                <c:pt idx="11">
                  <c:v>99</c:v>
                </c:pt>
                <c:pt idx="12">
                  <c:v>91</c:v>
                </c:pt>
                <c:pt idx="13">
                  <c:v>57</c:v>
                </c:pt>
              </c:numCache>
            </c:numRef>
          </c:val>
          <c:extLst>
            <c:ext xmlns:c16="http://schemas.microsoft.com/office/drawing/2014/chart" uri="{C3380CC4-5D6E-409C-BE32-E72D297353CC}">
              <c16:uniqueId val="{00000001-033E-4EFB-946A-935A83D0E0C3}"/>
            </c:ext>
          </c:extLst>
        </c:ser>
        <c:dLbls>
          <c:showLegendKey val="0"/>
          <c:showVal val="0"/>
          <c:showCatName val="0"/>
          <c:showSerName val="0"/>
          <c:showPercent val="0"/>
          <c:showBubbleSize val="0"/>
        </c:dLbls>
        <c:gapWidth val="112"/>
        <c:gapDepth val="108"/>
        <c:shape val="box"/>
        <c:axId val="67538304"/>
        <c:axId val="67544192"/>
        <c:axId val="0"/>
      </c:bar3DChart>
      <c:catAx>
        <c:axId val="67538304"/>
        <c:scaling>
          <c:orientation val="minMax"/>
        </c:scaling>
        <c:delete val="0"/>
        <c:axPos val="b"/>
        <c:numFmt formatCode="General" sourceLinked="0"/>
        <c:majorTickMark val="out"/>
        <c:minorTickMark val="none"/>
        <c:tickLblPos val="nextTo"/>
        <c:txPr>
          <a:bodyPr/>
          <a:lstStyle/>
          <a:p>
            <a:pPr>
              <a:defRPr sz="1600">
                <a:latin typeface="Arial" pitchFamily="34" charset="0"/>
                <a:cs typeface="Arial" pitchFamily="34" charset="0"/>
              </a:defRPr>
            </a:pPr>
            <a:endParaRPr lang="tr-TR"/>
          </a:p>
        </c:txPr>
        <c:crossAx val="67544192"/>
        <c:crosses val="autoZero"/>
        <c:auto val="1"/>
        <c:lblAlgn val="ctr"/>
        <c:lblOffset val="100"/>
        <c:noMultiLvlLbl val="0"/>
      </c:catAx>
      <c:valAx>
        <c:axId val="67544192"/>
        <c:scaling>
          <c:orientation val="minMax"/>
        </c:scaling>
        <c:delete val="0"/>
        <c:axPos val="l"/>
        <c:majorGridlines>
          <c:spPr>
            <a:ln w="3175">
              <a:noFill/>
            </a:ln>
          </c:spPr>
        </c:majorGridlines>
        <c:numFmt formatCode="General" sourceLinked="1"/>
        <c:majorTickMark val="out"/>
        <c:minorTickMark val="none"/>
        <c:tickLblPos val="nextTo"/>
        <c:txPr>
          <a:bodyPr/>
          <a:lstStyle/>
          <a:p>
            <a:pPr>
              <a:defRPr sz="1600">
                <a:latin typeface="Arial" pitchFamily="34" charset="0"/>
                <a:cs typeface="Arial" pitchFamily="34" charset="0"/>
              </a:defRPr>
            </a:pPr>
            <a:endParaRPr lang="tr-TR"/>
          </a:p>
        </c:txPr>
        <c:crossAx val="67538304"/>
        <c:crosses val="autoZero"/>
        <c:crossBetween val="between"/>
        <c:majorUnit val="250"/>
      </c:valAx>
    </c:plotArea>
    <c:plotVisOnly val="1"/>
    <c:dispBlanksAs val="gap"/>
    <c:showDLblsOverMax val="0"/>
  </c:chart>
  <c:spPr>
    <a:ln w="12700">
      <a:solidFill>
        <a:srgbClr val="3333CC"/>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view3D>
      <c:rotX val="0"/>
      <c:rotY val="0"/>
      <c:depthPercent val="100"/>
      <c:rAngAx val="1"/>
    </c:view3D>
    <c:floor>
      <c:thickness val="0"/>
    </c:floor>
    <c:sideWall>
      <c:thickness val="0"/>
    </c:sideWall>
    <c:backWall>
      <c:thickness val="0"/>
    </c:backWall>
    <c:plotArea>
      <c:layout>
        <c:manualLayout>
          <c:layoutTarget val="inner"/>
          <c:xMode val="edge"/>
          <c:yMode val="edge"/>
          <c:x val="0.14311613964872066"/>
          <c:y val="3.1667852463850142E-2"/>
          <c:w val="0.8380669721941586"/>
          <c:h val="0.86605881438302157"/>
        </c:manualLayout>
      </c:layout>
      <c:bar3DChart>
        <c:barDir val="col"/>
        <c:grouping val="clustered"/>
        <c:varyColors val="0"/>
        <c:ser>
          <c:idx val="0"/>
          <c:order val="0"/>
          <c:tx>
            <c:strRef>
              <c:f>Sayfa1!$A$2</c:f>
              <c:strCache>
                <c:ptCount val="1"/>
                <c:pt idx="0">
                  <c:v>Üretim Miktarı (ton)</c:v>
                </c:pt>
              </c:strCache>
            </c:strRef>
          </c:tx>
          <c:spPr>
            <a:solidFill>
              <a:srgbClr val="0066CC"/>
            </a:solidFill>
          </c:spPr>
          <c:invertIfNegative val="0"/>
          <c:dPt>
            <c:idx val="1"/>
            <c:invertIfNegative val="0"/>
            <c:bubble3D val="0"/>
            <c:spPr>
              <a:solidFill>
                <a:srgbClr val="0066FF"/>
              </a:solidFill>
            </c:spPr>
            <c:extLst>
              <c:ext xmlns:c16="http://schemas.microsoft.com/office/drawing/2014/chart" uri="{C3380CC4-5D6E-409C-BE32-E72D297353CC}">
                <c16:uniqueId val="{00000001-1262-46B9-8061-3295E69C950B}"/>
              </c:ext>
            </c:extLst>
          </c:dPt>
          <c:dLbls>
            <c:dLbl>
              <c:idx val="8"/>
              <c:layout>
                <c:manualLayout>
                  <c:x val="-1.61673008554605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7E-43C4-B5F5-4DB24554A149}"/>
                </c:ext>
              </c:extLst>
            </c:dLbl>
            <c:dLbl>
              <c:idx val="9"/>
              <c:spPr>
                <a:noFill/>
                <a:ln>
                  <a:noFill/>
                </a:ln>
                <a:effectLst/>
              </c:spPr>
              <c:txPr>
                <a:bodyPr rot="0" anchor="ctr" anchorCtr="1"/>
                <a:lstStyle/>
                <a:p>
                  <a:pPr>
                    <a:defRPr sz="2000" b="1">
                      <a:solidFill>
                        <a:srgbClr val="FF0000"/>
                      </a:solidFill>
                      <a:latin typeface="Arial" pitchFamily="34" charset="0"/>
                      <a:cs typeface="Arial" pitchFamily="34" charset="0"/>
                    </a:defRPr>
                  </a:pPr>
                  <a:endParaRPr lang="tr-TR"/>
                </a:p>
              </c:txPr>
              <c:showLegendKey val="0"/>
              <c:showVal val="1"/>
              <c:showCatName val="0"/>
              <c:showSerName val="0"/>
              <c:showPercent val="0"/>
              <c:showBubbleSize val="0"/>
              <c:extLst>
                <c:ext xmlns:c16="http://schemas.microsoft.com/office/drawing/2014/chart" uri="{C3380CC4-5D6E-409C-BE32-E72D297353CC}">
                  <c16:uniqueId val="{00000001-9065-483E-81E6-6B6ACEC344B2}"/>
                </c:ext>
              </c:extLst>
            </c:dLbl>
            <c:spPr>
              <a:noFill/>
              <a:ln>
                <a:noFill/>
              </a:ln>
              <a:effectLst/>
            </c:spPr>
            <c:txPr>
              <a:bodyPr rot="0" anchor="ctr" anchorCtr="1"/>
              <a:lstStyle/>
              <a:p>
                <a:pPr>
                  <a:defRPr>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Sayfa1!$B$1:$K$1</c:f>
              <c:numCache>
                <c:formatCode>General</c:formatCode>
                <c:ptCount val="10"/>
                <c:pt idx="0">
                  <c:v>2000</c:v>
                </c:pt>
                <c:pt idx="1">
                  <c:v>2004</c:v>
                </c:pt>
                <c:pt idx="2">
                  <c:v>2008</c:v>
                </c:pt>
                <c:pt idx="3">
                  <c:v>2012</c:v>
                </c:pt>
                <c:pt idx="4">
                  <c:v>2013</c:v>
                </c:pt>
                <c:pt idx="5">
                  <c:v>2014</c:v>
                </c:pt>
                <c:pt idx="6">
                  <c:v>2015</c:v>
                </c:pt>
                <c:pt idx="7">
                  <c:v>2016</c:v>
                </c:pt>
                <c:pt idx="8">
                  <c:v>2017</c:v>
                </c:pt>
                <c:pt idx="9">
                  <c:v>2018</c:v>
                </c:pt>
              </c:numCache>
            </c:numRef>
          </c:cat>
          <c:val>
            <c:numRef>
              <c:f>Sayfa1!$B$2:$K$2</c:f>
              <c:numCache>
                <c:formatCode>General</c:formatCode>
                <c:ptCount val="10"/>
                <c:pt idx="0">
                  <c:v>855</c:v>
                </c:pt>
                <c:pt idx="1">
                  <c:v>1412</c:v>
                </c:pt>
                <c:pt idx="2">
                  <c:v>2087</c:v>
                </c:pt>
                <c:pt idx="3">
                  <c:v>2115</c:v>
                </c:pt>
                <c:pt idx="4">
                  <c:v>1576</c:v>
                </c:pt>
                <c:pt idx="5">
                  <c:v>1656</c:v>
                </c:pt>
                <c:pt idx="6">
                  <c:v>2782</c:v>
                </c:pt>
                <c:pt idx="7">
                  <c:v>3291</c:v>
                </c:pt>
                <c:pt idx="8">
                  <c:v>3832</c:v>
                </c:pt>
                <c:pt idx="9">
                  <c:v>2042</c:v>
                </c:pt>
              </c:numCache>
            </c:numRef>
          </c:val>
          <c:extLst>
            <c:ext xmlns:c16="http://schemas.microsoft.com/office/drawing/2014/chart" uri="{C3380CC4-5D6E-409C-BE32-E72D297353CC}">
              <c16:uniqueId val="{0000000A-B326-4AAD-B643-FF76CB9FE2A0}"/>
            </c:ext>
          </c:extLst>
        </c:ser>
        <c:dLbls>
          <c:showLegendKey val="0"/>
          <c:showVal val="0"/>
          <c:showCatName val="0"/>
          <c:showSerName val="0"/>
          <c:showPercent val="0"/>
          <c:showBubbleSize val="0"/>
        </c:dLbls>
        <c:gapWidth val="38"/>
        <c:shape val="box"/>
        <c:axId val="147297408"/>
        <c:axId val="147298944"/>
        <c:axId val="0"/>
      </c:bar3DChart>
      <c:catAx>
        <c:axId val="147297408"/>
        <c:scaling>
          <c:orientation val="minMax"/>
        </c:scaling>
        <c:delete val="0"/>
        <c:axPos val="b"/>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7298944"/>
        <c:crosses val="autoZero"/>
        <c:auto val="1"/>
        <c:lblAlgn val="ctr"/>
        <c:lblOffset val="100"/>
        <c:noMultiLvlLbl val="0"/>
      </c:catAx>
      <c:valAx>
        <c:axId val="147298944"/>
        <c:scaling>
          <c:orientation val="minMax"/>
          <c:max val="4000"/>
        </c:scaling>
        <c:delete val="0"/>
        <c:axPos val="l"/>
        <c:majorGridlines>
          <c:spPr>
            <a:ln>
              <a:noFill/>
            </a:ln>
          </c:spPr>
        </c:majorGridlines>
        <c:title>
          <c:tx>
            <c:rich>
              <a:bodyPr rot="-5400000" vert="horz"/>
              <a:lstStyle/>
              <a:p>
                <a:pPr>
                  <a:defRPr>
                    <a:latin typeface="Arial" pitchFamily="34" charset="0"/>
                    <a:cs typeface="Arial" pitchFamily="34" charset="0"/>
                  </a:defRPr>
                </a:pPr>
                <a:r>
                  <a:rPr lang="tr-TR" dirty="0">
                    <a:latin typeface="Arial" pitchFamily="34" charset="0"/>
                    <a:cs typeface="Arial" pitchFamily="34" charset="0"/>
                  </a:rPr>
                  <a:t>Üretim miktarı (ton)</a:t>
                </a:r>
              </a:p>
            </c:rich>
          </c:tx>
          <c:layout>
            <c:manualLayout>
              <c:xMode val="edge"/>
              <c:yMode val="edge"/>
              <c:x val="2.0266266711106177E-3"/>
              <c:y val="0.22276731286861659"/>
            </c:manualLayout>
          </c:layout>
          <c:overlay val="0"/>
        </c:title>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7297408"/>
        <c:crosses val="autoZero"/>
        <c:crossBetween val="between"/>
        <c:majorUnit val="1000"/>
      </c:valAx>
    </c:plotArea>
    <c:plotVisOnly val="1"/>
    <c:dispBlanksAs val="gap"/>
    <c:showDLblsOverMax val="0"/>
  </c:chart>
  <c:spPr>
    <a:ln w="12700">
      <a:solidFill>
        <a:srgbClr val="0033CC"/>
      </a:solidFill>
    </a:ln>
  </c:spPr>
  <c:txPr>
    <a:bodyPr/>
    <a:lstStyle/>
    <a:p>
      <a:pPr>
        <a:defRPr sz="1800">
          <a:latin typeface="Times New Roman" panose="02020603050405020304" pitchFamily="18" charset="0"/>
          <a:cs typeface="Times New Roman" panose="02020603050405020304" pitchFamily="18" charset="0"/>
        </a:defRPr>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barChart>
        <c:barDir val="col"/>
        <c:grouping val="clustered"/>
        <c:varyColors val="0"/>
        <c:ser>
          <c:idx val="0"/>
          <c:order val="0"/>
          <c:tx>
            <c:strRef>
              <c:f>Sayfa2!$B$1</c:f>
              <c:strCache>
                <c:ptCount val="1"/>
                <c:pt idx="0">
                  <c:v>İthalat miktarı (ton)</c:v>
                </c:pt>
              </c:strCache>
            </c:strRef>
          </c:tx>
          <c:spPr>
            <a:solidFill>
              <a:srgbClr val="0066FF"/>
            </a:solidFill>
            <a:ln>
              <a:solidFill>
                <a:srgbClr val="0066FF"/>
              </a:solidFill>
            </a:ln>
          </c:spPr>
          <c:invertIfNegative val="0"/>
          <c:dLbls>
            <c:spPr>
              <a:noFill/>
              <a:ln>
                <a:noFill/>
              </a:ln>
              <a:effectLst/>
            </c:spPr>
            <c:txPr>
              <a:bodyPr/>
              <a:lstStyle/>
              <a:p>
                <a:pPr>
                  <a:defRPr>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Sayfa2!$A$2:$A$11</c:f>
              <c:numCache>
                <c:formatCode>General</c:formatCode>
                <c:ptCount val="10"/>
                <c:pt idx="0">
                  <c:v>2002</c:v>
                </c:pt>
                <c:pt idx="1">
                  <c:v>2004</c:v>
                </c:pt>
                <c:pt idx="2">
                  <c:v>2008</c:v>
                </c:pt>
                <c:pt idx="3">
                  <c:v>2012</c:v>
                </c:pt>
                <c:pt idx="4">
                  <c:v>2013</c:v>
                </c:pt>
                <c:pt idx="5">
                  <c:v>2014</c:v>
                </c:pt>
                <c:pt idx="6">
                  <c:v>2015</c:v>
                </c:pt>
                <c:pt idx="7">
                  <c:v>2016</c:v>
                </c:pt>
                <c:pt idx="8">
                  <c:v>2017</c:v>
                </c:pt>
                <c:pt idx="9">
                  <c:v>2018</c:v>
                </c:pt>
              </c:numCache>
            </c:numRef>
          </c:cat>
          <c:val>
            <c:numRef>
              <c:f>Sayfa2!$B$2:$B$11</c:f>
              <c:numCache>
                <c:formatCode>General</c:formatCode>
                <c:ptCount val="10"/>
                <c:pt idx="0">
                  <c:v>1148</c:v>
                </c:pt>
                <c:pt idx="1">
                  <c:v>2034</c:v>
                </c:pt>
                <c:pt idx="2">
                  <c:v>1927</c:v>
                </c:pt>
                <c:pt idx="3">
                  <c:v>1223</c:v>
                </c:pt>
                <c:pt idx="4">
                  <c:v>499</c:v>
                </c:pt>
                <c:pt idx="5">
                  <c:v>814</c:v>
                </c:pt>
                <c:pt idx="6">
                  <c:v>811</c:v>
                </c:pt>
                <c:pt idx="7">
                  <c:v>1057</c:v>
                </c:pt>
                <c:pt idx="8">
                  <c:v>972</c:v>
                </c:pt>
                <c:pt idx="9">
                  <c:v>1145</c:v>
                </c:pt>
              </c:numCache>
            </c:numRef>
          </c:val>
          <c:extLst>
            <c:ext xmlns:c16="http://schemas.microsoft.com/office/drawing/2014/chart" uri="{C3380CC4-5D6E-409C-BE32-E72D297353CC}">
              <c16:uniqueId val="{00000000-8E86-4354-B695-EC5A116A3F8A}"/>
            </c:ext>
          </c:extLst>
        </c:ser>
        <c:ser>
          <c:idx val="1"/>
          <c:order val="1"/>
          <c:tx>
            <c:strRef>
              <c:f>Sayfa2!$C$1</c:f>
              <c:strCache>
                <c:ptCount val="1"/>
                <c:pt idx="0">
                  <c:v>İhracat miktarı (ton)</c:v>
                </c:pt>
              </c:strCache>
            </c:strRef>
          </c:tx>
          <c:spPr>
            <a:solidFill>
              <a:srgbClr val="FF0000"/>
            </a:solidFill>
            <a:ln>
              <a:solidFill>
                <a:srgbClr val="FF0000"/>
              </a:solidFill>
            </a:ln>
          </c:spPr>
          <c:invertIfNegative val="0"/>
          <c:dLbls>
            <c:dLbl>
              <c:idx val="0"/>
              <c:layout>
                <c:manualLayout>
                  <c:x val="7.05218617771508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86-4354-B695-EC5A116A3F8A}"/>
                </c:ext>
              </c:extLst>
            </c:dLbl>
            <c:dLbl>
              <c:idx val="1"/>
              <c:layout>
                <c:manualLayout>
                  <c:x val="7.0521861777150885E-3"/>
                  <c:y val="-9.92052031793770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86-4354-B695-EC5A116A3F8A}"/>
                </c:ext>
              </c:extLst>
            </c:dLbl>
            <c:dLbl>
              <c:idx val="2"/>
              <c:layout>
                <c:manualLayout>
                  <c:x val="6.8998515524064429E-3"/>
                  <c:y val="5.17904011998500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86-4354-B695-EC5A116A3F8A}"/>
                </c:ext>
              </c:extLst>
            </c:dLbl>
            <c:dLbl>
              <c:idx val="3"/>
              <c:layout>
                <c:manualLayout>
                  <c:x val="6.8998515524064429E-3"/>
                  <c:y val="9.92052031793770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86-4354-B695-EC5A116A3F8A}"/>
                </c:ext>
              </c:extLst>
            </c:dLbl>
            <c:dLbl>
              <c:idx val="4"/>
              <c:layout>
                <c:manualLayout>
                  <c:x val="7.0521861777150885E-3"/>
                  <c:y val="9.92052031793770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86-4354-B695-EC5A116A3F8A}"/>
                </c:ext>
              </c:extLst>
            </c:dLbl>
            <c:dLbl>
              <c:idx val="5"/>
              <c:layout>
                <c:manualLayout>
                  <c:x val="7.05218617771508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86-4354-B695-EC5A116A3F8A}"/>
                </c:ext>
              </c:extLst>
            </c:dLbl>
            <c:dLbl>
              <c:idx val="6"/>
              <c:layout>
                <c:manualLayout>
                  <c:x val="7.05218617771500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86-4354-B695-EC5A116A3F8A}"/>
                </c:ext>
              </c:extLst>
            </c:dLbl>
            <c:dLbl>
              <c:idx val="7"/>
              <c:layout>
                <c:manualLayout>
                  <c:x val="9.4029149036200521E-3"/>
                  <c:y val="5.41125541125541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E86-4354-B695-EC5A116A3F8A}"/>
                </c:ext>
              </c:extLst>
            </c:dLbl>
            <c:dLbl>
              <c:idx val="8"/>
              <c:layout>
                <c:manualLayout>
                  <c:x val="7.0521861777150885E-3"/>
                  <c:y val="-9.92052031793770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E86-4354-B695-EC5A116A3F8A}"/>
                </c:ext>
              </c:extLst>
            </c:dLbl>
            <c:dLbl>
              <c:idx val="9"/>
              <c:layout>
                <c:manualLayout>
                  <c:x val="7.05218617771508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E86-4354-B695-EC5A116A3F8A}"/>
                </c:ext>
              </c:extLst>
            </c:dLbl>
            <c:spPr>
              <a:noFill/>
              <a:ln>
                <a:noFill/>
              </a:ln>
              <a:effectLst/>
            </c:spPr>
            <c:txPr>
              <a:bodyPr/>
              <a:lstStyle/>
              <a:p>
                <a:pPr>
                  <a:defRPr>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Sayfa2!$A$2:$A$11</c:f>
              <c:numCache>
                <c:formatCode>General</c:formatCode>
                <c:ptCount val="10"/>
                <c:pt idx="0">
                  <c:v>2002</c:v>
                </c:pt>
                <c:pt idx="1">
                  <c:v>2004</c:v>
                </c:pt>
                <c:pt idx="2">
                  <c:v>2008</c:v>
                </c:pt>
                <c:pt idx="3">
                  <c:v>2012</c:v>
                </c:pt>
                <c:pt idx="4">
                  <c:v>2013</c:v>
                </c:pt>
                <c:pt idx="5">
                  <c:v>2014</c:v>
                </c:pt>
                <c:pt idx="6">
                  <c:v>2015</c:v>
                </c:pt>
                <c:pt idx="7">
                  <c:v>2016</c:v>
                </c:pt>
                <c:pt idx="8">
                  <c:v>2017</c:v>
                </c:pt>
                <c:pt idx="9">
                  <c:v>2018</c:v>
                </c:pt>
              </c:numCache>
            </c:numRef>
          </c:cat>
          <c:val>
            <c:numRef>
              <c:f>Sayfa2!$C$2:$C$11</c:f>
              <c:numCache>
                <c:formatCode>General</c:formatCode>
                <c:ptCount val="10"/>
                <c:pt idx="0">
                  <c:v>100</c:v>
                </c:pt>
                <c:pt idx="1">
                  <c:v>126</c:v>
                </c:pt>
                <c:pt idx="2">
                  <c:v>949</c:v>
                </c:pt>
                <c:pt idx="3">
                  <c:v>240</c:v>
                </c:pt>
                <c:pt idx="4">
                  <c:v>120</c:v>
                </c:pt>
                <c:pt idx="5">
                  <c:v>204</c:v>
                </c:pt>
                <c:pt idx="6">
                  <c:v>141</c:v>
                </c:pt>
                <c:pt idx="7">
                  <c:v>362</c:v>
                </c:pt>
                <c:pt idx="8">
                  <c:v>333</c:v>
                </c:pt>
                <c:pt idx="9">
                  <c:v>730</c:v>
                </c:pt>
              </c:numCache>
            </c:numRef>
          </c:val>
          <c:extLst>
            <c:ext xmlns:c16="http://schemas.microsoft.com/office/drawing/2014/chart" uri="{C3380CC4-5D6E-409C-BE32-E72D297353CC}">
              <c16:uniqueId val="{0000000B-8E86-4354-B695-EC5A116A3F8A}"/>
            </c:ext>
          </c:extLst>
        </c:ser>
        <c:dLbls>
          <c:showLegendKey val="0"/>
          <c:showVal val="0"/>
          <c:showCatName val="0"/>
          <c:showSerName val="0"/>
          <c:showPercent val="0"/>
          <c:showBubbleSize val="0"/>
        </c:dLbls>
        <c:gapWidth val="45"/>
        <c:axId val="147912960"/>
        <c:axId val="147992576"/>
      </c:barChart>
      <c:catAx>
        <c:axId val="147912960"/>
        <c:scaling>
          <c:orientation val="minMax"/>
        </c:scaling>
        <c:delete val="0"/>
        <c:axPos val="b"/>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7992576"/>
        <c:crosses val="autoZero"/>
        <c:auto val="1"/>
        <c:lblAlgn val="ctr"/>
        <c:lblOffset val="100"/>
        <c:noMultiLvlLbl val="0"/>
      </c:catAx>
      <c:valAx>
        <c:axId val="147992576"/>
        <c:scaling>
          <c:orientation val="minMax"/>
        </c:scaling>
        <c:delete val="0"/>
        <c:axPos val="l"/>
        <c:majorGridlines>
          <c:spPr>
            <a:ln>
              <a:prstDash val="sysDot"/>
            </a:ln>
          </c:spPr>
        </c:majorGridlines>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7912960"/>
        <c:crosses val="autoZero"/>
        <c:crossBetween val="between"/>
        <c:majorUnit val="500"/>
      </c:valAx>
    </c:plotArea>
    <c:legend>
      <c:legendPos val="t"/>
      <c:overlay val="0"/>
      <c:txPr>
        <a:bodyPr/>
        <a:lstStyle/>
        <a:p>
          <a:pPr>
            <a:defRPr>
              <a:latin typeface="Arial" pitchFamily="34" charset="0"/>
              <a:cs typeface="Arial" pitchFamily="34" charset="0"/>
            </a:defRPr>
          </a:pPr>
          <a:endParaRPr lang="tr-TR"/>
        </a:p>
      </c:txPr>
    </c:legend>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barChart>
        <c:barDir val="col"/>
        <c:grouping val="clustered"/>
        <c:varyColors val="0"/>
        <c:ser>
          <c:idx val="0"/>
          <c:order val="0"/>
          <c:tx>
            <c:strRef>
              <c:f>Sayfa2!$B$15</c:f>
              <c:strCache>
                <c:ptCount val="1"/>
                <c:pt idx="0">
                  <c:v>İthalat </c:v>
                </c:pt>
              </c:strCache>
            </c:strRef>
          </c:tx>
          <c:spPr>
            <a:solidFill>
              <a:srgbClr val="0066FF"/>
            </a:solidFill>
          </c:spPr>
          <c:invertIfNegative val="0"/>
          <c:dLbls>
            <c:dLbl>
              <c:idx val="3"/>
              <c:layout>
                <c:manualLayout>
                  <c:x val="4.1727828718672699E-17"/>
                  <c:y val="1.0446591799425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0C-463B-BC79-45CE926EA972}"/>
                </c:ext>
              </c:extLst>
            </c:dLbl>
            <c:dLbl>
              <c:idx val="9"/>
              <c:spPr>
                <a:noFill/>
                <a:ln>
                  <a:noFill/>
                </a:ln>
                <a:effectLst/>
              </c:spPr>
              <c:txPr>
                <a:bodyPr rot="0"/>
                <a:lstStyle/>
                <a:p>
                  <a:pPr>
                    <a:defRPr sz="1600" b="1">
                      <a:solidFill>
                        <a:srgbClr val="FF0000"/>
                      </a:solidFill>
                      <a:latin typeface="Arial" pitchFamily="34" charset="0"/>
                      <a:cs typeface="Arial" pitchFamily="34" charset="0"/>
                    </a:defRPr>
                  </a:pPr>
                  <a:endParaRPr lang="tr-TR"/>
                </a:p>
              </c:txPr>
              <c:showLegendKey val="0"/>
              <c:showVal val="1"/>
              <c:showCatName val="0"/>
              <c:showSerName val="0"/>
              <c:showPercent val="0"/>
              <c:showBubbleSize val="0"/>
              <c:extLst>
                <c:ext xmlns:c16="http://schemas.microsoft.com/office/drawing/2014/chart" uri="{C3380CC4-5D6E-409C-BE32-E72D297353CC}">
                  <c16:uniqueId val="{00000000-9538-4C5E-9CC3-5757E6180F53}"/>
                </c:ext>
              </c:extLst>
            </c:dLbl>
            <c:spPr>
              <a:noFill/>
              <a:ln>
                <a:noFill/>
              </a:ln>
              <a:effectLst/>
            </c:spPr>
            <c:txPr>
              <a:bodyPr rot="0"/>
              <a:lstStyle/>
              <a:p>
                <a:pPr>
                  <a:defRPr sz="1600">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Sayfa2!$A$16:$A$25</c:f>
              <c:numCache>
                <c:formatCode>General</c:formatCode>
                <c:ptCount val="10"/>
                <c:pt idx="0">
                  <c:v>2002</c:v>
                </c:pt>
                <c:pt idx="1">
                  <c:v>2004</c:v>
                </c:pt>
                <c:pt idx="2">
                  <c:v>2008</c:v>
                </c:pt>
                <c:pt idx="3">
                  <c:v>2012</c:v>
                </c:pt>
                <c:pt idx="4">
                  <c:v>2013</c:v>
                </c:pt>
                <c:pt idx="5">
                  <c:v>2014</c:v>
                </c:pt>
                <c:pt idx="6">
                  <c:v>2015</c:v>
                </c:pt>
                <c:pt idx="7">
                  <c:v>2016</c:v>
                </c:pt>
                <c:pt idx="8">
                  <c:v>2017</c:v>
                </c:pt>
                <c:pt idx="9">
                  <c:v>2018</c:v>
                </c:pt>
              </c:numCache>
            </c:numRef>
          </c:cat>
          <c:val>
            <c:numRef>
              <c:f>Sayfa2!$B$16:$B$25</c:f>
              <c:numCache>
                <c:formatCode>General</c:formatCode>
                <c:ptCount val="10"/>
                <c:pt idx="0">
                  <c:v>40070</c:v>
                </c:pt>
                <c:pt idx="1">
                  <c:v>52269</c:v>
                </c:pt>
                <c:pt idx="2">
                  <c:v>96000</c:v>
                </c:pt>
                <c:pt idx="3">
                  <c:v>128217</c:v>
                </c:pt>
                <c:pt idx="4">
                  <c:v>114993</c:v>
                </c:pt>
                <c:pt idx="5">
                  <c:v>114859</c:v>
                </c:pt>
                <c:pt idx="6">
                  <c:v>115162</c:v>
                </c:pt>
                <c:pt idx="7">
                  <c:v>111380</c:v>
                </c:pt>
                <c:pt idx="8">
                  <c:v>108730</c:v>
                </c:pt>
                <c:pt idx="9">
                  <c:v>89715</c:v>
                </c:pt>
              </c:numCache>
            </c:numRef>
          </c:val>
          <c:extLst>
            <c:ext xmlns:c16="http://schemas.microsoft.com/office/drawing/2014/chart" uri="{C3380CC4-5D6E-409C-BE32-E72D297353CC}">
              <c16:uniqueId val="{00000001-490C-463B-BC79-45CE926EA972}"/>
            </c:ext>
          </c:extLst>
        </c:ser>
        <c:ser>
          <c:idx val="1"/>
          <c:order val="1"/>
          <c:tx>
            <c:strRef>
              <c:f>Sayfa2!$C$15</c:f>
              <c:strCache>
                <c:ptCount val="1"/>
                <c:pt idx="0">
                  <c:v>İhracat </c:v>
                </c:pt>
              </c:strCache>
            </c:strRef>
          </c:tx>
          <c:spPr>
            <a:solidFill>
              <a:srgbClr val="FF0000"/>
            </a:solidFill>
            <a:ln>
              <a:solidFill>
                <a:srgbClr val="FF0000"/>
              </a:solidFill>
            </a:ln>
          </c:spPr>
          <c:invertIfNegative val="0"/>
          <c:dLbls>
            <c:dLbl>
              <c:idx val="1"/>
              <c:layout>
                <c:manualLayout>
                  <c:x val="6.828269033799941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0C-463B-BC79-45CE926EA972}"/>
                </c:ext>
              </c:extLst>
            </c:dLbl>
            <c:dLbl>
              <c:idx val="2"/>
              <c:layout>
                <c:manualLayout>
                  <c:x val="6.83060109289618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0C-463B-BC79-45CE926EA972}"/>
                </c:ext>
              </c:extLst>
            </c:dLbl>
            <c:dLbl>
              <c:idx val="3"/>
              <c:layout>
                <c:manualLayout>
                  <c:x val="6.8306010928961877E-3"/>
                  <c:y val="9.548500806015036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0C-463B-BC79-45CE926EA972}"/>
                </c:ext>
              </c:extLst>
            </c:dLbl>
            <c:dLbl>
              <c:idx val="4"/>
              <c:layout>
                <c:manualLayout>
                  <c:x val="6.83060109289618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0C-463B-BC79-45CE926EA972}"/>
                </c:ext>
              </c:extLst>
            </c:dLbl>
            <c:dLbl>
              <c:idx val="5"/>
              <c:layout>
                <c:manualLayout>
                  <c:x val="9.107468123861567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0C-463B-BC79-45CE926EA972}"/>
                </c:ext>
              </c:extLst>
            </c:dLbl>
            <c:dLbl>
              <c:idx val="6"/>
              <c:layout>
                <c:manualLayout>
                  <c:x val="6.83060109289618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0C-463B-BC79-45CE926EA972}"/>
                </c:ext>
              </c:extLst>
            </c:dLbl>
            <c:dLbl>
              <c:idx val="7"/>
              <c:layout>
                <c:manualLayout>
                  <c:x val="6.8306010928962692E-3"/>
                  <c:y val="-9.548500806015036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0C-463B-BC79-45CE926EA972}"/>
                </c:ext>
              </c:extLst>
            </c:dLbl>
            <c:dLbl>
              <c:idx val="8"/>
              <c:layout>
                <c:manualLayout>
                  <c:x val="9.1074681238615673E-3"/>
                  <c:y val="9.548500806015036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0C-463B-BC79-45CE926EA972}"/>
                </c:ext>
              </c:extLst>
            </c:dLbl>
            <c:dLbl>
              <c:idx val="9"/>
              <c:layout>
                <c:manualLayout>
                  <c:x val="1.3661202185792349E-2"/>
                  <c:y val="9.5485008060150369E-17"/>
                </c:manualLayout>
              </c:layout>
              <c:spPr>
                <a:noFill/>
                <a:ln>
                  <a:noFill/>
                </a:ln>
                <a:effectLst/>
              </c:spPr>
              <c:txPr>
                <a:bodyPr rot="3540000"/>
                <a:lstStyle/>
                <a:p>
                  <a:pPr>
                    <a:defRPr sz="1600" b="1">
                      <a:solidFill>
                        <a:srgbClr val="FF0000"/>
                      </a:solidFill>
                      <a:latin typeface="Arial" pitchFamily="34" charset="0"/>
                      <a:cs typeface="Arial" pitchFamily="34" charset="0"/>
                    </a:defRPr>
                  </a:pPr>
                  <a:endParaRPr lang="tr-T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0C-463B-BC79-45CE926EA972}"/>
                </c:ext>
              </c:extLst>
            </c:dLbl>
            <c:spPr>
              <a:noFill/>
              <a:ln>
                <a:noFill/>
              </a:ln>
              <a:effectLst/>
            </c:spPr>
            <c:txPr>
              <a:bodyPr rot="3540000"/>
              <a:lstStyle/>
              <a:p>
                <a:pPr>
                  <a:defRPr sz="1600">
                    <a:latin typeface="Arial" pitchFamily="34" charset="0"/>
                    <a:cs typeface="Arial" pitchFamily="34"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Sayfa2!$A$16:$A$25</c:f>
              <c:numCache>
                <c:formatCode>General</c:formatCode>
                <c:ptCount val="10"/>
                <c:pt idx="0">
                  <c:v>2002</c:v>
                </c:pt>
                <c:pt idx="1">
                  <c:v>2004</c:v>
                </c:pt>
                <c:pt idx="2">
                  <c:v>2008</c:v>
                </c:pt>
                <c:pt idx="3">
                  <c:v>2012</c:v>
                </c:pt>
                <c:pt idx="4">
                  <c:v>2013</c:v>
                </c:pt>
                <c:pt idx="5">
                  <c:v>2014</c:v>
                </c:pt>
                <c:pt idx="6">
                  <c:v>2015</c:v>
                </c:pt>
                <c:pt idx="7">
                  <c:v>2016</c:v>
                </c:pt>
                <c:pt idx="8">
                  <c:v>2017</c:v>
                </c:pt>
                <c:pt idx="9">
                  <c:v>2018</c:v>
                </c:pt>
              </c:numCache>
            </c:numRef>
          </c:cat>
          <c:val>
            <c:numRef>
              <c:f>Sayfa2!$C$16:$C$25</c:f>
              <c:numCache>
                <c:formatCode>General</c:formatCode>
                <c:ptCount val="10"/>
                <c:pt idx="0">
                  <c:v>317</c:v>
                </c:pt>
                <c:pt idx="1">
                  <c:v>4277</c:v>
                </c:pt>
                <c:pt idx="2">
                  <c:v>9030</c:v>
                </c:pt>
                <c:pt idx="3">
                  <c:v>12279</c:v>
                </c:pt>
                <c:pt idx="4">
                  <c:v>13259</c:v>
                </c:pt>
                <c:pt idx="5">
                  <c:v>17270</c:v>
                </c:pt>
                <c:pt idx="6">
                  <c:v>14754</c:v>
                </c:pt>
                <c:pt idx="7">
                  <c:v>22433</c:v>
                </c:pt>
                <c:pt idx="8">
                  <c:v>19602</c:v>
                </c:pt>
                <c:pt idx="9">
                  <c:v>20216</c:v>
                </c:pt>
              </c:numCache>
            </c:numRef>
          </c:val>
          <c:extLst>
            <c:ext xmlns:c16="http://schemas.microsoft.com/office/drawing/2014/chart" uri="{C3380CC4-5D6E-409C-BE32-E72D297353CC}">
              <c16:uniqueId val="{0000000B-490C-463B-BC79-45CE926EA972}"/>
            </c:ext>
          </c:extLst>
        </c:ser>
        <c:dLbls>
          <c:showLegendKey val="0"/>
          <c:showVal val="0"/>
          <c:showCatName val="0"/>
          <c:showSerName val="0"/>
          <c:showPercent val="0"/>
          <c:showBubbleSize val="0"/>
        </c:dLbls>
        <c:gapWidth val="46"/>
        <c:axId val="148043648"/>
        <c:axId val="148045184"/>
      </c:barChart>
      <c:catAx>
        <c:axId val="148043648"/>
        <c:scaling>
          <c:orientation val="minMax"/>
        </c:scaling>
        <c:delete val="0"/>
        <c:axPos val="b"/>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8045184"/>
        <c:crosses val="autoZero"/>
        <c:auto val="1"/>
        <c:lblAlgn val="ctr"/>
        <c:lblOffset val="100"/>
        <c:noMultiLvlLbl val="0"/>
      </c:catAx>
      <c:valAx>
        <c:axId val="148045184"/>
        <c:scaling>
          <c:orientation val="minMax"/>
          <c:max val="150000"/>
        </c:scaling>
        <c:delete val="0"/>
        <c:axPos val="l"/>
        <c:majorGridlines>
          <c:spPr>
            <a:ln>
              <a:prstDash val="sysDot"/>
            </a:ln>
          </c:spPr>
        </c:majorGridlines>
        <c:numFmt formatCode="General" sourceLinked="1"/>
        <c:majorTickMark val="out"/>
        <c:minorTickMark val="none"/>
        <c:tickLblPos val="nextTo"/>
        <c:txPr>
          <a:bodyPr/>
          <a:lstStyle/>
          <a:p>
            <a:pPr>
              <a:defRPr>
                <a:latin typeface="Arial" pitchFamily="34" charset="0"/>
                <a:cs typeface="Arial" pitchFamily="34" charset="0"/>
              </a:defRPr>
            </a:pPr>
            <a:endParaRPr lang="tr-TR"/>
          </a:p>
        </c:txPr>
        <c:crossAx val="148043648"/>
        <c:crosses val="autoZero"/>
        <c:crossBetween val="between"/>
        <c:majorUnit val="30000"/>
      </c:valAx>
    </c:plotArea>
    <c:legend>
      <c:legendPos val="t"/>
      <c:overlay val="0"/>
      <c:txPr>
        <a:bodyPr/>
        <a:lstStyle/>
        <a:p>
          <a:pPr>
            <a:defRPr>
              <a:latin typeface="Arial" pitchFamily="34" charset="0"/>
              <a:cs typeface="Arial" pitchFamily="34" charset="0"/>
            </a:defRPr>
          </a:pPr>
          <a:endParaRPr lang="tr-TR"/>
        </a:p>
      </c:txPr>
    </c:legend>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tr-T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3591C1-F782-4747-9ED0-D51328BA5C7F}" type="datetimeFigureOut">
              <a:rPr lang="tr-TR" smtClean="0"/>
              <a:pPr/>
              <a:t>11.02.2020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3B0E23-037E-4297-9146-CD2A2CEE894D}" type="slidenum">
              <a:rPr lang="tr-TR" smtClean="0"/>
              <a:pPr/>
              <a:t>‹#›</a:t>
            </a:fld>
            <a:endParaRPr lang="tr-TR"/>
          </a:p>
        </p:txBody>
      </p:sp>
    </p:spTree>
    <p:extLst>
      <p:ext uri="{BB962C8B-B14F-4D97-AF65-F5344CB8AC3E}">
        <p14:creationId xmlns:p14="http://schemas.microsoft.com/office/powerpoint/2010/main" val="46826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Slayt Görüntüsü Yer Tutucusu">
            <a:extLst>
              <a:ext uri="{FF2B5EF4-FFF2-40B4-BE49-F238E27FC236}">
                <a16:creationId xmlns:a16="http://schemas.microsoft.com/office/drawing/2014/main" id="{60901EB9-3F67-4392-B904-B3D5730DC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Not Yer Tutucusu">
            <a:extLst>
              <a:ext uri="{FF2B5EF4-FFF2-40B4-BE49-F238E27FC236}">
                <a16:creationId xmlns:a16="http://schemas.microsoft.com/office/drawing/2014/main" id="{A3FB8B5B-86E6-4DE4-BC6C-0E52C1F046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dirty="0">
              <a:latin typeface="Arial" panose="020B0604020202020204" pitchFamily="34" charset="0"/>
            </a:endParaRPr>
          </a:p>
        </p:txBody>
      </p:sp>
      <p:sp>
        <p:nvSpPr>
          <p:cNvPr id="48132" name="3 Slayt Numarası Yer Tutucusu">
            <a:extLst>
              <a:ext uri="{FF2B5EF4-FFF2-40B4-BE49-F238E27FC236}">
                <a16:creationId xmlns:a16="http://schemas.microsoft.com/office/drawing/2014/main" id="{9D079224-030D-4140-BECB-10E00507DC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82727B-B651-4F16-8A91-00A9848358CB}" type="slidenum">
              <a:rPr lang="tr-TR" altLang="tr-TR">
                <a:latin typeface="Arial" panose="020B0604020202020204" pitchFamily="34" charset="0"/>
              </a:rPr>
              <a:pPr>
                <a:spcBef>
                  <a:spcPct val="0"/>
                </a:spcBef>
              </a:pPr>
              <a:t>4</a:t>
            </a:fld>
            <a:endParaRPr lang="tr-TR" altLang="tr-TR">
              <a:latin typeface="Arial" panose="020B0604020202020204" pitchFamily="34" charset="0"/>
            </a:endParaRPr>
          </a:p>
        </p:txBody>
      </p:sp>
    </p:spTree>
    <p:extLst>
      <p:ext uri="{BB962C8B-B14F-4D97-AF65-F5344CB8AC3E}">
        <p14:creationId xmlns:p14="http://schemas.microsoft.com/office/powerpoint/2010/main" val="393071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lnSpc>
                <a:spcPct val="114000"/>
              </a:lnSpc>
              <a:spcBef>
                <a:spcPts val="0"/>
              </a:spcBef>
              <a:buClr>
                <a:schemeClr val="accent6">
                  <a:lumMod val="75000"/>
                </a:schemeClr>
              </a:buClr>
              <a:buNone/>
              <a:defRPr/>
            </a:pPr>
            <a:r>
              <a:rPr lang="tr-TR" sz="1200" dirty="0">
                <a:solidFill>
                  <a:schemeClr val="tx1">
                    <a:lumMod val="75000"/>
                    <a:lumOff val="25000"/>
                  </a:schemeClr>
                </a:solidFill>
                <a:latin typeface="Arial" pitchFamily="34" charset="0"/>
                <a:cs typeface="Arial" pitchFamily="34" charset="0"/>
              </a:rPr>
              <a:t> Bunlardan </a:t>
            </a:r>
            <a:r>
              <a:rPr lang="tr-TR" sz="1200" b="1" dirty="0">
                <a:solidFill>
                  <a:srgbClr val="FF0000"/>
                </a:solidFill>
                <a:latin typeface="Arial" pitchFamily="34" charset="0"/>
                <a:cs typeface="Arial" pitchFamily="34" charset="0"/>
              </a:rPr>
              <a:t>6011</a:t>
            </a:r>
            <a:r>
              <a:rPr lang="tr-TR" sz="1200" dirty="0">
                <a:solidFill>
                  <a:schemeClr val="tx1">
                    <a:lumMod val="75000"/>
                    <a:lumOff val="25000"/>
                  </a:schemeClr>
                </a:solidFill>
                <a:latin typeface="Arial" pitchFamily="34" charset="0"/>
                <a:cs typeface="Arial" pitchFamily="34" charset="0"/>
              </a:rPr>
              <a:t> adedi özel sektör tarafından geliştirilmiştir. </a:t>
            </a:r>
          </a:p>
          <a:p>
            <a:pPr marL="0" indent="0" algn="just">
              <a:lnSpc>
                <a:spcPct val="114000"/>
              </a:lnSpc>
              <a:spcBef>
                <a:spcPts val="0"/>
              </a:spcBef>
              <a:buClr>
                <a:schemeClr val="accent6">
                  <a:lumMod val="75000"/>
                </a:schemeClr>
              </a:buClr>
              <a:buNone/>
              <a:defRPr/>
            </a:pPr>
            <a:r>
              <a:rPr lang="tr-TR" sz="1200" dirty="0">
                <a:solidFill>
                  <a:schemeClr val="tx1">
                    <a:lumMod val="75000"/>
                    <a:lumOff val="25000"/>
                  </a:schemeClr>
                </a:solidFill>
                <a:latin typeface="Arial" pitchFamily="34" charset="0"/>
                <a:cs typeface="Arial" pitchFamily="34" charset="0"/>
              </a:rPr>
              <a:t>Kamu ve üniversitelerin payı oldukça düşüktür. </a:t>
            </a:r>
            <a:r>
              <a:rPr lang="tr-TR" sz="1200" b="1" dirty="0">
                <a:solidFill>
                  <a:srgbClr val="FF0000"/>
                </a:solidFill>
                <a:latin typeface="Arial" pitchFamily="34" charset="0"/>
                <a:cs typeface="Arial" pitchFamily="34" charset="0"/>
              </a:rPr>
              <a:t>3753</a:t>
            </a:r>
            <a:r>
              <a:rPr lang="tr-TR" sz="1200" dirty="0">
                <a:solidFill>
                  <a:schemeClr val="tx1">
                    <a:lumMod val="75000"/>
                    <a:lumOff val="25000"/>
                  </a:schemeClr>
                </a:solidFill>
                <a:latin typeface="Arial" pitchFamily="34" charset="0"/>
                <a:cs typeface="Arial" pitchFamily="34" charset="0"/>
              </a:rPr>
              <a:t> sebze çeşidi Standart Tohumluk Kaydı (STK) listesinde yer almıştır (TTSM, 2019).</a:t>
            </a:r>
          </a:p>
          <a:p>
            <a:pPr marL="0" indent="0" algn="just" eaLnBrk="1" fontAlgn="auto" hangingPunct="1">
              <a:lnSpc>
                <a:spcPct val="114000"/>
              </a:lnSpc>
              <a:spcBef>
                <a:spcPts val="0"/>
              </a:spcBef>
              <a:buClr>
                <a:schemeClr val="accent6">
                  <a:lumMod val="75000"/>
                </a:schemeClr>
              </a:buClr>
              <a:buFont typeface="Georgia" pitchFamily="18" charset="0"/>
              <a:buNone/>
              <a:defRPr/>
            </a:pPr>
            <a:r>
              <a:rPr lang="tr-TR" sz="1200" dirty="0">
                <a:solidFill>
                  <a:schemeClr val="tx1">
                    <a:lumMod val="75000"/>
                    <a:lumOff val="25000"/>
                  </a:schemeClr>
                </a:solidFill>
                <a:latin typeface="Arial" pitchFamily="34" charset="0"/>
                <a:cs typeface="Arial" pitchFamily="34" charset="0"/>
              </a:rPr>
              <a:t>Kayıt altına alınan mevcut çeşitlerin %68.5’i yabancı firmalar tarafından tescil ettirilmiştir.</a:t>
            </a:r>
            <a:endParaRPr lang="tr-TR" sz="1200" dirty="0">
              <a:solidFill>
                <a:schemeClr val="accent5">
                  <a:lumMod val="20000"/>
                  <a:lumOff val="80000"/>
                </a:schemeClr>
              </a:solidFill>
              <a:latin typeface="Arial" pitchFamily="34" charset="0"/>
              <a:cs typeface="Arial" pitchFamily="34" charset="0"/>
            </a:endParaRPr>
          </a:p>
          <a:p>
            <a:endParaRPr lang="tr-TR" dirty="0"/>
          </a:p>
        </p:txBody>
      </p:sp>
      <p:sp>
        <p:nvSpPr>
          <p:cNvPr id="4" name="Slayt Numarası Yer Tutucusu 3"/>
          <p:cNvSpPr>
            <a:spLocks noGrp="1"/>
          </p:cNvSpPr>
          <p:nvPr>
            <p:ph type="sldNum" sz="quarter" idx="5"/>
          </p:nvPr>
        </p:nvSpPr>
        <p:spPr/>
        <p:txBody>
          <a:bodyPr/>
          <a:lstStyle/>
          <a:p>
            <a:fld id="{3C3B0E23-037E-4297-9146-CD2A2CEE894D}" type="slidenum">
              <a:rPr lang="tr-TR" smtClean="0"/>
              <a:pPr/>
              <a:t>10</a:t>
            </a:fld>
            <a:endParaRPr lang="tr-TR"/>
          </a:p>
        </p:txBody>
      </p:sp>
    </p:spTree>
    <p:extLst>
      <p:ext uri="{BB962C8B-B14F-4D97-AF65-F5344CB8AC3E}">
        <p14:creationId xmlns:p14="http://schemas.microsoft.com/office/powerpoint/2010/main" val="57614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7C788A1-1CE4-4DD5-81BB-1401F20433AB}" type="slidenum">
              <a:rPr lang="tr-TR" smtClean="0"/>
              <a:pPr/>
              <a:t>34</a:t>
            </a:fld>
            <a:endParaRPr lang="tr-TR"/>
          </a:p>
        </p:txBody>
      </p:sp>
    </p:spTree>
    <p:extLst>
      <p:ext uri="{BB962C8B-B14F-4D97-AF65-F5344CB8AC3E}">
        <p14:creationId xmlns:p14="http://schemas.microsoft.com/office/powerpoint/2010/main" val="412209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dirty="0"/>
              <a:t>Çünkü lahana yabancı döllenen bir tür ve </a:t>
            </a:r>
            <a:r>
              <a:rPr lang="tr-TR" baseline="0" dirty="0" err="1"/>
              <a:t>safhat</a:t>
            </a:r>
            <a:r>
              <a:rPr lang="tr-TR" baseline="0" dirty="0"/>
              <a:t> </a:t>
            </a:r>
            <a:r>
              <a:rPr lang="tr-TR" baseline="0" dirty="0" err="1"/>
              <a:t>eldesi</a:t>
            </a:r>
            <a:r>
              <a:rPr lang="tr-TR" baseline="0" dirty="0"/>
              <a:t> için en az 6-8 </a:t>
            </a:r>
            <a:r>
              <a:rPr lang="tr-TR" baseline="0" dirty="0" err="1"/>
              <a:t>generasyon</a:t>
            </a:r>
            <a:r>
              <a:rPr lang="tr-TR" baseline="0" dirty="0"/>
              <a:t> </a:t>
            </a:r>
            <a:r>
              <a:rPr lang="tr-TR" baseline="0" dirty="0" err="1"/>
              <a:t>kendileme</a:t>
            </a:r>
            <a:r>
              <a:rPr lang="tr-TR" baseline="0" dirty="0"/>
              <a:t> yapmak gerekiyor</a:t>
            </a:r>
          </a:p>
          <a:p>
            <a:r>
              <a:rPr lang="tr-TR" baseline="0" dirty="0"/>
              <a:t>Ayrıca bu sırada </a:t>
            </a:r>
            <a:r>
              <a:rPr lang="tr-TR" baseline="0" dirty="0" err="1"/>
              <a:t>kendileme</a:t>
            </a:r>
            <a:r>
              <a:rPr lang="tr-TR" baseline="0" dirty="0"/>
              <a:t> depresyonu, uyuşmazlık gibi mekanizmalar da ıslah programlarında sorunlara neden olmakta</a:t>
            </a:r>
          </a:p>
          <a:p>
            <a:pPr marL="0" marR="0" indent="0" algn="l" defTabSz="914400" rtl="0" eaLnBrk="0" fontAlgn="base" latinLnBrk="0" hangingPunct="0">
              <a:lnSpc>
                <a:spcPct val="100000"/>
              </a:lnSpc>
              <a:spcBef>
                <a:spcPct val="30000"/>
              </a:spcBef>
              <a:spcAft>
                <a:spcPct val="0"/>
              </a:spcAft>
              <a:buClrTx/>
              <a:buSzTx/>
              <a:buFontTx/>
              <a:buNone/>
              <a:tabLst/>
              <a:defRPr/>
            </a:pPr>
            <a:r>
              <a:rPr lang="tr-TR" baseline="0" dirty="0"/>
              <a:t>Enstitümüzde lahana uzun yıllar çalışılmakta ve bu çalışmalar sonucunda 1 standart ve 2 </a:t>
            </a:r>
            <a:r>
              <a:rPr lang="tr-TR" baseline="0" dirty="0" err="1"/>
              <a:t>hibrit</a:t>
            </a:r>
            <a:r>
              <a:rPr lang="tr-TR" baseline="0" dirty="0"/>
              <a:t> çeşit geliştirildi</a:t>
            </a:r>
          </a:p>
        </p:txBody>
      </p:sp>
      <p:sp>
        <p:nvSpPr>
          <p:cNvPr id="4" name="Slayt Numarası Yer Tutucusu 3"/>
          <p:cNvSpPr>
            <a:spLocks noGrp="1"/>
          </p:cNvSpPr>
          <p:nvPr>
            <p:ph type="sldNum" sz="quarter" idx="10"/>
          </p:nvPr>
        </p:nvSpPr>
        <p:spPr/>
        <p:txBody>
          <a:bodyPr/>
          <a:lstStyle/>
          <a:p>
            <a:fld id="{FE2747E0-179A-4350-BEDC-E0BF73C68AF4}" type="slidenum">
              <a:rPr lang="tr-TR" smtClean="0"/>
              <a:pPr/>
              <a:t>39</a:t>
            </a:fld>
            <a:endParaRPr lang="tr-TR"/>
          </a:p>
        </p:txBody>
      </p:sp>
    </p:spTree>
    <p:extLst>
      <p:ext uri="{BB962C8B-B14F-4D97-AF65-F5344CB8AC3E}">
        <p14:creationId xmlns:p14="http://schemas.microsoft.com/office/powerpoint/2010/main" val="361311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ıslah sürecinin</a:t>
            </a:r>
            <a:r>
              <a:rPr lang="tr-TR" baseline="0" dirty="0"/>
              <a:t> hızlı bir şekilde gerçekleştirilmesine yönelik olarak günümüzde modern bitki ıslahında klasik ıslaha ilave olarak in </a:t>
            </a:r>
            <a:r>
              <a:rPr lang="tr-TR" baseline="0" dirty="0" err="1"/>
              <a:t>vitro</a:t>
            </a:r>
            <a:r>
              <a:rPr lang="tr-TR" baseline="0" dirty="0"/>
              <a:t> kültür çalışmaları, moleküler teknikler kullanılmaktadır.</a:t>
            </a:r>
            <a:endParaRPr lang="tr-TR" b="0" dirty="0"/>
          </a:p>
        </p:txBody>
      </p:sp>
    </p:spTree>
    <p:extLst>
      <p:ext uri="{BB962C8B-B14F-4D97-AF65-F5344CB8AC3E}">
        <p14:creationId xmlns:p14="http://schemas.microsoft.com/office/powerpoint/2010/main" val="178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latin typeface="Arial" pitchFamily="34" charset="0"/>
                <a:cs typeface="Arial" pitchFamily="34" charset="0"/>
              </a:rPr>
              <a:t>kullanılmaktadır .</a:t>
            </a:r>
            <a:endParaRPr lang="tr-TR" dirty="0"/>
          </a:p>
        </p:txBody>
      </p:sp>
      <p:sp>
        <p:nvSpPr>
          <p:cNvPr id="4" name="Slayt Numarası Yer Tutucusu 3"/>
          <p:cNvSpPr>
            <a:spLocks noGrp="1"/>
          </p:cNvSpPr>
          <p:nvPr>
            <p:ph type="sldNum" sz="quarter" idx="5"/>
          </p:nvPr>
        </p:nvSpPr>
        <p:spPr/>
        <p:txBody>
          <a:bodyPr/>
          <a:lstStyle/>
          <a:p>
            <a:fld id="{3C3B0E23-037E-4297-9146-CD2A2CEE894D}" type="slidenum">
              <a:rPr lang="tr-TR" smtClean="0"/>
              <a:pPr/>
              <a:t>42</a:t>
            </a:fld>
            <a:endParaRPr lang="tr-TR"/>
          </a:p>
        </p:txBody>
      </p:sp>
    </p:spTree>
    <p:extLst>
      <p:ext uri="{BB962C8B-B14F-4D97-AF65-F5344CB8AC3E}">
        <p14:creationId xmlns:p14="http://schemas.microsoft.com/office/powerpoint/2010/main" val="248975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5733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A773917C-4CA2-49C1-83AC-F0528E204D09}" type="slidenum">
              <a:rPr lang="tr-TR" smtClean="0"/>
              <a:pPr/>
              <a:t>46</a:t>
            </a:fld>
            <a:endParaRPr lang="tr-TR"/>
          </a:p>
        </p:txBody>
      </p:sp>
    </p:spTree>
    <p:extLst>
      <p:ext uri="{BB962C8B-B14F-4D97-AF65-F5344CB8AC3E}">
        <p14:creationId xmlns:p14="http://schemas.microsoft.com/office/powerpoint/2010/main" val="183165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lgn="just" eaLnBrk="1" hangingPunct="1"/>
            <a:r>
              <a:rPr lang="tr-TR" dirty="0"/>
              <a:t> Son yıllarda geleneksel üretimden makineli üretime doğru bir değişimin olması</a:t>
            </a:r>
          </a:p>
          <a:p>
            <a:pPr algn="just" eaLnBrk="1" hangingPunct="1"/>
            <a:r>
              <a:rPr lang="en-US" dirty="0" err="1">
                <a:cs typeface="Times New Roman" pitchFamily="18" charset="0"/>
              </a:rPr>
              <a:t>Sebze</a:t>
            </a:r>
            <a:r>
              <a:rPr lang="en-US" dirty="0">
                <a:cs typeface="Times New Roman" pitchFamily="18" charset="0"/>
              </a:rPr>
              <a:t> tar</a:t>
            </a:r>
            <a:r>
              <a:rPr lang="tr-TR" dirty="0"/>
              <a:t>ı</a:t>
            </a:r>
            <a:r>
              <a:rPr lang="en-US" dirty="0">
                <a:cs typeface="Times New Roman" pitchFamily="18" charset="0"/>
              </a:rPr>
              <a:t>m</a:t>
            </a:r>
            <a:r>
              <a:rPr lang="tr-TR" dirty="0" err="1"/>
              <a:t>ının</a:t>
            </a:r>
            <a:r>
              <a:rPr lang="en-US" dirty="0">
                <a:cs typeface="Times New Roman" pitchFamily="18" charset="0"/>
              </a:rPr>
              <a:t> k</a:t>
            </a:r>
            <a:r>
              <a:rPr lang="tr-TR" dirty="0"/>
              <a:t>üçü</a:t>
            </a:r>
            <a:r>
              <a:rPr lang="en-US" dirty="0">
                <a:cs typeface="Times New Roman" pitchFamily="18" charset="0"/>
              </a:rPr>
              <a:t>k </a:t>
            </a:r>
            <a:r>
              <a:rPr lang="en-US" dirty="0" err="1">
                <a:cs typeface="Times New Roman" pitchFamily="18" charset="0"/>
              </a:rPr>
              <a:t>aile</a:t>
            </a:r>
            <a:r>
              <a:rPr lang="tr-TR" dirty="0"/>
              <a:t> iş</a:t>
            </a:r>
            <a:r>
              <a:rPr lang="en-US" dirty="0" err="1">
                <a:cs typeface="Times New Roman" pitchFamily="18" charset="0"/>
              </a:rPr>
              <a:t>letmecili</a:t>
            </a:r>
            <a:r>
              <a:rPr lang="tr-TR" dirty="0"/>
              <a:t>ğ</a:t>
            </a:r>
            <a:r>
              <a:rPr lang="en-US" dirty="0" err="1">
                <a:cs typeface="Times New Roman" pitchFamily="18" charset="0"/>
              </a:rPr>
              <a:t>inden</a:t>
            </a:r>
            <a:r>
              <a:rPr lang="en-US" dirty="0">
                <a:cs typeface="Times New Roman" pitchFamily="18" charset="0"/>
              </a:rPr>
              <a:t> </a:t>
            </a:r>
            <a:r>
              <a:rPr lang="en-US" dirty="0" err="1">
                <a:cs typeface="Times New Roman" pitchFamily="18" charset="0"/>
              </a:rPr>
              <a:t>karl</a:t>
            </a:r>
            <a:r>
              <a:rPr lang="tr-TR" dirty="0"/>
              <a:t>ı</a:t>
            </a:r>
            <a:r>
              <a:rPr lang="en-US" dirty="0">
                <a:cs typeface="Times New Roman" pitchFamily="18" charset="0"/>
              </a:rPr>
              <a:t>l</a:t>
            </a:r>
            <a:r>
              <a:rPr lang="tr-TR" dirty="0" err="1"/>
              <a:t>ığı</a:t>
            </a:r>
            <a:r>
              <a:rPr lang="en-US" dirty="0">
                <a:cs typeface="Times New Roman" pitchFamily="18" charset="0"/>
              </a:rPr>
              <a:t>n </a:t>
            </a:r>
            <a:r>
              <a:rPr lang="en-US" dirty="0" err="1">
                <a:cs typeface="Times New Roman" pitchFamily="18" charset="0"/>
              </a:rPr>
              <a:t>esas</a:t>
            </a:r>
            <a:r>
              <a:rPr lang="en-US" dirty="0">
                <a:cs typeface="Times New Roman" pitchFamily="18" charset="0"/>
              </a:rPr>
              <a:t> </a:t>
            </a:r>
            <a:r>
              <a:rPr lang="en-US" dirty="0" err="1">
                <a:cs typeface="Times New Roman" pitchFamily="18" charset="0"/>
              </a:rPr>
              <a:t>oldugu</a:t>
            </a:r>
            <a:r>
              <a:rPr lang="en-US" dirty="0">
                <a:cs typeface="Times New Roman" pitchFamily="18" charset="0"/>
              </a:rPr>
              <a:t> </a:t>
            </a:r>
            <a:r>
              <a:rPr lang="en-US" dirty="0" err="1">
                <a:cs typeface="Times New Roman" pitchFamily="18" charset="0"/>
              </a:rPr>
              <a:t>bahce</a:t>
            </a:r>
            <a:r>
              <a:rPr lang="en-US" dirty="0">
                <a:cs typeface="Times New Roman" pitchFamily="18" charset="0"/>
              </a:rPr>
              <a:t> </a:t>
            </a:r>
            <a:r>
              <a:rPr lang="en-US" dirty="0" err="1">
                <a:cs typeface="Times New Roman" pitchFamily="18" charset="0"/>
              </a:rPr>
              <a:t>veya</a:t>
            </a:r>
            <a:r>
              <a:rPr lang="en-US" dirty="0">
                <a:cs typeface="Times New Roman" pitchFamily="18" charset="0"/>
              </a:rPr>
              <a:t> </a:t>
            </a:r>
            <a:r>
              <a:rPr lang="en-US" dirty="0" err="1">
                <a:cs typeface="Times New Roman" pitchFamily="18" charset="0"/>
              </a:rPr>
              <a:t>tarla</a:t>
            </a:r>
            <a:r>
              <a:rPr lang="en-US" dirty="0">
                <a:cs typeface="Times New Roman" pitchFamily="18" charset="0"/>
              </a:rPr>
              <a:t> </a:t>
            </a:r>
            <a:r>
              <a:rPr lang="en-US" dirty="0" err="1">
                <a:cs typeface="Times New Roman" pitchFamily="18" charset="0"/>
              </a:rPr>
              <a:t>sebzecili</a:t>
            </a:r>
            <a:r>
              <a:rPr lang="tr-TR" dirty="0"/>
              <a:t>ğ</a:t>
            </a:r>
            <a:r>
              <a:rPr lang="en-US" dirty="0" err="1">
                <a:cs typeface="Times New Roman" pitchFamily="18" charset="0"/>
              </a:rPr>
              <a:t>ine</a:t>
            </a:r>
            <a:r>
              <a:rPr lang="en-US" dirty="0">
                <a:cs typeface="Times New Roman" pitchFamily="18" charset="0"/>
              </a:rPr>
              <a:t> </a:t>
            </a:r>
            <a:r>
              <a:rPr lang="en-US" dirty="0" err="1">
                <a:cs typeface="Times New Roman" pitchFamily="18" charset="0"/>
              </a:rPr>
              <a:t>kayma</a:t>
            </a:r>
            <a:r>
              <a:rPr lang="tr-TR" dirty="0"/>
              <a:t>sı</a:t>
            </a:r>
          </a:p>
          <a:p>
            <a:pPr algn="just" eaLnBrk="1" hangingPunct="1"/>
            <a:r>
              <a:rPr lang="en-US" dirty="0" err="1">
                <a:cs typeface="Times New Roman" pitchFamily="18" charset="0"/>
              </a:rPr>
              <a:t>Tohum</a:t>
            </a:r>
            <a:r>
              <a:rPr lang="tr-TR" dirty="0" err="1">
                <a:cs typeface="Times New Roman" pitchFamily="18" charset="0"/>
              </a:rPr>
              <a:t>culuk</a:t>
            </a:r>
            <a:r>
              <a:rPr lang="en-US" dirty="0">
                <a:cs typeface="Times New Roman" pitchFamily="18" charset="0"/>
              </a:rPr>
              <a:t> end</a:t>
            </a:r>
            <a:r>
              <a:rPr lang="tr-TR" dirty="0"/>
              <a:t>ü</a:t>
            </a:r>
            <a:r>
              <a:rPr lang="en-US" dirty="0" err="1">
                <a:cs typeface="Times New Roman" pitchFamily="18" charset="0"/>
              </a:rPr>
              <a:t>strisi</a:t>
            </a:r>
            <a:r>
              <a:rPr lang="tr-TR" dirty="0" err="1">
                <a:cs typeface="Times New Roman" pitchFamily="18" charset="0"/>
              </a:rPr>
              <a:t>nin</a:t>
            </a:r>
            <a:r>
              <a:rPr lang="en-US" dirty="0">
                <a:cs typeface="Times New Roman" pitchFamily="18" charset="0"/>
              </a:rPr>
              <a:t> </a:t>
            </a:r>
            <a:r>
              <a:rPr lang="en-US" dirty="0" err="1">
                <a:cs typeface="Times New Roman" pitchFamily="18" charset="0"/>
              </a:rPr>
              <a:t>rekabetin</a:t>
            </a:r>
            <a:r>
              <a:rPr lang="en-US" dirty="0">
                <a:cs typeface="Times New Roman" pitchFamily="18" charset="0"/>
              </a:rPr>
              <a:t> </a:t>
            </a:r>
            <a:r>
              <a:rPr lang="en-US" dirty="0" err="1">
                <a:cs typeface="Times New Roman" pitchFamily="18" charset="0"/>
              </a:rPr>
              <a:t>oldu</a:t>
            </a:r>
            <a:r>
              <a:rPr lang="tr-TR" dirty="0"/>
              <a:t>ğ</a:t>
            </a:r>
            <a:r>
              <a:rPr lang="en-US" dirty="0">
                <a:cs typeface="Times New Roman" pitchFamily="18" charset="0"/>
              </a:rPr>
              <a:t>u </a:t>
            </a:r>
            <a:r>
              <a:rPr lang="en-US" dirty="0" err="1">
                <a:cs typeface="Times New Roman" pitchFamily="18" charset="0"/>
              </a:rPr>
              <a:t>bir</a:t>
            </a:r>
            <a:r>
              <a:rPr lang="en-US" dirty="0">
                <a:cs typeface="Times New Roman" pitchFamily="18" charset="0"/>
              </a:rPr>
              <a:t> is </a:t>
            </a:r>
            <a:r>
              <a:rPr lang="en-US" dirty="0" err="1">
                <a:cs typeface="Times New Roman" pitchFamily="18" charset="0"/>
              </a:rPr>
              <a:t>kolu</a:t>
            </a:r>
            <a:r>
              <a:rPr lang="tr-TR" baseline="0" dirty="0">
                <a:cs typeface="Times New Roman" pitchFamily="18" charset="0"/>
              </a:rPr>
              <a:t> olması nedeniyle </a:t>
            </a:r>
            <a:r>
              <a:rPr lang="tr-TR" baseline="0" dirty="0" err="1">
                <a:cs typeface="Times New Roman" pitchFamily="18" charset="0"/>
              </a:rPr>
              <a:t>sebzeclilikte</a:t>
            </a:r>
            <a:r>
              <a:rPr lang="tr-TR" baseline="0" dirty="0">
                <a:cs typeface="Times New Roman" pitchFamily="18" charset="0"/>
              </a:rPr>
              <a:t> kaliteli tohum kullanımının önemi her geçen gün artmaktadır.</a:t>
            </a:r>
            <a:endParaRPr lang="tr-TR" dirty="0">
              <a:cs typeface="Times New Roman" pitchFamily="18" charset="0"/>
            </a:endParaRPr>
          </a:p>
          <a:p>
            <a:endParaRPr lang="tr-TR" dirty="0"/>
          </a:p>
          <a:p>
            <a:endParaRPr lang="tr-TR" dirty="0"/>
          </a:p>
        </p:txBody>
      </p:sp>
      <p:sp>
        <p:nvSpPr>
          <p:cNvPr id="4" name="3 Slayt Numarası Yer Tutucusu"/>
          <p:cNvSpPr>
            <a:spLocks noGrp="1"/>
          </p:cNvSpPr>
          <p:nvPr>
            <p:ph type="sldNum" sz="quarter" idx="10"/>
          </p:nvPr>
        </p:nvSpPr>
        <p:spPr/>
        <p:txBody>
          <a:bodyPr/>
          <a:lstStyle/>
          <a:p>
            <a:fld id="{17C788A1-1CE4-4DD5-81BB-1401F20433AB}" type="slidenum">
              <a:rPr lang="tr-TR" smtClean="0">
                <a:solidFill>
                  <a:prstClr val="black"/>
                </a:solidFill>
              </a:rPr>
              <a:pPr/>
              <a:t>68</a:t>
            </a:fld>
            <a:endParaRPr lang="tr-TR">
              <a:solidFill>
                <a:prstClr val="black"/>
              </a:solidFill>
            </a:endParaRPr>
          </a:p>
        </p:txBody>
      </p:sp>
    </p:spTree>
    <p:extLst>
      <p:ext uri="{BB962C8B-B14F-4D97-AF65-F5344CB8AC3E}">
        <p14:creationId xmlns:p14="http://schemas.microsoft.com/office/powerpoint/2010/main" val="73587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95014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9810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9498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76AE2D33-F845-4C9D-A498-005CFD73B4B1}" type="datetime1">
              <a:rPr lang="tr-TR" smtClean="0"/>
              <a:pPr/>
              <a:t>11.02.2020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231650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9ADFB22-7B32-427C-9568-1BC80BBF041D}" type="datetime1">
              <a:rPr lang="tr-TR" smtClean="0"/>
              <a:pPr/>
              <a:t>11.02.2020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561093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6DB5D1F0-0CF4-405F-BBDC-8C8C492429B8}" type="datetime1">
              <a:rPr lang="tr-TR" smtClean="0"/>
              <a:pPr/>
              <a:t>11.02.2020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01065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2CD87CA5-0016-4927-93DE-8A25A30D92FF}" type="datetime1">
              <a:rPr lang="tr-TR" smtClean="0"/>
              <a:pPr/>
              <a:t>11.02.2020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3881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F5B11F3-E0CF-493B-8E31-3B2A520E3BB2}" type="datetime1">
              <a:rPr lang="tr-TR" smtClean="0"/>
              <a:pPr/>
              <a:t>11.02.2020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322698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F36FA058-B9E4-4E69-A163-F92EFDDE69A8}" type="datetime1">
              <a:rPr lang="tr-TR" smtClean="0"/>
              <a:pPr/>
              <a:t>11.02.2020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67024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14ED5BF-0F1F-4DFD-8B31-081570F874D1}" type="datetime1">
              <a:rPr lang="tr-TR" smtClean="0"/>
              <a:pPr/>
              <a:t>11.02.2020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878783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31A85D06-F15A-4907-9706-76F59BE1711D}" type="datetime1">
              <a:rPr lang="tr-TR" smtClean="0"/>
              <a:pPr/>
              <a:t>11.02.2020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02702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682946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5CDC5FB-67A0-47BE-94BB-30402770CB3C}" type="datetime1">
              <a:rPr lang="tr-TR" smtClean="0"/>
              <a:pPr/>
              <a:t>11.02.2020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82533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052EEC6E-0DC0-4031-B472-4CAACDC16A8D}" type="datetime1">
              <a:rPr lang="tr-TR" smtClean="0"/>
              <a:pPr/>
              <a:t>11.02.2020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15413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7056637-26A0-4D31-8F4E-9A255E30C624}" type="datetime1">
              <a:rPr lang="tr-TR" smtClean="0"/>
              <a:pPr/>
              <a:t>11.02.2020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84440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11202B5-C983-4A4B-802E-37126467850F}"/>
              </a:ext>
            </a:extLst>
          </p:cNvPr>
          <p:cNvSpPr>
            <a:spLocks noGrp="1"/>
          </p:cNvSpPr>
          <p:nvPr>
            <p:ph type="title"/>
          </p:nvPr>
        </p:nvSpPr>
        <p:spPr>
          <a:xfrm>
            <a:off x="457200" y="274638"/>
            <a:ext cx="8229600" cy="1143000"/>
          </a:xfrm>
        </p:spPr>
        <p:txBody>
          <a:bodyPr/>
          <a:lstStyle/>
          <a:p>
            <a:r>
              <a:rPr lang="tr-TR"/>
              <a:t>Asıl başlık stilini düzenlemek için tıklayın</a:t>
            </a:r>
          </a:p>
        </p:txBody>
      </p:sp>
      <p:sp>
        <p:nvSpPr>
          <p:cNvPr id="3" name="Tablo Yer Tutucusu 2">
            <a:extLst>
              <a:ext uri="{FF2B5EF4-FFF2-40B4-BE49-F238E27FC236}">
                <a16:creationId xmlns:a16="http://schemas.microsoft.com/office/drawing/2014/main" id="{DA8FBB4F-0A31-4727-9AF9-14C11D45DAF8}"/>
              </a:ext>
            </a:extLst>
          </p:cNvPr>
          <p:cNvSpPr>
            <a:spLocks noGrp="1"/>
          </p:cNvSpPr>
          <p:nvPr>
            <p:ph type="tbl" idx="1"/>
          </p:nvPr>
        </p:nvSpPr>
        <p:spPr>
          <a:xfrm>
            <a:off x="457200" y="1600200"/>
            <a:ext cx="8229600" cy="4495800"/>
          </a:xfrm>
        </p:spPr>
        <p:txBody>
          <a:bodyPr/>
          <a:lstStyle/>
          <a:p>
            <a:pPr lvl="0"/>
            <a:endParaRPr lang="tr-TR" noProof="0"/>
          </a:p>
        </p:txBody>
      </p:sp>
      <p:sp>
        <p:nvSpPr>
          <p:cNvPr id="4" name="Rectangle 7">
            <a:extLst>
              <a:ext uri="{FF2B5EF4-FFF2-40B4-BE49-F238E27FC236}">
                <a16:creationId xmlns:a16="http://schemas.microsoft.com/office/drawing/2014/main" id="{1AE1C973-6DB5-4EFA-A8B0-43A093450307}"/>
              </a:ext>
            </a:extLst>
          </p:cNvPr>
          <p:cNvSpPr>
            <a:spLocks noGrp="1" noChangeArrowheads="1"/>
          </p:cNvSpPr>
          <p:nvPr>
            <p:ph type="dt" sz="half" idx="10"/>
          </p:nvPr>
        </p:nvSpPr>
        <p:spPr>
          <a:ln/>
        </p:spPr>
        <p:txBody>
          <a:bodyPr/>
          <a:lstStyle>
            <a:lvl1pPr>
              <a:defRPr/>
            </a:lvl1pPr>
          </a:lstStyle>
          <a:p>
            <a:pPr>
              <a:defRPr/>
            </a:pPr>
            <a:endParaRPr lang="tr-TR" altLang="tr-TR"/>
          </a:p>
        </p:txBody>
      </p:sp>
      <p:sp>
        <p:nvSpPr>
          <p:cNvPr id="5" name="Rectangle 8">
            <a:extLst>
              <a:ext uri="{FF2B5EF4-FFF2-40B4-BE49-F238E27FC236}">
                <a16:creationId xmlns:a16="http://schemas.microsoft.com/office/drawing/2014/main" id="{C8CD14D2-A9DA-47C0-88A6-4C397D05594E}"/>
              </a:ext>
            </a:extLst>
          </p:cNvPr>
          <p:cNvSpPr>
            <a:spLocks noGrp="1" noChangeArrowheads="1"/>
          </p:cNvSpPr>
          <p:nvPr>
            <p:ph type="ftr" sz="quarter" idx="11"/>
          </p:nvPr>
        </p:nvSpPr>
        <p:spPr>
          <a:ln/>
        </p:spPr>
        <p:txBody>
          <a:bodyPr/>
          <a:lstStyle>
            <a:lvl1pPr>
              <a:defRPr/>
            </a:lvl1pPr>
          </a:lstStyle>
          <a:p>
            <a:pPr>
              <a:defRPr/>
            </a:pPr>
            <a:endParaRPr lang="tr-TR" altLang="tr-TR"/>
          </a:p>
        </p:txBody>
      </p:sp>
      <p:sp>
        <p:nvSpPr>
          <p:cNvPr id="6" name="Rectangle 9">
            <a:extLst>
              <a:ext uri="{FF2B5EF4-FFF2-40B4-BE49-F238E27FC236}">
                <a16:creationId xmlns:a16="http://schemas.microsoft.com/office/drawing/2014/main" id="{49CE1C3E-AD38-4782-915D-B13C3F2D00F3}"/>
              </a:ext>
            </a:extLst>
          </p:cNvPr>
          <p:cNvSpPr>
            <a:spLocks noGrp="1" noChangeArrowheads="1"/>
          </p:cNvSpPr>
          <p:nvPr>
            <p:ph type="sldNum" sz="quarter" idx="12"/>
          </p:nvPr>
        </p:nvSpPr>
        <p:spPr>
          <a:ln/>
        </p:spPr>
        <p:txBody>
          <a:bodyPr/>
          <a:lstStyle>
            <a:lvl1pPr>
              <a:defRPr/>
            </a:lvl1pPr>
          </a:lstStyle>
          <a:p>
            <a:pPr>
              <a:defRPr/>
            </a:pPr>
            <a:fld id="{1086011D-18BE-40AD-BE0F-5AD55E6BD05E}" type="slidenum">
              <a:rPr lang="tr-TR" altLang="tr-TR"/>
              <a:pPr>
                <a:defRPr/>
              </a:pPr>
              <a:t>‹#›</a:t>
            </a:fld>
            <a:endParaRPr lang="tr-TR" altLang="tr-TR"/>
          </a:p>
        </p:txBody>
      </p:sp>
    </p:spTree>
    <p:extLst>
      <p:ext uri="{BB962C8B-B14F-4D97-AF65-F5344CB8AC3E}">
        <p14:creationId xmlns:p14="http://schemas.microsoft.com/office/powerpoint/2010/main" val="1073746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tr-TR"/>
              <a:t>Asıl başlık stili için tıklatın</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173104685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a:xfrm>
            <a:off x="685800" y="1600201"/>
            <a:ext cx="7772400" cy="3733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4129710610"/>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tr-TR"/>
              <a:t>Asıl başlık stili için tıklatın</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2965927786"/>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Asıl başlık stili için tıklatın</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5ADC09-3A10-4C48-8E7E-49F330739AD2}" type="slidenum">
              <a:rPr lang="en-US" smtClean="0"/>
              <a:pPr/>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extLst>
      <p:ext uri="{BB962C8B-B14F-4D97-AF65-F5344CB8AC3E}">
        <p14:creationId xmlns:p14="http://schemas.microsoft.com/office/powerpoint/2010/main" val="1715108095"/>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5ADC09-3A10-4C48-8E7E-49F330739AD2}" type="slidenum">
              <a:rPr lang="en-US" smtClean="0"/>
              <a:pPr/>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extLst>
      <p:ext uri="{BB962C8B-B14F-4D97-AF65-F5344CB8AC3E}">
        <p14:creationId xmlns:p14="http://schemas.microsoft.com/office/powerpoint/2010/main" val="2557986013"/>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Asıl başlık stili için tıklatın</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254393833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279487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2017178792"/>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tr-TR"/>
              <a:t>Asıl başlık stili için tıklatın</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5ADC09-3A10-4C48-8E7E-49F330739AD2}" type="slidenum">
              <a:rPr lang="en-US" smtClean="0"/>
              <a:pPr/>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tr-TR"/>
              <a:t>Asıl metin stillerini düzenlemek için tıklatın</a:t>
            </a:r>
          </a:p>
        </p:txBody>
      </p:sp>
    </p:spTree>
    <p:extLst>
      <p:ext uri="{BB962C8B-B14F-4D97-AF65-F5344CB8AC3E}">
        <p14:creationId xmlns:p14="http://schemas.microsoft.com/office/powerpoint/2010/main" val="515415187"/>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5ADC09-3A10-4C48-8E7E-49F330739AD2}" type="slidenum">
              <a:rPr lang="en-US" smtClean="0"/>
              <a:pPr/>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tr-TR"/>
              <a:t>Asıl başlık stili için tıklatın</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tr-TR"/>
              <a:t>Asıl metin stillerini düzenlemek için tıklatın</a:t>
            </a:r>
          </a:p>
        </p:txBody>
      </p:sp>
    </p:spTree>
    <p:extLst>
      <p:ext uri="{BB962C8B-B14F-4D97-AF65-F5344CB8AC3E}">
        <p14:creationId xmlns:p14="http://schemas.microsoft.com/office/powerpoint/2010/main" val="1733707917"/>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428767030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209191703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99751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629842" y="2505075"/>
            <a:ext cx="3868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4629150" y="2505075"/>
            <a:ext cx="3887391"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9565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9597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5232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20171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11.02.2020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88645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w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3720DD-5B6D-40BF-8493-A6B52D484E6B}" type="datetimeFigureOut">
              <a:rPr lang="tr-TR" smtClean="0"/>
              <a:pPr/>
              <a:t>11.02.2020</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1956513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alpha val="0"/>
          </a:schemeClr>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716F8-1088-4DC3-B61D-8251078853DB}" type="datetime1">
              <a:rPr lang="tr-TR" smtClean="0"/>
              <a:pPr/>
              <a:t>11.02.2020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6534231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cstate="print">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DC7837EC-E096-401F-87D2-F7029C9457D6}" type="datetimeFigureOut">
              <a:rPr lang="en-US" smtClean="0"/>
              <a:pPr/>
              <a:t>2/11/2020</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435ADC09-3A10-4C48-8E7E-49F330739AD2}" type="slidenum">
              <a:rPr lang="en-US" smtClean="0"/>
              <a:pPr/>
              <a:t>‹#›</a:t>
            </a:fld>
            <a:endParaRPr lang="en-US" dirty="0"/>
          </a:p>
        </p:txBody>
      </p:sp>
    </p:spTree>
    <p:extLst>
      <p:ext uri="{BB962C8B-B14F-4D97-AF65-F5344CB8AC3E}">
        <p14:creationId xmlns:p14="http://schemas.microsoft.com/office/powerpoint/2010/main" val="258564761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med">
    <p:zoom/>
  </p:transition>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lt Başlık 2"/>
          <p:cNvSpPr>
            <a:spLocks noGrp="1"/>
          </p:cNvSpPr>
          <p:nvPr>
            <p:ph type="subTitle" idx="1"/>
          </p:nvPr>
        </p:nvSpPr>
        <p:spPr>
          <a:xfrm>
            <a:off x="323528" y="2420888"/>
            <a:ext cx="8497888" cy="1224136"/>
          </a:xfrm>
        </p:spPr>
        <p:txBody>
          <a:bodyPr>
            <a:normAutofit/>
          </a:bodyPr>
          <a:lstStyle/>
          <a:p>
            <a:pPr>
              <a:lnSpc>
                <a:spcPct val="114000"/>
              </a:lnSpc>
              <a:spcBef>
                <a:spcPts val="0"/>
              </a:spcBef>
            </a:pPr>
            <a:r>
              <a:rPr lang="tr-TR" sz="2000" b="1" u="sng" dirty="0">
                <a:solidFill>
                  <a:srgbClr val="0066FF"/>
                </a:solidFill>
                <a:latin typeface="Arial" pitchFamily="34" charset="0"/>
                <a:cs typeface="Arial" pitchFamily="34" charset="0"/>
              </a:rPr>
              <a:t>Ahmet BALKAYA</a:t>
            </a:r>
            <a:r>
              <a:rPr lang="tr-TR" sz="2000" b="1" u="sng" baseline="30000" dirty="0">
                <a:solidFill>
                  <a:srgbClr val="0066FF"/>
                </a:solidFill>
                <a:latin typeface="Arial" pitchFamily="34" charset="0"/>
                <a:cs typeface="Arial" pitchFamily="34" charset="0"/>
              </a:rPr>
              <a:t>1</a:t>
            </a:r>
            <a:r>
              <a:rPr lang="tr-TR" sz="2000" b="1" dirty="0">
                <a:solidFill>
                  <a:srgbClr val="000099"/>
                </a:solidFill>
                <a:latin typeface="Arial" pitchFamily="34" charset="0"/>
                <a:cs typeface="Arial" pitchFamily="34" charset="0"/>
              </a:rPr>
              <a:t>, İbrahim DUMAN</a:t>
            </a:r>
            <a:r>
              <a:rPr lang="tr-TR" sz="2000" b="1" baseline="30000" dirty="0">
                <a:solidFill>
                  <a:srgbClr val="000099"/>
                </a:solidFill>
                <a:latin typeface="Arial" pitchFamily="34" charset="0"/>
                <a:cs typeface="Arial" pitchFamily="34" charset="0"/>
              </a:rPr>
              <a:t>2</a:t>
            </a:r>
            <a:r>
              <a:rPr lang="tr-TR" sz="2000" b="1" dirty="0">
                <a:solidFill>
                  <a:srgbClr val="000099"/>
                </a:solidFill>
                <a:latin typeface="Arial" pitchFamily="34" charset="0"/>
                <a:cs typeface="Arial" pitchFamily="34" charset="0"/>
              </a:rPr>
              <a:t>, Levent ARIN</a:t>
            </a:r>
            <a:r>
              <a:rPr lang="tr-TR" sz="2000" b="1" baseline="30000" dirty="0">
                <a:solidFill>
                  <a:srgbClr val="000099"/>
                </a:solidFill>
                <a:latin typeface="Arial" pitchFamily="34" charset="0"/>
                <a:cs typeface="Arial" pitchFamily="34" charset="0"/>
              </a:rPr>
              <a:t>3</a:t>
            </a:r>
            <a:r>
              <a:rPr lang="tr-TR" sz="2000" b="1" dirty="0">
                <a:solidFill>
                  <a:srgbClr val="000099"/>
                </a:solidFill>
                <a:latin typeface="Arial" pitchFamily="34" charset="0"/>
                <a:cs typeface="Arial" pitchFamily="34" charset="0"/>
              </a:rPr>
              <a:t>, </a:t>
            </a:r>
          </a:p>
          <a:p>
            <a:pPr>
              <a:lnSpc>
                <a:spcPct val="114000"/>
              </a:lnSpc>
              <a:spcBef>
                <a:spcPts val="0"/>
              </a:spcBef>
            </a:pPr>
            <a:r>
              <a:rPr lang="tr-TR" sz="2000" b="1" dirty="0">
                <a:solidFill>
                  <a:srgbClr val="000099"/>
                </a:solidFill>
                <a:latin typeface="Arial" pitchFamily="34" charset="0"/>
                <a:cs typeface="Arial" pitchFamily="34" charset="0"/>
              </a:rPr>
              <a:t>Muharrem ÖZCAN</a:t>
            </a:r>
            <a:r>
              <a:rPr lang="tr-TR" sz="2000" b="1" baseline="30000" dirty="0">
                <a:solidFill>
                  <a:srgbClr val="000099"/>
                </a:solidFill>
                <a:latin typeface="Arial" pitchFamily="34" charset="0"/>
                <a:cs typeface="Arial" pitchFamily="34" charset="0"/>
              </a:rPr>
              <a:t>4</a:t>
            </a:r>
            <a:r>
              <a:rPr lang="tr-TR" sz="2000" b="1" dirty="0">
                <a:solidFill>
                  <a:srgbClr val="000099"/>
                </a:solidFill>
                <a:latin typeface="Arial" pitchFamily="34" charset="0"/>
                <a:cs typeface="Arial" pitchFamily="34" charset="0"/>
              </a:rPr>
              <a:t>, İbrahim DEMİR</a:t>
            </a:r>
            <a:r>
              <a:rPr lang="tr-TR" sz="2000" b="1" baseline="30000" dirty="0">
                <a:solidFill>
                  <a:srgbClr val="000099"/>
                </a:solidFill>
                <a:latin typeface="Arial" pitchFamily="34" charset="0"/>
                <a:cs typeface="Arial" pitchFamily="34" charset="0"/>
              </a:rPr>
              <a:t>5</a:t>
            </a:r>
            <a:r>
              <a:rPr lang="tr-TR" sz="2000" b="1" dirty="0">
                <a:solidFill>
                  <a:srgbClr val="000099"/>
                </a:solidFill>
                <a:latin typeface="Arial" pitchFamily="34" charset="0"/>
                <a:cs typeface="Arial" pitchFamily="34" charset="0"/>
              </a:rPr>
              <a:t>, Dilek KANDEMİR</a:t>
            </a:r>
            <a:r>
              <a:rPr lang="tr-TR" sz="2000" b="1" baseline="30000" dirty="0">
                <a:solidFill>
                  <a:srgbClr val="000099"/>
                </a:solidFill>
                <a:latin typeface="Arial" pitchFamily="34" charset="0"/>
                <a:cs typeface="Arial" pitchFamily="34" charset="0"/>
              </a:rPr>
              <a:t>6</a:t>
            </a:r>
            <a:r>
              <a:rPr lang="tr-TR" sz="2000" b="1" dirty="0">
                <a:solidFill>
                  <a:srgbClr val="000099"/>
                </a:solidFill>
                <a:latin typeface="Arial" pitchFamily="34" charset="0"/>
                <a:cs typeface="Arial" pitchFamily="34" charset="0"/>
              </a:rPr>
              <a:t>, </a:t>
            </a:r>
          </a:p>
          <a:p>
            <a:pPr>
              <a:lnSpc>
                <a:spcPct val="114000"/>
              </a:lnSpc>
              <a:spcBef>
                <a:spcPts val="0"/>
              </a:spcBef>
            </a:pPr>
            <a:r>
              <a:rPr lang="tr-TR" sz="2000" b="1" dirty="0">
                <a:solidFill>
                  <a:srgbClr val="000099"/>
                </a:solidFill>
                <a:latin typeface="Arial" pitchFamily="34" charset="0"/>
                <a:cs typeface="Arial" pitchFamily="34" charset="0"/>
              </a:rPr>
              <a:t>Sinan ZENGİN</a:t>
            </a:r>
            <a:r>
              <a:rPr lang="tr-TR" sz="2000" b="1" baseline="30000" dirty="0">
                <a:solidFill>
                  <a:srgbClr val="000099"/>
                </a:solidFill>
                <a:latin typeface="Arial" pitchFamily="34" charset="0"/>
                <a:cs typeface="Arial" pitchFamily="34" charset="0"/>
              </a:rPr>
              <a:t>7</a:t>
            </a:r>
            <a:r>
              <a:rPr lang="tr-TR" sz="2000" b="1" dirty="0">
                <a:solidFill>
                  <a:srgbClr val="000099"/>
                </a:solidFill>
                <a:latin typeface="Arial" pitchFamily="34" charset="0"/>
                <a:cs typeface="Arial" pitchFamily="34" charset="0"/>
              </a:rPr>
              <a:t>,  Sıtkı ERMİŞ</a:t>
            </a:r>
            <a:r>
              <a:rPr lang="tr-TR" sz="2000" b="1" baseline="30000" dirty="0">
                <a:solidFill>
                  <a:srgbClr val="000099"/>
                </a:solidFill>
                <a:latin typeface="Arial" pitchFamily="34" charset="0"/>
                <a:cs typeface="Arial" pitchFamily="34" charset="0"/>
              </a:rPr>
              <a:t>8</a:t>
            </a:r>
            <a:r>
              <a:rPr lang="tr-TR" sz="2000" b="1" dirty="0">
                <a:solidFill>
                  <a:srgbClr val="000099"/>
                </a:solidFill>
                <a:latin typeface="Arial" pitchFamily="34" charset="0"/>
                <a:cs typeface="Arial" pitchFamily="34" charset="0"/>
              </a:rPr>
              <a:t>, Şeyma SARIBAŞ</a:t>
            </a:r>
            <a:r>
              <a:rPr lang="tr-TR" sz="2000" b="1" baseline="30000" dirty="0">
                <a:solidFill>
                  <a:srgbClr val="000099"/>
                </a:solidFill>
                <a:latin typeface="Arial" pitchFamily="34" charset="0"/>
                <a:cs typeface="Arial" pitchFamily="34" charset="0"/>
              </a:rPr>
              <a:t>9</a:t>
            </a:r>
            <a:r>
              <a:rPr lang="tr-TR" sz="2000" b="1" dirty="0">
                <a:solidFill>
                  <a:srgbClr val="000099"/>
                </a:solidFill>
                <a:latin typeface="Arial" pitchFamily="34" charset="0"/>
                <a:cs typeface="Arial" pitchFamily="34" charset="0"/>
              </a:rPr>
              <a:t> </a:t>
            </a:r>
            <a:endParaRPr lang="tr-TR" sz="2000" dirty="0">
              <a:solidFill>
                <a:srgbClr val="000099"/>
              </a:solidFill>
              <a:latin typeface="Arial" pitchFamily="34" charset="0"/>
              <a:cs typeface="Arial" pitchFamily="34" charset="0"/>
            </a:endParaRPr>
          </a:p>
        </p:txBody>
      </p:sp>
      <p:cxnSp>
        <p:nvCxnSpPr>
          <p:cNvPr id="6" name="Düz Bağlayıcı 5"/>
          <p:cNvCxnSpPr/>
          <p:nvPr/>
        </p:nvCxnSpPr>
        <p:spPr>
          <a:xfrm>
            <a:off x="468313" y="4652963"/>
            <a:ext cx="6983412" cy="0"/>
          </a:xfrm>
          <a:prstGeom prst="line">
            <a:avLst/>
          </a:prstGeom>
          <a:ln>
            <a:solidFill>
              <a:srgbClr val="FFFFCC"/>
            </a:solidFill>
          </a:ln>
        </p:spPr>
        <p:style>
          <a:lnRef idx="1">
            <a:schemeClr val="accent1"/>
          </a:lnRef>
          <a:fillRef idx="0">
            <a:schemeClr val="accent1"/>
          </a:fillRef>
          <a:effectRef idx="0">
            <a:schemeClr val="accent1"/>
          </a:effectRef>
          <a:fontRef idx="minor">
            <a:schemeClr val="tx1"/>
          </a:fontRef>
        </p:style>
      </p:cxnSp>
      <p:sp>
        <p:nvSpPr>
          <p:cNvPr id="7" name="Dikdörtgen 6">
            <a:extLst>
              <a:ext uri="{FF2B5EF4-FFF2-40B4-BE49-F238E27FC236}">
                <a16:creationId xmlns:a16="http://schemas.microsoft.com/office/drawing/2014/main" id="{4BDFF308-560A-4FDA-B7CD-21998C386D4C}"/>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A1D7BC6F-206B-4645-BE40-A12307F70426}"/>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IX. Türkiye Ziraat Mühendisliği Teknik Kongresi</a:t>
            </a:r>
          </a:p>
          <a:p>
            <a:pPr algn="ctr"/>
            <a:r>
              <a:rPr lang="tr-TR" sz="1100" b="1" dirty="0">
                <a:solidFill>
                  <a:srgbClr val="3333CC"/>
                </a:solidFill>
                <a:latin typeface="Arial" pitchFamily="34" charset="0"/>
                <a:cs typeface="Arial" pitchFamily="34" charset="0"/>
              </a:rPr>
              <a:t>13-17 Ocak 2020 Ankara</a:t>
            </a:r>
            <a:endParaRPr lang="tr-TR" sz="1100" dirty="0">
              <a:solidFill>
                <a:srgbClr val="3333CC"/>
              </a:solidFill>
              <a:latin typeface="Arial" pitchFamily="34" charset="0"/>
              <a:cs typeface="Arial" pitchFamily="34" charset="0"/>
            </a:endParaRPr>
          </a:p>
        </p:txBody>
      </p:sp>
      <p:sp>
        <p:nvSpPr>
          <p:cNvPr id="2" name="Dikdörtgen 1">
            <a:extLst>
              <a:ext uri="{FF2B5EF4-FFF2-40B4-BE49-F238E27FC236}">
                <a16:creationId xmlns:a16="http://schemas.microsoft.com/office/drawing/2014/main" id="{C6CDE1F8-07FB-45A3-8E5F-B8D161DF156D}"/>
              </a:ext>
            </a:extLst>
          </p:cNvPr>
          <p:cNvSpPr/>
          <p:nvPr/>
        </p:nvSpPr>
        <p:spPr>
          <a:xfrm>
            <a:off x="179512" y="162593"/>
            <a:ext cx="7398924" cy="1754326"/>
          </a:xfrm>
          <a:prstGeom prst="rect">
            <a:avLst/>
          </a:prstGeom>
          <a:noFill/>
        </p:spPr>
        <p:txBody>
          <a:bodyPr wrap="square" lIns="91440" tIns="45720" rIns="91440" bIns="45720">
            <a:spAutoFit/>
          </a:bodyPr>
          <a:lstStyle/>
          <a:p>
            <a:pPr algn="ctr"/>
            <a:r>
              <a:rPr lang="tr-TR" sz="3600" b="1" cap="none" spc="0" dirty="0">
                <a:ln w="0"/>
                <a:solidFill>
                  <a:srgbClr val="FF0000"/>
                </a:solidFill>
                <a:effectLst>
                  <a:outerShdw blurRad="38100" dist="19050" dir="2700000" algn="tl" rotWithShape="0">
                    <a:schemeClr val="dk1">
                      <a:alpha val="40000"/>
                    </a:schemeClr>
                  </a:outerShdw>
                </a:effectLst>
                <a:latin typeface="Arial" pitchFamily="34" charset="0"/>
                <a:cs typeface="Arial" pitchFamily="34" charset="0"/>
              </a:rPr>
              <a:t>BAHÇE BİTKİLERİ </a:t>
            </a:r>
          </a:p>
          <a:p>
            <a:pPr algn="ctr"/>
            <a:r>
              <a:rPr lang="tr-TR" sz="3600" b="1" cap="none" spc="0" dirty="0">
                <a:ln w="0"/>
                <a:solidFill>
                  <a:srgbClr val="FF0000"/>
                </a:solidFill>
                <a:effectLst>
                  <a:outerShdw blurRad="38100" dist="19050" dir="2700000" algn="tl" rotWithShape="0">
                    <a:schemeClr val="dk1">
                      <a:alpha val="40000"/>
                    </a:schemeClr>
                  </a:outerShdw>
                </a:effectLst>
                <a:latin typeface="Arial" pitchFamily="34" charset="0"/>
                <a:cs typeface="Arial" pitchFamily="34" charset="0"/>
              </a:rPr>
              <a:t>TOHUM ÜRETİMİNDE </a:t>
            </a:r>
            <a:br>
              <a:rPr lang="tr-TR" sz="3600" b="1" cap="none" spc="0" dirty="0">
                <a:ln w="0"/>
                <a:solidFill>
                  <a:srgbClr val="FF0000"/>
                </a:solidFill>
                <a:effectLst>
                  <a:outerShdw blurRad="38100" dist="19050" dir="2700000" algn="tl" rotWithShape="0">
                    <a:schemeClr val="dk1">
                      <a:alpha val="40000"/>
                    </a:schemeClr>
                  </a:outerShdw>
                </a:effectLst>
                <a:latin typeface="Arial" pitchFamily="34" charset="0"/>
                <a:cs typeface="Arial" pitchFamily="34" charset="0"/>
              </a:rPr>
            </a:br>
            <a:r>
              <a:rPr lang="tr-TR" sz="3600" b="1" cap="none" spc="0" dirty="0">
                <a:ln w="0"/>
                <a:solidFill>
                  <a:srgbClr val="FF0000"/>
                </a:solidFill>
                <a:effectLst>
                  <a:outerShdw blurRad="38100" dist="19050" dir="2700000" algn="tl" rotWithShape="0">
                    <a:schemeClr val="dk1">
                      <a:alpha val="40000"/>
                    </a:schemeClr>
                  </a:outerShdw>
                </a:effectLst>
                <a:latin typeface="Arial" pitchFamily="34" charset="0"/>
                <a:cs typeface="Arial" pitchFamily="34" charset="0"/>
              </a:rPr>
              <a:t>MEVCUT DURUM </a:t>
            </a:r>
          </a:p>
        </p:txBody>
      </p:sp>
    </p:spTree>
    <p:extLst>
      <p:ext uri="{BB962C8B-B14F-4D97-AF65-F5344CB8AC3E}">
        <p14:creationId xmlns:p14="http://schemas.microsoft.com/office/powerpoint/2010/main" val="73085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92AD743-265D-45AA-ADA4-A0BA6D087F79}"/>
              </a:ext>
            </a:extLst>
          </p:cNvPr>
          <p:cNvSpPr>
            <a:spLocks noGrp="1" noChangeArrowheads="1"/>
          </p:cNvSpPr>
          <p:nvPr>
            <p:ph type="title" idx="4294967295"/>
          </p:nvPr>
        </p:nvSpPr>
        <p:spPr>
          <a:xfrm>
            <a:off x="179512" y="44624"/>
            <a:ext cx="8784976" cy="417513"/>
          </a:xfrm>
        </p:spPr>
        <p:txBody>
          <a:bodyPr>
            <a:normAutofit fontScale="90000"/>
          </a:bodyPr>
          <a:lstStyle/>
          <a:p>
            <a:pPr algn="ctr"/>
            <a:r>
              <a:rPr lang="tr-TR" sz="1800" b="1" dirty="0">
                <a:latin typeface="Arial" pitchFamily="34" charset="0"/>
                <a:cs typeface="Arial" pitchFamily="34" charset="0"/>
              </a:rPr>
              <a:t>Çizelge 1. </a:t>
            </a:r>
            <a:r>
              <a:rPr lang="tr-TR" sz="1800" dirty="0">
                <a:latin typeface="Arial" pitchFamily="34" charset="0"/>
                <a:cs typeface="Arial" pitchFamily="34" charset="0"/>
              </a:rPr>
              <a:t>Türkiye’de Kamu, Özel Sektör ve Üniversiteye Kayıtlı Sebze Çeşitlerinin Sayısı</a:t>
            </a: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032887788"/>
              </p:ext>
            </p:extLst>
          </p:nvPr>
        </p:nvGraphicFramePr>
        <p:xfrm>
          <a:off x="251521" y="500042"/>
          <a:ext cx="8640959" cy="6265360"/>
        </p:xfrm>
        <a:graphic>
          <a:graphicData uri="http://schemas.openxmlformats.org/drawingml/2006/table">
            <a:tbl>
              <a:tblPr>
                <a:tableStyleId>{5C22544A-7EE6-4342-B048-85BDC9FD1C3A}</a:tableStyleId>
              </a:tblPr>
              <a:tblGrid>
                <a:gridCol w="1708366">
                  <a:extLst>
                    <a:ext uri="{9D8B030D-6E8A-4147-A177-3AD203B41FA5}">
                      <a16:colId xmlns:a16="http://schemas.microsoft.com/office/drawing/2014/main" val="20000"/>
                    </a:ext>
                  </a:extLst>
                </a:gridCol>
                <a:gridCol w="1138911">
                  <a:extLst>
                    <a:ext uri="{9D8B030D-6E8A-4147-A177-3AD203B41FA5}">
                      <a16:colId xmlns:a16="http://schemas.microsoft.com/office/drawing/2014/main" val="20001"/>
                    </a:ext>
                  </a:extLst>
                </a:gridCol>
                <a:gridCol w="1138911">
                  <a:extLst>
                    <a:ext uri="{9D8B030D-6E8A-4147-A177-3AD203B41FA5}">
                      <a16:colId xmlns:a16="http://schemas.microsoft.com/office/drawing/2014/main" val="20002"/>
                    </a:ext>
                  </a:extLst>
                </a:gridCol>
                <a:gridCol w="1518549">
                  <a:extLst>
                    <a:ext uri="{9D8B030D-6E8A-4147-A177-3AD203B41FA5}">
                      <a16:colId xmlns:a16="http://schemas.microsoft.com/office/drawing/2014/main" val="20003"/>
                    </a:ext>
                  </a:extLst>
                </a:gridCol>
                <a:gridCol w="1568111">
                  <a:extLst>
                    <a:ext uri="{9D8B030D-6E8A-4147-A177-3AD203B41FA5}">
                      <a16:colId xmlns:a16="http://schemas.microsoft.com/office/drawing/2014/main" val="20004"/>
                    </a:ext>
                  </a:extLst>
                </a:gridCol>
                <a:gridCol w="1568111">
                  <a:extLst>
                    <a:ext uri="{9D8B030D-6E8A-4147-A177-3AD203B41FA5}">
                      <a16:colId xmlns:a16="http://schemas.microsoft.com/office/drawing/2014/main" val="20005"/>
                    </a:ext>
                  </a:extLst>
                </a:gridCol>
              </a:tblGrid>
              <a:tr h="324000">
                <a:tc>
                  <a:txBody>
                    <a:bodyPr/>
                    <a:lstStyle/>
                    <a:p>
                      <a:pPr algn="just">
                        <a:lnSpc>
                          <a:spcPct val="150000"/>
                        </a:lnSpc>
                        <a:spcBef>
                          <a:spcPts val="1200"/>
                        </a:spcBef>
                        <a:spcAft>
                          <a:spcPts val="0"/>
                        </a:spcAft>
                      </a:pPr>
                      <a:r>
                        <a:rPr lang="tr-TR" sz="1800" b="1" dirty="0">
                          <a:solidFill>
                            <a:schemeClr val="bg1"/>
                          </a:solidFill>
                          <a:effectLst/>
                          <a:latin typeface="Arial" pitchFamily="34" charset="0"/>
                          <a:cs typeface="Arial" pitchFamily="34" charset="0"/>
                        </a:rPr>
                        <a:t>TÜR</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cs typeface="Arial" pitchFamily="34" charset="0"/>
                        </a:rPr>
                        <a:t>ÖZEL</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cs typeface="Arial" pitchFamily="34" charset="0"/>
                        </a:rPr>
                        <a:t>KAMU</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cs typeface="Arial" pitchFamily="34" charset="0"/>
                        </a:rPr>
                        <a:t>ÜNİVERSİTE</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cs typeface="Arial" pitchFamily="34" charset="0"/>
                        </a:rPr>
                        <a:t>TOPLAM</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cs typeface="Arial" pitchFamily="34" charset="0"/>
                        </a:rPr>
                        <a:t>STK LİSTESİ</a:t>
                      </a:r>
                      <a:endParaRPr lang="tr-TR" sz="1800" b="1" dirty="0">
                        <a:solidFill>
                          <a:schemeClr val="bg1"/>
                        </a:solidFill>
                        <a:effectLst/>
                        <a:latin typeface="Arial" pitchFamily="34" charset="0"/>
                        <a:ea typeface="Calibri"/>
                        <a:cs typeface="Arial" pitchFamily="34" charset="0"/>
                      </a:endParaRPr>
                    </a:p>
                  </a:txBody>
                  <a:tcPr marL="44450" marR="44450" marT="0" marB="0" anchor="ctr">
                    <a:solidFill>
                      <a:srgbClr val="009A96"/>
                    </a:solidFill>
                  </a:tcPr>
                </a:tc>
                <a:extLst>
                  <a:ext uri="{0D108BD9-81ED-4DB2-BD59-A6C34878D82A}">
                    <a16:rowId xmlns:a16="http://schemas.microsoft.com/office/drawing/2014/main" val="10000"/>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Domates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1604</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51</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1655</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913</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1"/>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Biber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662</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40</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702</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479</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2"/>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Hıyar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809</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7</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816</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434</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3"/>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Marul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357</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12</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369</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242</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4"/>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Karpuz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334</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6</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340</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194</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5"/>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Kavun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308</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14</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5</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327</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189</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6"/>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Kabak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267</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9</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276</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166</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7"/>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Taze fasulye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203</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a:effectLst/>
                          <a:latin typeface="Arial" pitchFamily="34" charset="0"/>
                          <a:cs typeface="Arial" pitchFamily="34" charset="0"/>
                        </a:rPr>
                        <a:t>29</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232</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141</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8"/>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Karnabahar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222</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a:effectLst/>
                          <a:latin typeface="Arial" pitchFamily="34" charset="0"/>
                          <a:cs typeface="Arial" pitchFamily="34" charset="0"/>
                        </a:rPr>
                        <a:t>7</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229</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132</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09"/>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Soğan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173</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a:effectLst/>
                          <a:latin typeface="Arial" pitchFamily="34" charset="0"/>
                          <a:cs typeface="Arial" pitchFamily="34" charset="0"/>
                        </a:rPr>
                        <a:t>6</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179</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123</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10"/>
                  </a:ext>
                </a:extLst>
              </a:tr>
              <a:tr h="396000">
                <a:tc>
                  <a:txBody>
                    <a:bodyPr/>
                    <a:lstStyle/>
                    <a:p>
                      <a:pPr algn="just">
                        <a:lnSpc>
                          <a:spcPct val="150000"/>
                        </a:lnSpc>
                        <a:spcAft>
                          <a:spcPts val="0"/>
                        </a:spcAft>
                      </a:pPr>
                      <a:r>
                        <a:rPr lang="tr-TR" sz="1800" dirty="0">
                          <a:solidFill>
                            <a:schemeClr val="bg1"/>
                          </a:solidFill>
                          <a:effectLst/>
                          <a:latin typeface="Arial" pitchFamily="34" charset="0"/>
                          <a:cs typeface="Arial" pitchFamily="34" charset="0"/>
                        </a:rPr>
                        <a:t>Lahanalar  </a:t>
                      </a:r>
                      <a:endParaRPr lang="tr-TR" sz="1800" b="1" dirty="0">
                        <a:solidFill>
                          <a:schemeClr val="bg1"/>
                        </a:solidFill>
                        <a:effectLst/>
                        <a:latin typeface="Arial" pitchFamily="34" charset="0"/>
                        <a:ea typeface="Times New Roman"/>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164</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a:effectLst/>
                          <a:latin typeface="Arial" pitchFamily="34" charset="0"/>
                          <a:cs typeface="Arial" pitchFamily="34" charset="0"/>
                        </a:rPr>
                        <a:t>8</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173</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106</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11"/>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Ispanak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173</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a:effectLst/>
                          <a:latin typeface="Arial" pitchFamily="34" charset="0"/>
                          <a:cs typeface="Arial" pitchFamily="34" charset="0"/>
                        </a:rPr>
                        <a:t>4</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177</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99</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12"/>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Patlıcan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149</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de-DE" sz="1800">
                          <a:effectLst/>
                          <a:latin typeface="Arial" pitchFamily="34" charset="0"/>
                          <a:cs typeface="Arial" pitchFamily="34" charset="0"/>
                        </a:rPr>
                        <a:t>14</a:t>
                      </a:r>
                      <a:endParaRPr lang="tr-TR" sz="180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163</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de-DE" sz="1800" dirty="0">
                          <a:effectLst/>
                          <a:latin typeface="Arial" pitchFamily="34" charset="0"/>
                          <a:cs typeface="Arial" pitchFamily="34" charset="0"/>
                        </a:rPr>
                        <a:t>91</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13"/>
                  </a:ext>
                </a:extLst>
              </a:tr>
              <a:tr h="396000">
                <a:tc>
                  <a:txBody>
                    <a:bodyPr/>
                    <a:lstStyle/>
                    <a:p>
                      <a:pPr algn="just">
                        <a:lnSpc>
                          <a:spcPct val="150000"/>
                        </a:lnSpc>
                        <a:spcBef>
                          <a:spcPts val="1200"/>
                        </a:spcBef>
                        <a:spcAft>
                          <a:spcPts val="0"/>
                        </a:spcAft>
                      </a:pPr>
                      <a:r>
                        <a:rPr lang="tr-TR" sz="1800" dirty="0">
                          <a:solidFill>
                            <a:schemeClr val="bg1"/>
                          </a:solidFill>
                          <a:effectLst/>
                          <a:latin typeface="Arial" pitchFamily="34" charset="0"/>
                          <a:cs typeface="Arial" pitchFamily="34" charset="0"/>
                        </a:rPr>
                        <a:t>Havuç  </a:t>
                      </a:r>
                      <a:endParaRPr lang="tr-TR" sz="1800" dirty="0">
                        <a:solidFill>
                          <a:schemeClr val="bg1"/>
                        </a:solidFill>
                        <a:effectLst/>
                        <a:latin typeface="Arial" pitchFamily="34" charset="0"/>
                        <a:ea typeface="Calibri"/>
                        <a:cs typeface="Arial" pitchFamily="34" charset="0"/>
                      </a:endParaRPr>
                    </a:p>
                  </a:txBody>
                  <a:tcPr marL="44450" marR="44450" marT="0" marB="0">
                    <a:solidFill>
                      <a:srgbClr val="009A96"/>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115</a:t>
                      </a:r>
                      <a:endParaRPr lang="tr-TR" sz="1800" dirty="0">
                        <a:effectLst/>
                        <a:latin typeface="Arial" pitchFamily="34" charset="0"/>
                        <a:ea typeface="Calibri"/>
                        <a:cs typeface="Arial" pitchFamily="34" charset="0"/>
                      </a:endParaRPr>
                    </a:p>
                  </a:txBody>
                  <a:tcPr marL="44450" marR="44450" marT="0" marB="0" anchor="ctr">
                    <a:solidFill>
                      <a:schemeClr val="accent4">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2</a:t>
                      </a:r>
                      <a:endParaRPr lang="tr-TR" sz="1800" dirty="0">
                        <a:effectLst/>
                        <a:latin typeface="Arial" pitchFamily="34" charset="0"/>
                        <a:ea typeface="Calibri"/>
                        <a:cs typeface="Arial" pitchFamily="34" charset="0"/>
                      </a:endParaRPr>
                    </a:p>
                  </a:txBody>
                  <a:tcPr marL="44450" marR="44450" marT="0" marB="0" anchor="ct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a:t>
                      </a:r>
                      <a:endParaRPr lang="tr-TR" sz="1800" dirty="0">
                        <a:effectLst/>
                        <a:latin typeface="Arial" pitchFamily="34" charset="0"/>
                        <a:ea typeface="Calibri"/>
                        <a:cs typeface="Arial" pitchFamily="34" charset="0"/>
                      </a:endParaRPr>
                    </a:p>
                  </a:txBody>
                  <a:tcPr marL="44450" marR="44450" marT="0" marB="0" anchor="ctr">
                    <a:solidFill>
                      <a:schemeClr val="accent6">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117</a:t>
                      </a:r>
                      <a:endParaRPr lang="tr-TR" sz="1800" dirty="0">
                        <a:effectLst/>
                        <a:latin typeface="Arial" pitchFamily="34" charset="0"/>
                        <a:ea typeface="Calibri"/>
                        <a:cs typeface="Arial" pitchFamily="34" charset="0"/>
                      </a:endParaRPr>
                    </a:p>
                  </a:txBody>
                  <a:tcPr marL="44450" marR="44450" marT="0" marB="0" anchor="ctr">
                    <a:solidFill>
                      <a:schemeClr val="accent1">
                        <a:lumMod val="20000"/>
                        <a:lumOff val="80000"/>
                      </a:schemeClr>
                    </a:solidFill>
                  </a:tcPr>
                </a:tc>
                <a:tc>
                  <a:txBody>
                    <a:bodyPr/>
                    <a:lstStyle/>
                    <a:p>
                      <a:pPr algn="ctr">
                        <a:lnSpc>
                          <a:spcPct val="150000"/>
                        </a:lnSpc>
                        <a:spcBef>
                          <a:spcPts val="1200"/>
                        </a:spcBef>
                        <a:spcAft>
                          <a:spcPts val="0"/>
                        </a:spcAft>
                      </a:pPr>
                      <a:r>
                        <a:rPr lang="tr-TR" sz="1800" dirty="0">
                          <a:effectLst/>
                          <a:latin typeface="Arial" pitchFamily="34" charset="0"/>
                          <a:cs typeface="Arial" pitchFamily="34" charset="0"/>
                        </a:rPr>
                        <a:t>57</a:t>
                      </a:r>
                      <a:endParaRPr lang="tr-TR" sz="1800" dirty="0">
                        <a:effectLst/>
                        <a:latin typeface="Arial" pitchFamily="34" charset="0"/>
                        <a:ea typeface="Calibri"/>
                        <a:cs typeface="Arial" pitchFamily="34" charset="0"/>
                      </a:endParaRPr>
                    </a:p>
                  </a:txBody>
                  <a:tcPr marL="44450" marR="44450" marT="0" marB="0" anchor="ctr">
                    <a:solidFill>
                      <a:srgbClr val="C7ABFF"/>
                    </a:solidFill>
                  </a:tcPr>
                </a:tc>
                <a:extLst>
                  <a:ext uri="{0D108BD9-81ED-4DB2-BD59-A6C34878D82A}">
                    <a16:rowId xmlns:a16="http://schemas.microsoft.com/office/drawing/2014/main" val="10014"/>
                  </a:ext>
                </a:extLst>
              </a:tr>
              <a:tr h="0">
                <a:tc>
                  <a:txBody>
                    <a:bodyPr/>
                    <a:lstStyle/>
                    <a:p>
                      <a:pPr algn="just">
                        <a:lnSpc>
                          <a:spcPct val="150000"/>
                        </a:lnSpc>
                        <a:spcBef>
                          <a:spcPts val="1200"/>
                        </a:spcBef>
                        <a:spcAft>
                          <a:spcPts val="0"/>
                        </a:spcAft>
                      </a:pPr>
                      <a:r>
                        <a:rPr lang="tr-TR" sz="1800" b="1" dirty="0">
                          <a:solidFill>
                            <a:schemeClr val="bg1"/>
                          </a:solidFill>
                          <a:effectLst/>
                          <a:latin typeface="Arial" pitchFamily="34" charset="0"/>
                          <a:ea typeface="Calibri"/>
                          <a:cs typeface="Arial" pitchFamily="34" charset="0"/>
                        </a:rPr>
                        <a:t>TOPLAM</a:t>
                      </a:r>
                    </a:p>
                  </a:txBody>
                  <a:tcPr marL="44450" marR="44450" marT="0" marB="0">
                    <a:solidFill>
                      <a:srgbClr val="800080"/>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ea typeface="Calibri"/>
                          <a:cs typeface="Arial" pitchFamily="34" charset="0"/>
                        </a:rPr>
                        <a:t>6011</a:t>
                      </a:r>
                    </a:p>
                  </a:txBody>
                  <a:tcPr marL="44450" marR="44450" marT="0" marB="0" anchor="ctr">
                    <a:solidFill>
                      <a:srgbClr val="800080"/>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ea typeface="Calibri"/>
                          <a:cs typeface="Arial" pitchFamily="34" charset="0"/>
                        </a:rPr>
                        <a:t>240</a:t>
                      </a:r>
                    </a:p>
                  </a:txBody>
                  <a:tcPr marL="44450" marR="44450" marT="0" marB="0" anchor="ctr">
                    <a:solidFill>
                      <a:srgbClr val="800080"/>
                    </a:solidFill>
                  </a:tcPr>
                </a:tc>
                <a:tc>
                  <a:txBody>
                    <a:bodyPr/>
                    <a:lstStyle/>
                    <a:p>
                      <a:pPr algn="ctr">
                        <a:lnSpc>
                          <a:spcPct val="150000"/>
                        </a:lnSpc>
                        <a:spcBef>
                          <a:spcPts val="1200"/>
                        </a:spcBef>
                        <a:spcAft>
                          <a:spcPts val="0"/>
                        </a:spcAft>
                      </a:pPr>
                      <a:r>
                        <a:rPr lang="tr-TR" sz="1800" b="1" dirty="0">
                          <a:solidFill>
                            <a:schemeClr val="bg1"/>
                          </a:solidFill>
                          <a:effectLst/>
                          <a:latin typeface="Arial" pitchFamily="34" charset="0"/>
                          <a:ea typeface="Calibri"/>
                          <a:cs typeface="Arial" pitchFamily="34" charset="0"/>
                        </a:rPr>
                        <a:t>11</a:t>
                      </a:r>
                    </a:p>
                  </a:txBody>
                  <a:tcPr marL="44450" marR="44450" marT="0" marB="0" anchor="ctr">
                    <a:solidFill>
                      <a:srgbClr val="800080"/>
                    </a:solidFill>
                  </a:tcPr>
                </a:tc>
                <a:tc>
                  <a:txBody>
                    <a:bodyPr/>
                    <a:lstStyle/>
                    <a:p>
                      <a:pPr algn="ctr">
                        <a:lnSpc>
                          <a:spcPct val="150000"/>
                        </a:lnSpc>
                        <a:spcBef>
                          <a:spcPts val="1200"/>
                        </a:spcBef>
                        <a:spcAft>
                          <a:spcPts val="0"/>
                        </a:spcAft>
                      </a:pPr>
                      <a:r>
                        <a:rPr lang="tr-TR" sz="1800" dirty="0">
                          <a:solidFill>
                            <a:schemeClr val="bg1"/>
                          </a:solidFill>
                          <a:effectLst/>
                          <a:latin typeface="Arial" pitchFamily="34" charset="0"/>
                          <a:ea typeface="Calibri"/>
                          <a:cs typeface="Arial" pitchFamily="34" charset="0"/>
                        </a:rPr>
                        <a:t>6292</a:t>
                      </a:r>
                    </a:p>
                  </a:txBody>
                  <a:tcPr marL="44450" marR="44450" marT="0" marB="0" anchor="ctr">
                    <a:solidFill>
                      <a:srgbClr val="800080"/>
                    </a:solidFill>
                  </a:tcPr>
                </a:tc>
                <a:tc>
                  <a:txBody>
                    <a:bodyPr/>
                    <a:lstStyle/>
                    <a:p>
                      <a:pPr algn="ctr">
                        <a:lnSpc>
                          <a:spcPct val="150000"/>
                        </a:lnSpc>
                        <a:spcBef>
                          <a:spcPts val="1200"/>
                        </a:spcBef>
                        <a:spcAft>
                          <a:spcPts val="0"/>
                        </a:spcAft>
                      </a:pPr>
                      <a:r>
                        <a:rPr lang="tr-TR" sz="1800" dirty="0">
                          <a:solidFill>
                            <a:schemeClr val="bg1"/>
                          </a:solidFill>
                          <a:effectLst/>
                          <a:latin typeface="Arial" pitchFamily="34" charset="0"/>
                          <a:ea typeface="Calibri"/>
                          <a:cs typeface="Arial" pitchFamily="34" charset="0"/>
                        </a:rPr>
                        <a:t>3753</a:t>
                      </a:r>
                    </a:p>
                  </a:txBody>
                  <a:tcPr marL="44450" marR="44450" marT="0" marB="0" anchor="ctr">
                    <a:solidFill>
                      <a:srgbClr val="800080"/>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B34B27C9-01F9-402B-B31E-06CB37ED3881}"/>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rial" pitchFamily="34" charset="0"/>
              <a:cs typeface="Arial" pitchFamily="34" charset="0"/>
            </a:endParaRPr>
          </a:p>
        </p:txBody>
      </p:sp>
      <p:sp>
        <p:nvSpPr>
          <p:cNvPr id="6" name="Metin kutusu 5">
            <a:extLst>
              <a:ext uri="{FF2B5EF4-FFF2-40B4-BE49-F238E27FC236}">
                <a16:creationId xmlns:a16="http://schemas.microsoft.com/office/drawing/2014/main" id="{CAF82B46-11C1-44BD-99F1-94CF389B87F9}"/>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graphicFrame>
        <p:nvGraphicFramePr>
          <p:cNvPr id="7" name="Grafik 6"/>
          <p:cNvGraphicFramePr>
            <a:graphicFrameLocks/>
          </p:cNvGraphicFramePr>
          <p:nvPr>
            <p:extLst>
              <p:ext uri="{D42A27DB-BD31-4B8C-83A1-F6EECF244321}">
                <p14:modId xmlns:p14="http://schemas.microsoft.com/office/powerpoint/2010/main" val="1862371023"/>
              </p:ext>
            </p:extLst>
          </p:nvPr>
        </p:nvGraphicFramePr>
        <p:xfrm>
          <a:off x="179512" y="404664"/>
          <a:ext cx="8784976" cy="5030758"/>
        </p:xfrm>
        <a:graphic>
          <a:graphicData uri="http://schemas.openxmlformats.org/drawingml/2006/chart">
            <c:chart xmlns:c="http://schemas.openxmlformats.org/drawingml/2006/chart" xmlns:r="http://schemas.openxmlformats.org/officeDocument/2006/relationships" r:id="rId2"/>
          </a:graphicData>
        </a:graphic>
      </p:graphicFrame>
      <p:sp>
        <p:nvSpPr>
          <p:cNvPr id="8" name="Dikdörtgen 7"/>
          <p:cNvSpPr/>
          <p:nvPr/>
        </p:nvSpPr>
        <p:spPr>
          <a:xfrm>
            <a:off x="0" y="5733256"/>
            <a:ext cx="9144000" cy="369332"/>
          </a:xfrm>
          <a:prstGeom prst="rect">
            <a:avLst/>
          </a:prstGeom>
        </p:spPr>
        <p:txBody>
          <a:bodyPr wrap="square">
            <a:spAutoFit/>
          </a:bodyPr>
          <a:lstStyle/>
          <a:p>
            <a:pPr algn="ctr"/>
            <a:r>
              <a:rPr lang="tr-TR" b="1" dirty="0">
                <a:latin typeface="Arial" pitchFamily="34" charset="0"/>
                <a:cs typeface="Arial" pitchFamily="34" charset="0"/>
              </a:rPr>
              <a:t>Şekil 2. </a:t>
            </a:r>
            <a:r>
              <a:rPr lang="tr-TR" dirty="0">
                <a:latin typeface="Arial" pitchFamily="34" charset="0"/>
                <a:cs typeface="Arial" pitchFamily="34" charset="0"/>
              </a:rPr>
              <a:t>Türkiye’de STK Listesine Kayıtlı Sebze Çeşitlerinin Türlere Göre Dağılımı</a:t>
            </a:r>
          </a:p>
        </p:txBody>
      </p:sp>
    </p:spTree>
    <p:extLst>
      <p:ext uri="{BB962C8B-B14F-4D97-AF65-F5344CB8AC3E}">
        <p14:creationId xmlns:p14="http://schemas.microsoft.com/office/powerpoint/2010/main" val="230420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k 3"/>
          <p:cNvGraphicFramePr/>
          <p:nvPr>
            <p:extLst>
              <p:ext uri="{D42A27DB-BD31-4B8C-83A1-F6EECF244321}">
                <p14:modId xmlns:p14="http://schemas.microsoft.com/office/powerpoint/2010/main" val="3476749314"/>
              </p:ext>
            </p:extLst>
          </p:nvPr>
        </p:nvGraphicFramePr>
        <p:xfrm>
          <a:off x="251519" y="980728"/>
          <a:ext cx="8640960" cy="4464497"/>
        </p:xfrm>
        <a:graphic>
          <a:graphicData uri="http://schemas.openxmlformats.org/drawingml/2006/chart">
            <c:chart xmlns:c="http://schemas.openxmlformats.org/drawingml/2006/chart" xmlns:r="http://schemas.openxmlformats.org/officeDocument/2006/relationships" r:id="rId2"/>
          </a:graphicData>
        </a:graphic>
      </p:graphicFrame>
      <p:sp>
        <p:nvSpPr>
          <p:cNvPr id="5" name="Dikdörtgen 4"/>
          <p:cNvSpPr/>
          <p:nvPr/>
        </p:nvSpPr>
        <p:spPr>
          <a:xfrm>
            <a:off x="611560" y="5708282"/>
            <a:ext cx="8208912" cy="400110"/>
          </a:xfrm>
          <a:prstGeom prst="rect">
            <a:avLst/>
          </a:prstGeom>
        </p:spPr>
        <p:txBody>
          <a:bodyPr wrap="square">
            <a:spAutoFit/>
          </a:bodyPr>
          <a:lstStyle/>
          <a:p>
            <a:pPr algn="ctr"/>
            <a:r>
              <a:rPr lang="tr-TR" sz="2000" b="1" dirty="0">
                <a:latin typeface="Arial" pitchFamily="34" charset="0"/>
                <a:cs typeface="Arial" pitchFamily="34" charset="0"/>
              </a:rPr>
              <a:t>Şekil 3.  </a:t>
            </a:r>
            <a:r>
              <a:rPr lang="tr-TR" sz="2000" dirty="0">
                <a:latin typeface="Arial" pitchFamily="34" charset="0"/>
                <a:cs typeface="Arial" pitchFamily="34" charset="0"/>
              </a:rPr>
              <a:t>Yıllara Göre Sebze Tohumluk Üretim Miktarının Değişimi (ton)</a:t>
            </a:r>
          </a:p>
        </p:txBody>
      </p:sp>
      <p:sp>
        <p:nvSpPr>
          <p:cNvPr id="6" name="Dikdörtgen 5">
            <a:extLst>
              <a:ext uri="{FF2B5EF4-FFF2-40B4-BE49-F238E27FC236}">
                <a16:creationId xmlns:a16="http://schemas.microsoft.com/office/drawing/2014/main" id="{FFE25390-6796-47A3-B8D0-36713BD2666A}"/>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0F69D1E2-A471-42FE-B7D4-5D28D4E36348}"/>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99814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31E942E-3126-4384-A317-5B1ABC73485B}"/>
              </a:ext>
            </a:extLst>
          </p:cNvPr>
          <p:cNvSpPr txBox="1"/>
          <p:nvPr/>
        </p:nvSpPr>
        <p:spPr>
          <a:xfrm>
            <a:off x="203636" y="887943"/>
            <a:ext cx="8827983" cy="461665"/>
          </a:xfrm>
          <a:prstGeom prst="rect">
            <a:avLst/>
          </a:prstGeom>
          <a:noFill/>
        </p:spPr>
        <p:txBody>
          <a:bodyPr wrap="square" rtlCol="0">
            <a:spAutoFit/>
          </a:bodyPr>
          <a:lstStyle/>
          <a:p>
            <a:pPr algn="just"/>
            <a:r>
              <a:rPr lang="tr-TR" sz="2400" b="1" dirty="0">
                <a:latin typeface="Arial" panose="020B0604020202020204" pitchFamily="34" charset="0"/>
                <a:cs typeface="Arial" panose="020B0604020202020204" pitchFamily="34" charset="0"/>
              </a:rPr>
              <a:t>Hibrit çeşitler (</a:t>
            </a:r>
            <a:r>
              <a:rPr lang="tr-TR" sz="2400" b="1" dirty="0">
                <a:solidFill>
                  <a:srgbClr val="3333CC"/>
                </a:solidFill>
                <a:latin typeface="Arial" panose="020B0604020202020204" pitchFamily="34" charset="0"/>
                <a:cs typeface="Arial" panose="020B0604020202020204" pitchFamily="34" charset="0"/>
              </a:rPr>
              <a:t>2018 yılı</a:t>
            </a:r>
            <a:r>
              <a:rPr lang="tr-TR" sz="2400" b="1" dirty="0">
                <a:latin typeface="Arial" panose="020B0604020202020204" pitchFamily="34" charset="0"/>
                <a:cs typeface="Arial" panose="020B0604020202020204" pitchFamily="34" charset="0"/>
              </a:rPr>
              <a:t>) </a:t>
            </a:r>
          </a:p>
        </p:txBody>
      </p:sp>
      <p:sp>
        <p:nvSpPr>
          <p:cNvPr id="3" name="Metin kutusu 2">
            <a:extLst>
              <a:ext uri="{FF2B5EF4-FFF2-40B4-BE49-F238E27FC236}">
                <a16:creationId xmlns:a16="http://schemas.microsoft.com/office/drawing/2014/main" id="{3345D6F2-F5AD-42C2-9D73-9789762C36E0}"/>
              </a:ext>
            </a:extLst>
          </p:cNvPr>
          <p:cNvSpPr txBox="1"/>
          <p:nvPr/>
        </p:nvSpPr>
        <p:spPr>
          <a:xfrm>
            <a:off x="407272" y="1471424"/>
            <a:ext cx="3278462" cy="2677656"/>
          </a:xfrm>
          <a:prstGeom prst="rect">
            <a:avLst/>
          </a:prstGeom>
          <a:noFill/>
        </p:spPr>
        <p:txBody>
          <a:bodyPr wrap="none" rtlCol="0">
            <a:spAutoFit/>
          </a:bodyPr>
          <a:lstStyle/>
          <a:p>
            <a:r>
              <a:rPr lang="tr-TR" sz="2400" dirty="0">
                <a:latin typeface="Arial" panose="020B0604020202020204" pitchFamily="34" charset="0"/>
                <a:cs typeface="Arial" panose="020B0604020202020204" pitchFamily="34" charset="0"/>
              </a:rPr>
              <a:t>Hıyar         11896 kg</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Biber          5453 kg</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Domates         2463 kg</a:t>
            </a:r>
          </a:p>
          <a:p>
            <a:endParaRPr lang="tr-TR" sz="2400" dirty="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p:txBody>
      </p:sp>
      <p:sp>
        <p:nvSpPr>
          <p:cNvPr id="4" name="Metin kutusu 3">
            <a:extLst>
              <a:ext uri="{FF2B5EF4-FFF2-40B4-BE49-F238E27FC236}">
                <a16:creationId xmlns:a16="http://schemas.microsoft.com/office/drawing/2014/main" id="{BFC8DCBA-0B5F-4462-BD96-A492E1C8D5C7}"/>
              </a:ext>
            </a:extLst>
          </p:cNvPr>
          <p:cNvSpPr txBox="1"/>
          <p:nvPr/>
        </p:nvSpPr>
        <p:spPr>
          <a:xfrm>
            <a:off x="203636" y="3975447"/>
            <a:ext cx="6024548" cy="461665"/>
          </a:xfrm>
          <a:prstGeom prst="rect">
            <a:avLst/>
          </a:prstGeom>
          <a:noFill/>
        </p:spPr>
        <p:txBody>
          <a:bodyPr wrap="square" rtlCol="0">
            <a:spAutoFit/>
          </a:bodyPr>
          <a:lstStyle/>
          <a:p>
            <a:r>
              <a:rPr lang="tr-TR" sz="2400" b="1" dirty="0">
                <a:latin typeface="Arial" panose="020B0604020202020204" pitchFamily="34" charset="0"/>
                <a:cs typeface="Arial" panose="020B0604020202020204" pitchFamily="34" charset="0"/>
              </a:rPr>
              <a:t>Açıkta tozlanan çeşitler (</a:t>
            </a:r>
            <a:r>
              <a:rPr lang="tr-TR" sz="2400" b="1" dirty="0">
                <a:solidFill>
                  <a:srgbClr val="3333CC"/>
                </a:solidFill>
                <a:latin typeface="Arial" panose="020B0604020202020204" pitchFamily="34" charset="0"/>
                <a:cs typeface="Arial" panose="020B0604020202020204" pitchFamily="34" charset="0"/>
              </a:rPr>
              <a:t>2018 yılı</a:t>
            </a:r>
            <a:r>
              <a:rPr lang="tr-TR" sz="2400" b="1" dirty="0">
                <a:latin typeface="Arial" panose="020B0604020202020204" pitchFamily="34" charset="0"/>
                <a:cs typeface="Arial" panose="020B0604020202020204" pitchFamily="34" charset="0"/>
              </a:rPr>
              <a:t>) </a:t>
            </a:r>
          </a:p>
        </p:txBody>
      </p:sp>
      <p:sp>
        <p:nvSpPr>
          <p:cNvPr id="5" name="Metin kutusu 4">
            <a:extLst>
              <a:ext uri="{FF2B5EF4-FFF2-40B4-BE49-F238E27FC236}">
                <a16:creationId xmlns:a16="http://schemas.microsoft.com/office/drawing/2014/main" id="{50B48D62-B229-4C0B-8138-B9A86A3210FF}"/>
              </a:ext>
            </a:extLst>
          </p:cNvPr>
          <p:cNvSpPr txBox="1"/>
          <p:nvPr/>
        </p:nvSpPr>
        <p:spPr>
          <a:xfrm>
            <a:off x="395536" y="4586352"/>
            <a:ext cx="3623108" cy="1938992"/>
          </a:xfrm>
          <a:prstGeom prst="rect">
            <a:avLst/>
          </a:prstGeom>
          <a:noFill/>
        </p:spPr>
        <p:txBody>
          <a:bodyPr wrap="none" rtlCol="0">
            <a:spAutoFit/>
          </a:bodyPr>
          <a:lstStyle/>
          <a:p>
            <a:r>
              <a:rPr lang="tr-TR" sz="2400" dirty="0">
                <a:latin typeface="Arial" panose="020B0604020202020204" pitchFamily="34" charset="0"/>
                <a:cs typeface="Arial" panose="020B0604020202020204" pitchFamily="34" charset="0"/>
              </a:rPr>
              <a:t>Fasulye        780.806 kg</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Bezelye        469.250 kg</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Soğan        136.703 kg</a:t>
            </a:r>
          </a:p>
        </p:txBody>
      </p:sp>
      <p:sp>
        <p:nvSpPr>
          <p:cNvPr id="6" name="Ok: Sağ 5">
            <a:extLst>
              <a:ext uri="{FF2B5EF4-FFF2-40B4-BE49-F238E27FC236}">
                <a16:creationId xmlns:a16="http://schemas.microsoft.com/office/drawing/2014/main" id="{4D88BDCE-464E-443E-A162-9943DAB10513}"/>
              </a:ext>
            </a:extLst>
          </p:cNvPr>
          <p:cNvSpPr/>
          <p:nvPr/>
        </p:nvSpPr>
        <p:spPr>
          <a:xfrm>
            <a:off x="1331640" y="1609341"/>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7" name="Ok: Sağ 6">
            <a:extLst>
              <a:ext uri="{FF2B5EF4-FFF2-40B4-BE49-F238E27FC236}">
                <a16:creationId xmlns:a16="http://schemas.microsoft.com/office/drawing/2014/main" id="{D632DEC4-E503-42D3-8AEF-85FF3A4A74E8}"/>
              </a:ext>
            </a:extLst>
          </p:cNvPr>
          <p:cNvSpPr/>
          <p:nvPr/>
        </p:nvSpPr>
        <p:spPr>
          <a:xfrm>
            <a:off x="1331640" y="2335158"/>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8" name="Ok: Sağ 7">
            <a:extLst>
              <a:ext uri="{FF2B5EF4-FFF2-40B4-BE49-F238E27FC236}">
                <a16:creationId xmlns:a16="http://schemas.microsoft.com/office/drawing/2014/main" id="{2159D23B-7F24-4BE0-936E-7A64C7E1D827}"/>
              </a:ext>
            </a:extLst>
          </p:cNvPr>
          <p:cNvSpPr/>
          <p:nvPr/>
        </p:nvSpPr>
        <p:spPr>
          <a:xfrm>
            <a:off x="1835696" y="3051534"/>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9" name="Picture 2">
            <a:extLst>
              <a:ext uri="{FF2B5EF4-FFF2-40B4-BE49-F238E27FC236}">
                <a16:creationId xmlns:a16="http://schemas.microsoft.com/office/drawing/2014/main" id="{C02C8CAE-B73B-4577-9757-52ECEF7DA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861048"/>
            <a:ext cx="1854000" cy="128668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C:\Users\dilekkandemir\Desktop\resim\47991.jpeg">
            <a:extLst>
              <a:ext uri="{FF2B5EF4-FFF2-40B4-BE49-F238E27FC236}">
                <a16:creationId xmlns:a16="http://schemas.microsoft.com/office/drawing/2014/main" id="{C7A6A792-99F8-470E-9DB9-C7319A553C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44" y="980728"/>
            <a:ext cx="1855452" cy="1276748"/>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670E69E-A669-42F3-A8F0-076D8443B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340" y="2420888"/>
            <a:ext cx="1859956" cy="1276749"/>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Ok: Sağ 12">
            <a:extLst>
              <a:ext uri="{FF2B5EF4-FFF2-40B4-BE49-F238E27FC236}">
                <a16:creationId xmlns:a16="http://schemas.microsoft.com/office/drawing/2014/main" id="{8D510151-E625-4A64-85BF-E14C27C0DBB5}"/>
              </a:ext>
            </a:extLst>
          </p:cNvPr>
          <p:cNvSpPr/>
          <p:nvPr/>
        </p:nvSpPr>
        <p:spPr>
          <a:xfrm>
            <a:off x="1665020" y="4671656"/>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14" name="Ok: Sağ 13">
            <a:extLst>
              <a:ext uri="{FF2B5EF4-FFF2-40B4-BE49-F238E27FC236}">
                <a16:creationId xmlns:a16="http://schemas.microsoft.com/office/drawing/2014/main" id="{184C1263-6AE6-4863-B2BC-328100BDE8E9}"/>
              </a:ext>
            </a:extLst>
          </p:cNvPr>
          <p:cNvSpPr/>
          <p:nvPr/>
        </p:nvSpPr>
        <p:spPr>
          <a:xfrm>
            <a:off x="1762396" y="5323062"/>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15" name="Ok: Sağ 14">
            <a:extLst>
              <a:ext uri="{FF2B5EF4-FFF2-40B4-BE49-F238E27FC236}">
                <a16:creationId xmlns:a16="http://schemas.microsoft.com/office/drawing/2014/main" id="{DCF6B782-50DB-4B9F-AD55-81FCF1EB5899}"/>
              </a:ext>
            </a:extLst>
          </p:cNvPr>
          <p:cNvSpPr/>
          <p:nvPr/>
        </p:nvSpPr>
        <p:spPr>
          <a:xfrm>
            <a:off x="1616676" y="6155734"/>
            <a:ext cx="360040" cy="2446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1026" name="Picture 2" descr="marul tohumu ile ilgili görsel sonucu">
            <a:extLst>
              <a:ext uri="{FF2B5EF4-FFF2-40B4-BE49-F238E27FC236}">
                <a16:creationId xmlns:a16="http://schemas.microsoft.com/office/drawing/2014/main" id="{6FDA84B3-8E83-47BD-A2C4-886869A63A7B}"/>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t="18501" b="20534"/>
          <a:stretch/>
        </p:blipFill>
        <p:spPr bwMode="auto">
          <a:xfrm>
            <a:off x="6177928" y="5391360"/>
            <a:ext cx="1872000" cy="1278000"/>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70A3EEA0-A0A8-4735-B3F7-798E47C45510}"/>
              </a:ext>
            </a:extLst>
          </p:cNvPr>
          <p:cNvSpPr txBox="1"/>
          <p:nvPr/>
        </p:nvSpPr>
        <p:spPr>
          <a:xfrm>
            <a:off x="2955345" y="254374"/>
            <a:ext cx="3324564" cy="461665"/>
          </a:xfrm>
          <a:prstGeom prst="rect">
            <a:avLst/>
          </a:prstGeom>
          <a:noFill/>
        </p:spPr>
        <p:txBody>
          <a:bodyPr wrap="none" rtlCol="0">
            <a:spAutoFit/>
          </a:bodyPr>
          <a:lstStyle/>
          <a:p>
            <a:r>
              <a:rPr lang="tr-TR" sz="2400" b="1" dirty="0">
                <a:solidFill>
                  <a:srgbClr val="0033CC"/>
                </a:solidFill>
                <a:latin typeface="Arial" panose="020B0604020202020204" pitchFamily="34" charset="0"/>
                <a:cs typeface="Arial" panose="020B0604020202020204" pitchFamily="34" charset="0"/>
              </a:rPr>
              <a:t>Tohum Üretim Miktarı</a:t>
            </a:r>
          </a:p>
        </p:txBody>
      </p:sp>
    </p:spTree>
    <p:extLst>
      <p:ext uri="{BB962C8B-B14F-4D97-AF65-F5344CB8AC3E}">
        <p14:creationId xmlns:p14="http://schemas.microsoft.com/office/powerpoint/2010/main" val="338038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p:nvPr>
            <p:extLst>
              <p:ext uri="{D42A27DB-BD31-4B8C-83A1-F6EECF244321}">
                <p14:modId xmlns:p14="http://schemas.microsoft.com/office/powerpoint/2010/main" val="1070421438"/>
              </p:ext>
            </p:extLst>
          </p:nvPr>
        </p:nvGraphicFramePr>
        <p:xfrm>
          <a:off x="323528" y="836712"/>
          <a:ext cx="864096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3" name="Dikdörtgen 2"/>
          <p:cNvSpPr/>
          <p:nvPr/>
        </p:nvSpPr>
        <p:spPr>
          <a:xfrm>
            <a:off x="395536" y="5517232"/>
            <a:ext cx="8496944" cy="400110"/>
          </a:xfrm>
          <a:prstGeom prst="rect">
            <a:avLst/>
          </a:prstGeom>
        </p:spPr>
        <p:txBody>
          <a:bodyPr wrap="square">
            <a:spAutoFit/>
          </a:bodyPr>
          <a:lstStyle/>
          <a:p>
            <a:r>
              <a:rPr lang="tr-TR" sz="2000" b="1" dirty="0">
                <a:latin typeface="Arial" pitchFamily="34" charset="0"/>
                <a:cs typeface="Arial" pitchFamily="34" charset="0"/>
              </a:rPr>
              <a:t>Şekil 4. </a:t>
            </a:r>
            <a:r>
              <a:rPr lang="tr-TR" sz="2000" dirty="0">
                <a:latin typeface="Arial" pitchFamily="34" charset="0"/>
                <a:cs typeface="Arial" pitchFamily="34" charset="0"/>
              </a:rPr>
              <a:t>Yıllara Göre Sebze Tohumluğu İthalat ve İhracat Miktarları (ton)</a:t>
            </a:r>
          </a:p>
        </p:txBody>
      </p:sp>
      <p:sp>
        <p:nvSpPr>
          <p:cNvPr id="4" name="Dikdörtgen 3">
            <a:extLst>
              <a:ext uri="{FF2B5EF4-FFF2-40B4-BE49-F238E27FC236}">
                <a16:creationId xmlns:a16="http://schemas.microsoft.com/office/drawing/2014/main" id="{19A73B00-5F3C-4387-AB1D-0011DF18A108}"/>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DF80688D-97EB-41DA-93C4-C349E9A4AF1F}"/>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130069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p:nvPr>
            <p:extLst>
              <p:ext uri="{D42A27DB-BD31-4B8C-83A1-F6EECF244321}">
                <p14:modId xmlns:p14="http://schemas.microsoft.com/office/powerpoint/2010/main" val="3108802243"/>
              </p:ext>
            </p:extLst>
          </p:nvPr>
        </p:nvGraphicFramePr>
        <p:xfrm>
          <a:off x="179512" y="836712"/>
          <a:ext cx="8568951"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3" name="Dikdörtgen 2"/>
          <p:cNvSpPr/>
          <p:nvPr/>
        </p:nvSpPr>
        <p:spPr>
          <a:xfrm>
            <a:off x="179512" y="5498564"/>
            <a:ext cx="8784976" cy="369332"/>
          </a:xfrm>
          <a:prstGeom prst="rect">
            <a:avLst/>
          </a:prstGeom>
        </p:spPr>
        <p:txBody>
          <a:bodyPr wrap="square">
            <a:spAutoFit/>
          </a:bodyPr>
          <a:lstStyle/>
          <a:p>
            <a:r>
              <a:rPr lang="tr-TR" b="1" dirty="0">
                <a:latin typeface="Arial" pitchFamily="34" charset="0"/>
                <a:cs typeface="Arial" pitchFamily="34" charset="0"/>
              </a:rPr>
              <a:t>Şekil 5. </a:t>
            </a:r>
            <a:r>
              <a:rPr lang="tr-TR" dirty="0">
                <a:latin typeface="Arial" pitchFamily="34" charset="0"/>
                <a:cs typeface="Arial" pitchFamily="34" charset="0"/>
              </a:rPr>
              <a:t>Sebze Tohumluğu İthalat ve İhracatının Yıllara Göre Parasal Değeri (000 $)</a:t>
            </a:r>
          </a:p>
        </p:txBody>
      </p:sp>
      <p:sp>
        <p:nvSpPr>
          <p:cNvPr id="4" name="Dikdörtgen 3">
            <a:extLst>
              <a:ext uri="{FF2B5EF4-FFF2-40B4-BE49-F238E27FC236}">
                <a16:creationId xmlns:a16="http://schemas.microsoft.com/office/drawing/2014/main" id="{DD80B35C-C46A-4046-8976-19DB292B4E0A}"/>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DCCFD44F-7605-4F2B-9DE1-27547024D89C}"/>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51934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62791985"/>
              </p:ext>
            </p:extLst>
          </p:nvPr>
        </p:nvGraphicFramePr>
        <p:xfrm>
          <a:off x="179511" y="764704"/>
          <a:ext cx="8856984" cy="5408693"/>
        </p:xfrm>
        <a:graphic>
          <a:graphicData uri="http://schemas.openxmlformats.org/drawingml/2006/table">
            <a:tbl>
              <a:tblPr firstRow="1" firstCol="1" bandRow="1">
                <a:tableStyleId>{93296810-A885-4BE3-A3E7-6D5BEEA58F35}</a:tableStyleId>
              </a:tblPr>
              <a:tblGrid>
                <a:gridCol w="1023345">
                  <a:extLst>
                    <a:ext uri="{9D8B030D-6E8A-4147-A177-3AD203B41FA5}">
                      <a16:colId xmlns:a16="http://schemas.microsoft.com/office/drawing/2014/main" val="20000"/>
                    </a:ext>
                  </a:extLst>
                </a:gridCol>
                <a:gridCol w="1023345">
                  <a:extLst>
                    <a:ext uri="{9D8B030D-6E8A-4147-A177-3AD203B41FA5}">
                      <a16:colId xmlns:a16="http://schemas.microsoft.com/office/drawing/2014/main" val="20001"/>
                    </a:ext>
                  </a:extLst>
                </a:gridCol>
                <a:gridCol w="933523">
                  <a:extLst>
                    <a:ext uri="{9D8B030D-6E8A-4147-A177-3AD203B41FA5}">
                      <a16:colId xmlns:a16="http://schemas.microsoft.com/office/drawing/2014/main" val="20002"/>
                    </a:ext>
                  </a:extLst>
                </a:gridCol>
                <a:gridCol w="1120228">
                  <a:extLst>
                    <a:ext uri="{9D8B030D-6E8A-4147-A177-3AD203B41FA5}">
                      <a16:colId xmlns:a16="http://schemas.microsoft.com/office/drawing/2014/main" val="20003"/>
                    </a:ext>
                  </a:extLst>
                </a:gridCol>
                <a:gridCol w="933523">
                  <a:extLst>
                    <a:ext uri="{9D8B030D-6E8A-4147-A177-3AD203B41FA5}">
                      <a16:colId xmlns:a16="http://schemas.microsoft.com/office/drawing/2014/main" val="20004"/>
                    </a:ext>
                  </a:extLst>
                </a:gridCol>
                <a:gridCol w="1008205">
                  <a:extLst>
                    <a:ext uri="{9D8B030D-6E8A-4147-A177-3AD203B41FA5}">
                      <a16:colId xmlns:a16="http://schemas.microsoft.com/office/drawing/2014/main" val="20005"/>
                    </a:ext>
                  </a:extLst>
                </a:gridCol>
                <a:gridCol w="933523">
                  <a:extLst>
                    <a:ext uri="{9D8B030D-6E8A-4147-A177-3AD203B41FA5}">
                      <a16:colId xmlns:a16="http://schemas.microsoft.com/office/drawing/2014/main" val="20006"/>
                    </a:ext>
                  </a:extLst>
                </a:gridCol>
                <a:gridCol w="983688">
                  <a:extLst>
                    <a:ext uri="{9D8B030D-6E8A-4147-A177-3AD203B41FA5}">
                      <a16:colId xmlns:a16="http://schemas.microsoft.com/office/drawing/2014/main" val="20007"/>
                    </a:ext>
                  </a:extLst>
                </a:gridCol>
                <a:gridCol w="897604">
                  <a:extLst>
                    <a:ext uri="{9D8B030D-6E8A-4147-A177-3AD203B41FA5}">
                      <a16:colId xmlns:a16="http://schemas.microsoft.com/office/drawing/2014/main" val="20008"/>
                    </a:ext>
                  </a:extLst>
                </a:gridCol>
              </a:tblGrid>
              <a:tr h="476693">
                <a:tc rowSpan="2">
                  <a:txBody>
                    <a:bodyPr/>
                    <a:lstStyle/>
                    <a:p>
                      <a:pPr algn="l">
                        <a:lnSpc>
                          <a:spcPct val="150000"/>
                        </a:lnSpc>
                        <a:spcBef>
                          <a:spcPts val="1200"/>
                        </a:spcBef>
                        <a:spcAft>
                          <a:spcPts val="0"/>
                        </a:spcAft>
                      </a:pPr>
                      <a:r>
                        <a:rPr lang="tr-TR" sz="1600" dirty="0">
                          <a:effectLst/>
                          <a:latin typeface="Arial" pitchFamily="34" charset="0"/>
                          <a:cs typeface="Arial" pitchFamily="34" charset="0"/>
                        </a:rPr>
                        <a:t>Ürün</a:t>
                      </a:r>
                      <a:endParaRPr lang="tr-TR" sz="1600" dirty="0">
                        <a:effectLst/>
                        <a:latin typeface="Arial" pitchFamily="34" charset="0"/>
                        <a:ea typeface="Calibri"/>
                        <a:cs typeface="Arial" pitchFamily="34" charset="0"/>
                      </a:endParaRPr>
                    </a:p>
                  </a:txBody>
                  <a:tcPr marL="68580" marR="68580" marT="0" marB="0" anchor="ctr">
                    <a:solidFill>
                      <a:srgbClr val="009A96"/>
                    </a:solidFill>
                  </a:tcPr>
                </a:tc>
                <a:tc gridSpan="2">
                  <a:txBody>
                    <a:bodyPr/>
                    <a:lstStyle/>
                    <a:p>
                      <a:pPr algn="ctr">
                        <a:lnSpc>
                          <a:spcPct val="150000"/>
                        </a:lnSpc>
                        <a:spcBef>
                          <a:spcPts val="1200"/>
                        </a:spcBef>
                        <a:spcAft>
                          <a:spcPts val="0"/>
                        </a:spcAft>
                      </a:pPr>
                      <a:r>
                        <a:rPr lang="tr-TR" sz="1800" dirty="0">
                          <a:effectLst/>
                          <a:latin typeface="Arial" pitchFamily="34" charset="0"/>
                          <a:cs typeface="Arial" pitchFamily="34" charset="0"/>
                        </a:rPr>
                        <a:t>2015</a:t>
                      </a:r>
                      <a:endParaRPr lang="tr-TR" sz="1800" dirty="0">
                        <a:effectLst/>
                        <a:latin typeface="Arial" pitchFamily="34" charset="0"/>
                        <a:ea typeface="Calibri"/>
                        <a:cs typeface="Arial" pitchFamily="34" charset="0"/>
                      </a:endParaRPr>
                    </a:p>
                  </a:txBody>
                  <a:tcPr marL="68580" marR="68580" marT="0" marB="0" anchor="ctr">
                    <a:solidFill>
                      <a:srgbClr val="009A96"/>
                    </a:solidFill>
                  </a:tcPr>
                </a:tc>
                <a:tc hMerge="1">
                  <a:txBody>
                    <a:bodyPr/>
                    <a:lstStyle/>
                    <a:p>
                      <a:endParaRPr lang="tr-TR"/>
                    </a:p>
                  </a:txBody>
                  <a:tcPr/>
                </a:tc>
                <a:tc gridSpan="2">
                  <a:txBody>
                    <a:bodyPr/>
                    <a:lstStyle/>
                    <a:p>
                      <a:pPr algn="ctr">
                        <a:lnSpc>
                          <a:spcPct val="150000"/>
                        </a:lnSpc>
                        <a:spcBef>
                          <a:spcPts val="1200"/>
                        </a:spcBef>
                        <a:spcAft>
                          <a:spcPts val="0"/>
                        </a:spcAft>
                      </a:pPr>
                      <a:r>
                        <a:rPr lang="tr-TR" sz="1800" dirty="0">
                          <a:effectLst/>
                          <a:latin typeface="Arial" pitchFamily="34" charset="0"/>
                          <a:cs typeface="Arial" pitchFamily="34" charset="0"/>
                        </a:rPr>
                        <a:t>2016</a:t>
                      </a:r>
                      <a:endParaRPr lang="tr-TR" sz="1800" dirty="0">
                        <a:effectLst/>
                        <a:latin typeface="Arial" pitchFamily="34" charset="0"/>
                        <a:ea typeface="Calibri"/>
                        <a:cs typeface="Arial" pitchFamily="34" charset="0"/>
                      </a:endParaRPr>
                    </a:p>
                  </a:txBody>
                  <a:tcPr marL="68580" marR="68580" marT="0" marB="0" anchor="ctr">
                    <a:solidFill>
                      <a:srgbClr val="009A96"/>
                    </a:solidFill>
                  </a:tcPr>
                </a:tc>
                <a:tc hMerge="1">
                  <a:txBody>
                    <a:bodyPr/>
                    <a:lstStyle/>
                    <a:p>
                      <a:endParaRPr lang="tr-TR"/>
                    </a:p>
                  </a:txBody>
                  <a:tcPr/>
                </a:tc>
                <a:tc gridSpan="2">
                  <a:txBody>
                    <a:bodyPr/>
                    <a:lstStyle/>
                    <a:p>
                      <a:pPr algn="ctr">
                        <a:lnSpc>
                          <a:spcPct val="150000"/>
                        </a:lnSpc>
                        <a:spcBef>
                          <a:spcPts val="1200"/>
                        </a:spcBef>
                        <a:spcAft>
                          <a:spcPts val="0"/>
                        </a:spcAft>
                      </a:pPr>
                      <a:r>
                        <a:rPr lang="tr-TR" sz="1800" dirty="0">
                          <a:effectLst/>
                          <a:latin typeface="Arial" pitchFamily="34" charset="0"/>
                          <a:cs typeface="Arial" pitchFamily="34" charset="0"/>
                        </a:rPr>
                        <a:t>2017</a:t>
                      </a:r>
                      <a:endParaRPr lang="tr-TR" sz="1800" dirty="0">
                        <a:effectLst/>
                        <a:latin typeface="Arial" pitchFamily="34" charset="0"/>
                        <a:ea typeface="Calibri"/>
                        <a:cs typeface="Arial" pitchFamily="34" charset="0"/>
                      </a:endParaRPr>
                    </a:p>
                  </a:txBody>
                  <a:tcPr marL="68580" marR="68580" marT="0" marB="0" anchor="ctr">
                    <a:solidFill>
                      <a:srgbClr val="009A96"/>
                    </a:solidFill>
                  </a:tcPr>
                </a:tc>
                <a:tc hMerge="1">
                  <a:txBody>
                    <a:bodyPr/>
                    <a:lstStyle/>
                    <a:p>
                      <a:endParaRPr lang="tr-TR"/>
                    </a:p>
                  </a:txBody>
                  <a:tcPr/>
                </a:tc>
                <a:tc gridSpan="2">
                  <a:txBody>
                    <a:bodyPr/>
                    <a:lstStyle/>
                    <a:p>
                      <a:pPr algn="ctr">
                        <a:lnSpc>
                          <a:spcPct val="150000"/>
                        </a:lnSpc>
                        <a:spcBef>
                          <a:spcPts val="1200"/>
                        </a:spcBef>
                        <a:spcAft>
                          <a:spcPts val="0"/>
                        </a:spcAft>
                      </a:pPr>
                      <a:r>
                        <a:rPr lang="tr-TR" sz="1800" dirty="0">
                          <a:effectLst/>
                          <a:latin typeface="Arial" pitchFamily="34" charset="0"/>
                          <a:cs typeface="Arial" pitchFamily="34" charset="0"/>
                        </a:rPr>
                        <a:t>2018</a:t>
                      </a:r>
                      <a:endParaRPr lang="tr-TR" sz="1800" dirty="0">
                        <a:effectLst/>
                        <a:latin typeface="Arial" pitchFamily="34" charset="0"/>
                        <a:ea typeface="Calibri"/>
                        <a:cs typeface="Arial" pitchFamily="34" charset="0"/>
                      </a:endParaRPr>
                    </a:p>
                  </a:txBody>
                  <a:tcPr marL="68580" marR="68580" marT="0" marB="0" anchor="ctr">
                    <a:solidFill>
                      <a:srgbClr val="009A96"/>
                    </a:solidFill>
                  </a:tcPr>
                </a:tc>
                <a:tc hMerge="1">
                  <a:txBody>
                    <a:bodyPr/>
                    <a:lstStyle/>
                    <a:p>
                      <a:endParaRPr lang="tr-TR"/>
                    </a:p>
                  </a:txBody>
                  <a:tcPr/>
                </a:tc>
                <a:extLst>
                  <a:ext uri="{0D108BD9-81ED-4DB2-BD59-A6C34878D82A}">
                    <a16:rowId xmlns:a16="http://schemas.microsoft.com/office/drawing/2014/main" val="10000"/>
                  </a:ext>
                </a:extLst>
              </a:tr>
              <a:tr h="468000">
                <a:tc vMerge="1">
                  <a:txBody>
                    <a:bodyPr/>
                    <a:lstStyle/>
                    <a:p>
                      <a:endParaRPr lang="tr-TR"/>
                    </a:p>
                  </a:txBody>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İthalat </a:t>
                      </a:r>
                      <a:endParaRPr lang="tr-TR" sz="14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İhracat</a:t>
                      </a:r>
                      <a:endParaRPr lang="tr-TR" sz="14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İthalat </a:t>
                      </a:r>
                      <a:endParaRPr lang="tr-TR" sz="14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İhracat</a:t>
                      </a:r>
                      <a:endParaRPr lang="tr-TR" sz="14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İthalat </a:t>
                      </a:r>
                      <a:endParaRPr lang="tr-TR" sz="14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İhracat</a:t>
                      </a:r>
                      <a:endParaRPr lang="tr-TR" sz="14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İthalat </a:t>
                      </a:r>
                      <a:endParaRPr lang="tr-TR" sz="14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ctr">
                        <a:lnSpc>
                          <a:spcPct val="150000"/>
                        </a:lnSpc>
                        <a:spcBef>
                          <a:spcPts val="1200"/>
                        </a:spcBef>
                        <a:spcAft>
                          <a:spcPts val="0"/>
                        </a:spcAft>
                      </a:pPr>
                      <a:r>
                        <a:rPr lang="tr-TR" sz="1400" dirty="0">
                          <a:effectLst/>
                          <a:latin typeface="Arial" pitchFamily="34" charset="0"/>
                          <a:cs typeface="Arial" pitchFamily="34" charset="0"/>
                        </a:rPr>
                        <a:t>İhracat</a:t>
                      </a:r>
                      <a:endParaRPr lang="tr-TR" sz="14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1"/>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Domates</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52.484.418</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3.862.691</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45.095.0574</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7.328.659</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41.405.694</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5.539.125</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39.563.929</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5.849.372</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extLst>
                  <a:ext uri="{0D108BD9-81ED-4DB2-BD59-A6C34878D82A}">
                    <a16:rowId xmlns:a16="http://schemas.microsoft.com/office/drawing/2014/main" val="10002"/>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Biber</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12.449.041</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2.052.877</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11.378.100</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2.018.306</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13.425.445</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1.242.796</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10.505.095</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1.269.480</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3"/>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Hıyar</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11.404.759</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3.229.292</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10.375.848</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4.469.932</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9.361.851</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5.054.936</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10.044.150</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7.892.752</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extLst>
                  <a:ext uri="{0D108BD9-81ED-4DB2-BD59-A6C34878D82A}">
                    <a16:rowId xmlns:a16="http://schemas.microsoft.com/office/drawing/2014/main" val="10004"/>
                  </a:ext>
                </a:extLst>
              </a:tr>
              <a:tr h="720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Kavun, Karpuz</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9.264.406</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2.035.254</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10.351.508</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3.253.792</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8.337.854</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2.509.411</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6.802.259</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b="1" dirty="0">
                          <a:solidFill>
                            <a:schemeClr val="bg1"/>
                          </a:solidFill>
                          <a:effectLst/>
                          <a:latin typeface="Arial" pitchFamily="34" charset="0"/>
                          <a:cs typeface="Arial" pitchFamily="34" charset="0"/>
                        </a:rPr>
                        <a:t>1.638.270</a:t>
                      </a:r>
                      <a:endParaRPr lang="tr-TR" sz="1300" b="1" dirty="0">
                        <a:solidFill>
                          <a:schemeClr val="bg1"/>
                        </a:solidFill>
                        <a:effectLst/>
                        <a:latin typeface="Arial" pitchFamily="34" charset="0"/>
                        <a:ea typeface="Calibri"/>
                        <a:cs typeface="Arial" pitchFamily="34" charset="0"/>
                      </a:endParaRPr>
                    </a:p>
                  </a:txBody>
                  <a:tcPr marL="68580" marR="68580" marT="0" marB="0" anchor="ctr">
                    <a:solidFill>
                      <a:srgbClr val="6600CC"/>
                    </a:solidFill>
                  </a:tcPr>
                </a:tc>
                <a:extLst>
                  <a:ext uri="{0D108BD9-81ED-4DB2-BD59-A6C34878D82A}">
                    <a16:rowId xmlns:a16="http://schemas.microsoft.com/office/drawing/2014/main" val="10005"/>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Kabak</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3.942.639</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3.998.984</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5.649.372</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4.253.623</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4.246.822</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290.927</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1.613.092</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172.588</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6"/>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Marul</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4.631.166</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36.294</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5.117.490</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73.606</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5.98.362</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30.207</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4.684.837</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92.129</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7"/>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Havuç</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4.346.463</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42.889</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3.182.167</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112.877</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3.793.055</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67.414</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5.866.598</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95.157</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8"/>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Ispanak</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3.775.255</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11.178</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4.573.676</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54.284</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3.531.018</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26.521</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2.620.012</a:t>
                      </a:r>
                      <a:endParaRPr lang="tr-TR" sz="13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300" dirty="0">
                          <a:effectLst/>
                          <a:latin typeface="Arial" pitchFamily="34" charset="0"/>
                          <a:cs typeface="Arial" pitchFamily="34" charset="0"/>
                        </a:rPr>
                        <a:t>76.198</a:t>
                      </a:r>
                      <a:endParaRPr lang="tr-TR" sz="13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9"/>
                  </a:ext>
                </a:extLst>
              </a:tr>
              <a:tr h="468000">
                <a:tc>
                  <a:txBody>
                    <a:bodyPr/>
                    <a:lstStyle/>
                    <a:p>
                      <a:pPr algn="l">
                        <a:lnSpc>
                          <a:spcPct val="150000"/>
                        </a:lnSpc>
                        <a:spcBef>
                          <a:spcPts val="1200"/>
                        </a:spcBef>
                        <a:spcAft>
                          <a:spcPts val="0"/>
                        </a:spcAft>
                      </a:pPr>
                      <a:r>
                        <a:rPr lang="tr-TR" sz="1500" dirty="0">
                          <a:effectLst/>
                          <a:latin typeface="Arial" pitchFamily="34" charset="0"/>
                          <a:cs typeface="Arial" pitchFamily="34" charset="0"/>
                        </a:rPr>
                        <a:t>Soğan</a:t>
                      </a:r>
                      <a:endParaRPr lang="tr-TR" sz="1500" dirty="0">
                        <a:effectLst/>
                        <a:latin typeface="Arial" pitchFamily="34" charset="0"/>
                        <a:ea typeface="Calibri"/>
                        <a:cs typeface="Arial" pitchFamily="34" charset="0"/>
                      </a:endParaRPr>
                    </a:p>
                  </a:txBody>
                  <a:tcPr marL="68580" marR="68580" marT="0" marB="0" anchor="ctr">
                    <a:solidFill>
                      <a:srgbClr val="008A87"/>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1.640.299</a:t>
                      </a:r>
                      <a:endParaRPr lang="tr-TR" sz="12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1.922.602</a:t>
                      </a:r>
                      <a:endParaRPr lang="tr-TR" sz="12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2.065.514</a:t>
                      </a:r>
                      <a:endParaRPr lang="tr-TR" sz="12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2.663.246</a:t>
                      </a:r>
                      <a:endParaRPr lang="tr-TR" sz="12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3.644.738</a:t>
                      </a:r>
                      <a:endParaRPr lang="tr-TR" sz="12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2.766.075</a:t>
                      </a:r>
                      <a:endParaRPr lang="tr-TR" sz="12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1.429.197</a:t>
                      </a:r>
                      <a:endParaRPr lang="tr-TR" sz="1200" dirty="0">
                        <a:effectLst/>
                        <a:latin typeface="Arial" pitchFamily="34" charset="0"/>
                        <a:ea typeface="Calibri"/>
                        <a:cs typeface="Arial" pitchFamily="34" charset="0"/>
                      </a:endParaRPr>
                    </a:p>
                  </a:txBody>
                  <a:tcPr marL="68580" marR="68580" marT="0" marB="0" anchor="ctr">
                    <a:solidFill>
                      <a:schemeClr val="accent6">
                        <a:lumMod val="40000"/>
                        <a:lumOff val="60000"/>
                      </a:schemeClr>
                    </a:solidFill>
                  </a:tcPr>
                </a:tc>
                <a:tc>
                  <a:txBody>
                    <a:bodyPr/>
                    <a:lstStyle/>
                    <a:p>
                      <a:pPr algn="r">
                        <a:lnSpc>
                          <a:spcPct val="150000"/>
                        </a:lnSpc>
                        <a:spcBef>
                          <a:spcPts val="1200"/>
                        </a:spcBef>
                        <a:spcAft>
                          <a:spcPts val="0"/>
                        </a:spcAft>
                      </a:pPr>
                      <a:r>
                        <a:rPr lang="tr-TR" sz="1200" dirty="0">
                          <a:effectLst/>
                          <a:latin typeface="Arial" pitchFamily="34" charset="0"/>
                          <a:cs typeface="Arial" pitchFamily="34" charset="0"/>
                        </a:rPr>
                        <a:t>3.224.966</a:t>
                      </a:r>
                      <a:endParaRPr lang="tr-TR" sz="1200" dirty="0">
                        <a:effectLst/>
                        <a:latin typeface="Arial" pitchFamily="34" charset="0"/>
                        <a:ea typeface="Calibri"/>
                        <a:cs typeface="Arial"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10"/>
                  </a:ext>
                </a:extLst>
              </a:tr>
            </a:tbl>
          </a:graphicData>
        </a:graphic>
      </p:graphicFrame>
      <p:sp>
        <p:nvSpPr>
          <p:cNvPr id="3" name="Dikdörtgen 2"/>
          <p:cNvSpPr/>
          <p:nvPr/>
        </p:nvSpPr>
        <p:spPr>
          <a:xfrm>
            <a:off x="179512" y="282714"/>
            <a:ext cx="8856984" cy="369332"/>
          </a:xfrm>
          <a:prstGeom prst="rect">
            <a:avLst/>
          </a:prstGeom>
        </p:spPr>
        <p:txBody>
          <a:bodyPr wrap="square">
            <a:spAutoFit/>
          </a:bodyPr>
          <a:lstStyle/>
          <a:p>
            <a:pPr algn="ctr"/>
            <a:r>
              <a:rPr lang="tr-TR" b="1" dirty="0">
                <a:latin typeface="Arial" pitchFamily="34" charset="0"/>
                <a:cs typeface="Arial" pitchFamily="34" charset="0"/>
              </a:rPr>
              <a:t>Çizelge 2. </a:t>
            </a:r>
            <a:r>
              <a:rPr lang="tr-TR" dirty="0">
                <a:latin typeface="Arial" pitchFamily="34" charset="0"/>
                <a:cs typeface="Arial" pitchFamily="34" charset="0"/>
              </a:rPr>
              <a:t>İhracatı ve İthalatı En Çok Yapılan Sebze Tohumlarının Parasal Değeri ($)</a:t>
            </a:r>
          </a:p>
        </p:txBody>
      </p:sp>
      <p:sp>
        <p:nvSpPr>
          <p:cNvPr id="4" name="Dikdörtgen 3">
            <a:extLst>
              <a:ext uri="{FF2B5EF4-FFF2-40B4-BE49-F238E27FC236}">
                <a16:creationId xmlns:a16="http://schemas.microsoft.com/office/drawing/2014/main" id="{498BC5D3-D7C7-4BDC-B3AC-FCE5C77828A3}"/>
              </a:ext>
            </a:extLst>
          </p:cNvPr>
          <p:cNvSpPr/>
          <p:nvPr/>
        </p:nvSpPr>
        <p:spPr>
          <a:xfrm rot="5400000">
            <a:off x="4284000" y="2025322"/>
            <a:ext cx="576000"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3505BA6E-F679-4633-8C75-6507F67C5366}"/>
              </a:ext>
            </a:extLst>
          </p:cNvPr>
          <p:cNvSpPr txBox="1"/>
          <p:nvPr/>
        </p:nvSpPr>
        <p:spPr>
          <a:xfrm>
            <a:off x="1705704" y="638248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887138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6" name="Picture 5" descr="organic_seed_bag">
            <a:extLst>
              <a:ext uri="{FF2B5EF4-FFF2-40B4-BE49-F238E27FC236}">
                <a16:creationId xmlns:a16="http://schemas.microsoft.com/office/drawing/2014/main" id="{F8F66D14-EBC2-4754-A0EC-75E7FE4280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5" r="12644"/>
          <a:stretch/>
        </p:blipFill>
        <p:spPr>
          <a:xfrm>
            <a:off x="6444207" y="1356868"/>
            <a:ext cx="2592289" cy="426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Dikdörtgen 4">
            <a:extLst>
              <a:ext uri="{FF2B5EF4-FFF2-40B4-BE49-F238E27FC236}">
                <a16:creationId xmlns:a16="http://schemas.microsoft.com/office/drawing/2014/main" id="{5CD51EB2-E2FA-4F1F-99FE-2B3F149D900E}"/>
              </a:ext>
            </a:extLst>
          </p:cNvPr>
          <p:cNvSpPr/>
          <p:nvPr/>
        </p:nvSpPr>
        <p:spPr>
          <a:xfrm>
            <a:off x="35496" y="764704"/>
            <a:ext cx="6336704" cy="5606150"/>
          </a:xfrm>
          <a:prstGeom prst="rect">
            <a:avLst/>
          </a:prstGeom>
        </p:spPr>
        <p:txBody>
          <a:bodyPr wrap="square">
            <a:spAutoFit/>
          </a:bodyPr>
          <a:lstStyle/>
          <a:p>
            <a:pPr indent="457200" algn="just">
              <a:lnSpc>
                <a:spcPct val="114000"/>
              </a:lnSpc>
              <a:spcAft>
                <a:spcPts val="1800"/>
              </a:spcAft>
            </a:pPr>
            <a:r>
              <a:rPr lang="tr-TR" altLang="tr-TR" sz="2400" dirty="0">
                <a:latin typeface="Arial" pitchFamily="34" charset="0"/>
                <a:cs typeface="Arial" pitchFamily="34" charset="0"/>
              </a:rPr>
              <a:t>Organik tarımda, tohum en önemli girdiler arasında yer almaktadır. </a:t>
            </a:r>
          </a:p>
          <a:p>
            <a:pPr indent="457200" algn="just">
              <a:lnSpc>
                <a:spcPct val="114000"/>
              </a:lnSpc>
              <a:spcAft>
                <a:spcPts val="1800"/>
              </a:spcAft>
            </a:pPr>
            <a:r>
              <a:rPr lang="tr-TR" altLang="tr-TR" sz="2400" dirty="0">
                <a:latin typeface="Arial" pitchFamily="34" charset="0"/>
                <a:cs typeface="Arial" pitchFamily="34" charset="0"/>
              </a:rPr>
              <a:t> İlk organik tohum üretim çalışmaları, Hollanda ve Fransa’da başlamıştır. Organik tohum üretimi en fazla Hollanda, İsrail, Fransa ve ABD’de yapılmaktadır.</a:t>
            </a:r>
          </a:p>
          <a:p>
            <a:pPr indent="0" algn="just">
              <a:lnSpc>
                <a:spcPct val="114000"/>
              </a:lnSpc>
              <a:spcAft>
                <a:spcPts val="1800"/>
              </a:spcAft>
              <a:buNone/>
            </a:pPr>
            <a:r>
              <a:rPr lang="tr-TR" altLang="tr-TR" sz="2400" dirty="0">
                <a:latin typeface="Arial" pitchFamily="34" charset="0"/>
                <a:cs typeface="Arial" pitchFamily="34" charset="0"/>
              </a:rPr>
              <a:t>     AB Ülkelerinde organik tohum üretimi konvansiyonel tohum üretimi ile paralel gelişme gösterirken, ülkemizde organik tohum üreten firma sayısında ve organik tohum üretiminde arzu edilen bir gelişme sağlanamamıştır. </a:t>
            </a:r>
          </a:p>
        </p:txBody>
      </p:sp>
      <p:sp>
        <p:nvSpPr>
          <p:cNvPr id="8" name="Title 1">
            <a:extLst>
              <a:ext uri="{FF2B5EF4-FFF2-40B4-BE49-F238E27FC236}">
                <a16:creationId xmlns:a16="http://schemas.microsoft.com/office/drawing/2014/main" id="{DE722228-09E1-48B7-8585-65384D06646E}"/>
              </a:ext>
            </a:extLst>
          </p:cNvPr>
          <p:cNvSpPr txBox="1">
            <a:spLocks/>
          </p:cNvSpPr>
          <p:nvPr/>
        </p:nvSpPr>
        <p:spPr>
          <a:xfrm>
            <a:off x="179512" y="183820"/>
            <a:ext cx="8856984" cy="504000"/>
          </a:xfrm>
          <a:prstGeom prst="rect">
            <a:avLst/>
          </a:prstGeom>
          <a:solidFill>
            <a:srgbClr val="FFFF00"/>
          </a:solidFill>
          <a:ln w="19050">
            <a:solidFill>
              <a:srgbClr val="3333CC"/>
            </a:solidFill>
          </a:ln>
        </p:spPr>
        <p:txBody>
          <a:bodyPr wrap="square" numCol="1"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tr-TR" altLang="tr-TR" sz="3200" b="1" dirty="0">
                <a:solidFill>
                  <a:srgbClr val="3333CC"/>
                </a:solidFill>
                <a:latin typeface="Arial" pitchFamily="34" charset="0"/>
                <a:cs typeface="Arial" pitchFamily="34" charset="0"/>
              </a:rPr>
              <a:t>Sebze Üretiminde Organik Tohum Kullanımı</a:t>
            </a:r>
            <a:endParaRPr lang="tr-TR" sz="3200" b="1" dirty="0">
              <a:solidFill>
                <a:srgbClr val="3333CC"/>
              </a:solidFill>
            </a:endParaRPr>
          </a:p>
        </p:txBody>
      </p:sp>
    </p:spTree>
    <p:extLst>
      <p:ext uri="{BB962C8B-B14F-4D97-AF65-F5344CB8AC3E}">
        <p14:creationId xmlns:p14="http://schemas.microsoft.com/office/powerpoint/2010/main" val="3327523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Dikdörtgen 1"/>
          <p:cNvSpPr>
            <a:spLocks noChangeArrowheads="1"/>
          </p:cNvSpPr>
          <p:nvPr/>
        </p:nvSpPr>
        <p:spPr bwMode="auto">
          <a:xfrm>
            <a:off x="169144" y="518107"/>
            <a:ext cx="8785101" cy="464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indent="457200" algn="just">
              <a:lnSpc>
                <a:spcPct val="114000"/>
              </a:lnSpc>
            </a:pPr>
            <a:r>
              <a:rPr lang="tr-TR" altLang="tr-TR" sz="2200" dirty="0">
                <a:latin typeface="Arial" pitchFamily="34" charset="0"/>
                <a:cs typeface="Arial" pitchFamily="34" charset="0"/>
              </a:rPr>
              <a:t>Ülkemizde organik sebze üreticileri, 5262 sayılı Organik Tarım Kanunu gereği olan “Organik Sertifikalı” ve 5553 sayılı “Tohumculuk Kanunu” gereği olan “Sertifikalı Tohumluk” özelliklerine sahip olan sebze tohumlarını kamu ve özel kuruluşlardan temin edebilmektedirler.  Ancak bu kurum ve kuruluşların sayısı çok azdır. </a:t>
            </a:r>
          </a:p>
          <a:p>
            <a:pPr indent="457200" algn="just">
              <a:lnSpc>
                <a:spcPct val="114000"/>
              </a:lnSpc>
            </a:pPr>
            <a:endParaRPr lang="tr-TR" altLang="tr-TR" sz="2200" dirty="0">
              <a:latin typeface="Arial" pitchFamily="34" charset="0"/>
              <a:cs typeface="Arial" pitchFamily="34" charset="0"/>
            </a:endParaRPr>
          </a:p>
          <a:p>
            <a:pPr indent="457200" algn="just">
              <a:lnSpc>
                <a:spcPct val="114000"/>
              </a:lnSpc>
              <a:spcAft>
                <a:spcPts val="1200"/>
              </a:spcAft>
            </a:pPr>
            <a:r>
              <a:rPr lang="tr-TR" altLang="tr-TR" sz="2200" u="sng" dirty="0">
                <a:solidFill>
                  <a:srgbClr val="FF0000"/>
                </a:solidFill>
                <a:latin typeface="Arial" pitchFamily="34" charset="0"/>
                <a:cs typeface="Arial" pitchFamily="34" charset="0"/>
              </a:rPr>
              <a:t>1 adet</a:t>
            </a:r>
            <a:r>
              <a:rPr lang="tr-TR" altLang="tr-TR" sz="2200" dirty="0">
                <a:solidFill>
                  <a:srgbClr val="FF0000"/>
                </a:solidFill>
                <a:latin typeface="Arial" pitchFamily="34" charset="0"/>
                <a:cs typeface="Arial" pitchFamily="34" charset="0"/>
              </a:rPr>
              <a:t> </a:t>
            </a:r>
            <a:r>
              <a:rPr lang="tr-TR" altLang="tr-TR" sz="2200" dirty="0">
                <a:latin typeface="Arial" pitchFamily="34" charset="0"/>
                <a:cs typeface="Arial" pitchFamily="34" charset="0"/>
              </a:rPr>
              <a:t>kamu kuruluşu (</a:t>
            </a:r>
            <a:r>
              <a:rPr lang="tr-TR" altLang="tr-TR" sz="2200" dirty="0">
                <a:solidFill>
                  <a:srgbClr val="FF0000"/>
                </a:solidFill>
                <a:latin typeface="Arial" pitchFamily="34" charset="0"/>
                <a:cs typeface="Arial" pitchFamily="34" charset="0"/>
              </a:rPr>
              <a:t>Tarım ve Orman Bakanlığı Yalova Atatürk Bahçe Kültürleri Araştırma Enstitüsü</a:t>
            </a:r>
            <a:r>
              <a:rPr lang="tr-TR" altLang="tr-TR" sz="2200" dirty="0">
                <a:latin typeface="Arial" pitchFamily="34" charset="0"/>
                <a:cs typeface="Arial" pitchFamily="34" charset="0"/>
              </a:rPr>
              <a:t>)</a:t>
            </a:r>
          </a:p>
          <a:p>
            <a:pPr indent="457200" algn="just">
              <a:lnSpc>
                <a:spcPct val="114000"/>
              </a:lnSpc>
              <a:spcAft>
                <a:spcPts val="1200"/>
              </a:spcAft>
            </a:pPr>
            <a:r>
              <a:rPr lang="tr-TR" altLang="tr-TR" sz="2200" dirty="0">
                <a:solidFill>
                  <a:srgbClr val="FF0000"/>
                </a:solidFill>
                <a:latin typeface="Arial" pitchFamily="34" charset="0"/>
                <a:cs typeface="Arial" pitchFamily="34" charset="0"/>
              </a:rPr>
              <a:t> 1</a:t>
            </a:r>
            <a:r>
              <a:rPr lang="tr-TR" altLang="tr-TR" sz="2200" u="sng" dirty="0">
                <a:solidFill>
                  <a:srgbClr val="FF0000"/>
                </a:solidFill>
                <a:latin typeface="Arial" pitchFamily="34" charset="0"/>
                <a:cs typeface="Arial" pitchFamily="34" charset="0"/>
              </a:rPr>
              <a:t> adet</a:t>
            </a:r>
            <a:r>
              <a:rPr lang="tr-TR" altLang="tr-TR" sz="2200" dirty="0">
                <a:solidFill>
                  <a:srgbClr val="FF0000"/>
                </a:solidFill>
                <a:latin typeface="Arial" pitchFamily="34" charset="0"/>
                <a:cs typeface="Arial" pitchFamily="34" charset="0"/>
              </a:rPr>
              <a:t> </a:t>
            </a:r>
            <a:r>
              <a:rPr lang="tr-TR" altLang="tr-TR" sz="2200" dirty="0">
                <a:latin typeface="Arial" pitchFamily="34" charset="0"/>
                <a:cs typeface="Arial" pitchFamily="34" charset="0"/>
              </a:rPr>
              <a:t>özel sektör kuruluşu ( Ziya Organik Tarım İşletmeleri A.Ş)</a:t>
            </a:r>
          </a:p>
          <a:p>
            <a:pPr indent="457200" algn="just">
              <a:lnSpc>
                <a:spcPct val="114000"/>
              </a:lnSpc>
            </a:pPr>
            <a:r>
              <a:rPr lang="tr-TR" altLang="tr-TR" sz="2200" u="sng" dirty="0">
                <a:solidFill>
                  <a:srgbClr val="FF0000"/>
                </a:solidFill>
                <a:latin typeface="Arial" pitchFamily="34" charset="0"/>
                <a:cs typeface="Arial" pitchFamily="34" charset="0"/>
              </a:rPr>
              <a:t>1 adet</a:t>
            </a:r>
            <a:r>
              <a:rPr lang="tr-TR" altLang="tr-TR" sz="2200" dirty="0">
                <a:solidFill>
                  <a:srgbClr val="FF0000"/>
                </a:solidFill>
                <a:latin typeface="Arial" pitchFamily="34" charset="0"/>
                <a:cs typeface="Arial" pitchFamily="34" charset="0"/>
              </a:rPr>
              <a:t> </a:t>
            </a:r>
            <a:r>
              <a:rPr lang="tr-TR" altLang="tr-TR" sz="2200" dirty="0">
                <a:latin typeface="Arial" pitchFamily="34" charset="0"/>
                <a:cs typeface="Arial" pitchFamily="34" charset="0"/>
              </a:rPr>
              <a:t>özel sektör kuruluşu (</a:t>
            </a:r>
            <a:r>
              <a:rPr lang="tr-TR" altLang="tr-TR" sz="2200" dirty="0" err="1">
                <a:latin typeface="Arial" pitchFamily="34" charset="0"/>
                <a:cs typeface="Arial" pitchFamily="34" charset="0"/>
              </a:rPr>
              <a:t>Metgen</a:t>
            </a:r>
            <a:r>
              <a:rPr lang="tr-TR" altLang="tr-TR" sz="2200" dirty="0">
                <a:latin typeface="Arial" pitchFamily="34" charset="0"/>
                <a:cs typeface="Arial" pitchFamily="34" charset="0"/>
              </a:rPr>
              <a:t> Tohumculuk) ise ithal ettiği sertifikalı organik tohumları satışa sunmaktadır (Beşirli, 2017). </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3928405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07504" y="188640"/>
            <a:ext cx="8784976"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000" b="1">
                <a:solidFill>
                  <a:schemeClr val="tx1"/>
                </a:solidFill>
                <a:latin typeface="Arial" pitchFamily="34" charset="0"/>
              </a:defRPr>
            </a:lvl1pPr>
            <a:lvl2pPr marL="742950" indent="-285750">
              <a:defRPr sz="3000" b="1">
                <a:solidFill>
                  <a:schemeClr val="tx1"/>
                </a:solidFill>
                <a:latin typeface="Arial" pitchFamily="34" charset="0"/>
              </a:defRPr>
            </a:lvl2pPr>
            <a:lvl3pPr marL="1143000" indent="-228600">
              <a:defRPr sz="3000" b="1">
                <a:solidFill>
                  <a:schemeClr val="tx1"/>
                </a:solidFill>
                <a:latin typeface="Arial" pitchFamily="34" charset="0"/>
              </a:defRPr>
            </a:lvl3pPr>
            <a:lvl4pPr marL="1600200" indent="-228600">
              <a:defRPr sz="3000" b="1">
                <a:solidFill>
                  <a:schemeClr val="tx1"/>
                </a:solidFill>
                <a:latin typeface="Arial" pitchFamily="34" charset="0"/>
              </a:defRPr>
            </a:lvl4pPr>
            <a:lvl5pPr marL="2057400" indent="-228600">
              <a:defRPr sz="3000" b="1">
                <a:solidFill>
                  <a:schemeClr val="tx1"/>
                </a:solidFill>
                <a:latin typeface="Arial" pitchFamily="34" charset="0"/>
              </a:defRPr>
            </a:lvl5pPr>
            <a:lvl6pPr marL="2514600" indent="-228600" eaLnBrk="0" fontAlgn="base" hangingPunct="0">
              <a:spcBef>
                <a:spcPct val="0"/>
              </a:spcBef>
              <a:spcAft>
                <a:spcPct val="0"/>
              </a:spcAft>
              <a:defRPr sz="3000" b="1">
                <a:solidFill>
                  <a:schemeClr val="tx1"/>
                </a:solidFill>
                <a:latin typeface="Arial" pitchFamily="34" charset="0"/>
              </a:defRPr>
            </a:lvl6pPr>
            <a:lvl7pPr marL="2971800" indent="-228600" eaLnBrk="0" fontAlgn="base" hangingPunct="0">
              <a:spcBef>
                <a:spcPct val="0"/>
              </a:spcBef>
              <a:spcAft>
                <a:spcPct val="0"/>
              </a:spcAft>
              <a:defRPr sz="3000" b="1">
                <a:solidFill>
                  <a:schemeClr val="tx1"/>
                </a:solidFill>
                <a:latin typeface="Arial" pitchFamily="34" charset="0"/>
              </a:defRPr>
            </a:lvl7pPr>
            <a:lvl8pPr marL="3429000" indent="-228600" eaLnBrk="0" fontAlgn="base" hangingPunct="0">
              <a:spcBef>
                <a:spcPct val="0"/>
              </a:spcBef>
              <a:spcAft>
                <a:spcPct val="0"/>
              </a:spcAft>
              <a:defRPr sz="3000" b="1">
                <a:solidFill>
                  <a:schemeClr val="tx1"/>
                </a:solidFill>
                <a:latin typeface="Arial" pitchFamily="34" charset="0"/>
              </a:defRPr>
            </a:lvl8pPr>
            <a:lvl9pPr marL="3886200" indent="-228600" eaLnBrk="0" fontAlgn="base" hangingPunct="0">
              <a:spcBef>
                <a:spcPct val="0"/>
              </a:spcBef>
              <a:spcAft>
                <a:spcPct val="0"/>
              </a:spcAft>
              <a:defRPr sz="3000" b="1">
                <a:solidFill>
                  <a:schemeClr val="tx1"/>
                </a:solidFill>
                <a:latin typeface="Arial" pitchFamily="34" charset="0"/>
              </a:defRPr>
            </a:lvl9pPr>
          </a:lstStyle>
          <a:p>
            <a:pPr algn="ctr" eaLnBrk="1" hangingPunct="1"/>
            <a:r>
              <a:rPr lang="tr-TR" altLang="tr-TR" sz="2200" dirty="0">
                <a:solidFill>
                  <a:srgbClr val="CC0000"/>
                </a:solidFill>
                <a:cs typeface="Arial" panose="020B0604020202020204" pitchFamily="34" charset="0"/>
              </a:rPr>
              <a:t>Yalova Atatürk Bahçe Kültürleri Merkez Araştırma Enstitüsü </a:t>
            </a:r>
          </a:p>
          <a:p>
            <a:pPr algn="ctr" eaLnBrk="1" hangingPunct="1"/>
            <a:r>
              <a:rPr lang="tr-TR" altLang="tr-TR" sz="2000" dirty="0">
                <a:cs typeface="Arial" panose="020B0604020202020204" pitchFamily="34" charset="0"/>
              </a:rPr>
              <a:t>Organik Sebze Tohum Üretim Programı (2019)</a:t>
            </a:r>
          </a:p>
        </p:txBody>
      </p:sp>
      <p:graphicFrame>
        <p:nvGraphicFramePr>
          <p:cNvPr id="5" name="Tablo 4"/>
          <p:cNvGraphicFramePr>
            <a:graphicFrameLocks noGrp="1"/>
          </p:cNvGraphicFramePr>
          <p:nvPr>
            <p:extLst>
              <p:ext uri="{D42A27DB-BD31-4B8C-83A1-F6EECF244321}">
                <p14:modId xmlns:p14="http://schemas.microsoft.com/office/powerpoint/2010/main" val="3801052889"/>
              </p:ext>
            </p:extLst>
          </p:nvPr>
        </p:nvGraphicFramePr>
        <p:xfrm>
          <a:off x="107505" y="876745"/>
          <a:ext cx="3960439" cy="5396909"/>
        </p:xfrm>
        <a:graphic>
          <a:graphicData uri="http://schemas.openxmlformats.org/drawingml/2006/table">
            <a:tbl>
              <a:tblPr/>
              <a:tblGrid>
                <a:gridCol w="1298504">
                  <a:extLst>
                    <a:ext uri="{9D8B030D-6E8A-4147-A177-3AD203B41FA5}">
                      <a16:colId xmlns:a16="http://schemas.microsoft.com/office/drawing/2014/main" val="20000"/>
                    </a:ext>
                  </a:extLst>
                </a:gridCol>
                <a:gridCol w="2661935">
                  <a:extLst>
                    <a:ext uri="{9D8B030D-6E8A-4147-A177-3AD203B41FA5}">
                      <a16:colId xmlns:a16="http://schemas.microsoft.com/office/drawing/2014/main" val="20001"/>
                    </a:ext>
                  </a:extLst>
                </a:gridCol>
              </a:tblGrid>
              <a:tr h="321552">
                <a:tc>
                  <a:txBody>
                    <a:bodyPr/>
                    <a:lstStyle/>
                    <a:p>
                      <a:pPr algn="ctr" fontAlgn="b"/>
                      <a:r>
                        <a:rPr lang="tr-TR" sz="1800" b="1" i="0" u="none" strike="noStrike" dirty="0">
                          <a:solidFill>
                            <a:schemeClr val="bg1"/>
                          </a:solidFill>
                          <a:effectLst/>
                          <a:latin typeface="Arial Narrow" panose="020B0606020202030204" pitchFamily="34" charset="0"/>
                        </a:rPr>
                        <a:t>TÜR</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algn="ctr" fontAlgn="b"/>
                      <a:r>
                        <a:rPr lang="tr-TR" sz="1800" b="1" i="0" u="none" strike="noStrike" dirty="0">
                          <a:solidFill>
                            <a:schemeClr val="bg1"/>
                          </a:solidFill>
                          <a:effectLst/>
                          <a:latin typeface="Arial Narrow" panose="020B0606020202030204" pitchFamily="34" charset="0"/>
                        </a:rPr>
                        <a:t>ÇEŞİT</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extLst>
                  <a:ext uri="{0D108BD9-81ED-4DB2-BD59-A6C34878D82A}">
                    <a16:rowId xmlns:a16="http://schemas.microsoft.com/office/drawing/2014/main" val="10000"/>
                  </a:ext>
                </a:extLst>
              </a:tr>
              <a:tr h="352503">
                <a:tc rowSpan="3">
                  <a:txBody>
                    <a:bodyPr/>
                    <a:lstStyle/>
                    <a:p>
                      <a:pPr algn="l" fontAlgn="b"/>
                      <a:r>
                        <a:rPr lang="tr-TR" sz="1600" b="1" i="0" u="none" strike="noStrike" dirty="0">
                          <a:solidFill>
                            <a:schemeClr val="bg1"/>
                          </a:solidFill>
                          <a:effectLst/>
                          <a:latin typeface="Arial Narrow" panose="020B0606020202030204" pitchFamily="34" charset="0"/>
                        </a:rPr>
                        <a:t>DOMATES (3)</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rgbClr val="000000"/>
                          </a:solidFill>
                          <a:effectLst/>
                          <a:latin typeface="Arial Narrow" panose="020B0606020202030204" pitchFamily="34" charset="0"/>
                        </a:rPr>
                        <a:t>İNVİCTUS  LOT -  335</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rgbClr val="000000"/>
                          </a:solidFill>
                          <a:effectLst/>
                          <a:latin typeface="Arial Narrow" panose="020B0606020202030204" pitchFamily="34" charset="0"/>
                        </a:rPr>
                        <a:t>ŞENCAN - 9</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rgbClr val="000000"/>
                          </a:solidFill>
                          <a:effectLst/>
                          <a:latin typeface="Arial Narrow" panose="020B0606020202030204" pitchFamily="34" charset="0"/>
                        </a:rPr>
                        <a:t>RİO GRANDE</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52503">
                <a:tc rowSpan="3">
                  <a:txBody>
                    <a:bodyPr/>
                    <a:lstStyle/>
                    <a:p>
                      <a:pPr algn="l" fontAlgn="b"/>
                      <a:r>
                        <a:rPr lang="tr-TR" sz="1600" b="1" i="0" u="none" strike="noStrike" dirty="0">
                          <a:solidFill>
                            <a:schemeClr val="bg1"/>
                          </a:solidFill>
                          <a:effectLst/>
                          <a:latin typeface="Arial Narrow" panose="020B0606020202030204" pitchFamily="34" charset="0"/>
                        </a:rPr>
                        <a:t>BAMYA (3)</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Y. AKKÖY -  41</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 KABAKLI - 11</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108000" algn="ctr" fontAlgn="b"/>
                      <a:r>
                        <a:rPr lang="tr-TR" sz="1600" b="0" i="0" u="none" strike="noStrike" dirty="0">
                          <a:solidFill>
                            <a:schemeClr val="tx1"/>
                          </a:solidFill>
                          <a:effectLst/>
                          <a:latin typeface="Arial Narrow" panose="020B0606020202030204" pitchFamily="34" charset="0"/>
                        </a:rPr>
                        <a:t>MARMARA  - 1</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52503">
                <a:tc rowSpan="3">
                  <a:txBody>
                    <a:bodyPr/>
                    <a:lstStyle/>
                    <a:p>
                      <a:pPr algn="l" fontAlgn="b"/>
                      <a:r>
                        <a:rPr lang="tr-TR" sz="1600" b="1" i="0" u="none" strike="noStrike" dirty="0">
                          <a:solidFill>
                            <a:schemeClr val="bg1"/>
                          </a:solidFill>
                          <a:effectLst/>
                          <a:latin typeface="Arial Narrow" panose="020B0606020202030204" pitchFamily="34" charset="0"/>
                        </a:rPr>
                        <a:t>LAHANA (3)</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YALOVA SARMALIK</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YALOVA -1</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352503">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MÖHRENKOP</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352503">
                <a:tc>
                  <a:txBody>
                    <a:bodyPr/>
                    <a:lstStyle/>
                    <a:p>
                      <a:pPr algn="l" fontAlgn="b"/>
                      <a:r>
                        <a:rPr lang="tr-TR" sz="1600" b="1" i="0" u="none" strike="noStrike" dirty="0">
                          <a:solidFill>
                            <a:schemeClr val="bg1"/>
                          </a:solidFill>
                          <a:effectLst/>
                          <a:latin typeface="Arial Narrow" panose="020B0606020202030204" pitchFamily="34" charset="0"/>
                        </a:rPr>
                        <a:t>KABAK</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İSTANBUL SAKIZ  KABAĞI - 5801</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352503">
                <a:tc>
                  <a:txBody>
                    <a:bodyPr/>
                    <a:lstStyle/>
                    <a:p>
                      <a:pPr algn="l" fontAlgn="b"/>
                      <a:r>
                        <a:rPr lang="tr-TR" sz="1600" b="1" i="0" u="none" strike="noStrike" dirty="0">
                          <a:solidFill>
                            <a:schemeClr val="bg1"/>
                          </a:solidFill>
                          <a:effectLst/>
                          <a:latin typeface="Arial Narrow" panose="020B0606020202030204" pitchFamily="34" charset="0"/>
                        </a:rPr>
                        <a:t>PIRASA</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İNEGÖL- 92</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352503">
                <a:tc>
                  <a:txBody>
                    <a:bodyPr/>
                    <a:lstStyle/>
                    <a:p>
                      <a:pPr algn="l" fontAlgn="b"/>
                      <a:r>
                        <a:rPr lang="tr-TR" sz="1600" b="1" i="0" u="none" strike="noStrike" dirty="0">
                          <a:solidFill>
                            <a:schemeClr val="bg1"/>
                          </a:solidFill>
                          <a:effectLst/>
                          <a:latin typeface="Arial Narrow" panose="020B0606020202030204" pitchFamily="34" charset="0"/>
                        </a:rPr>
                        <a:t>BROKOLİ</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TURAÇ - 77</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2"/>
                  </a:ext>
                </a:extLst>
              </a:tr>
              <a:tr h="352503">
                <a:tc>
                  <a:txBody>
                    <a:bodyPr/>
                    <a:lstStyle/>
                    <a:p>
                      <a:pPr algn="l" fontAlgn="b"/>
                      <a:r>
                        <a:rPr lang="tr-TR" sz="1600" b="1" i="0" u="none" strike="noStrike" dirty="0">
                          <a:solidFill>
                            <a:schemeClr val="bg1"/>
                          </a:solidFill>
                          <a:effectLst/>
                          <a:latin typeface="Arial Narrow" panose="020B0606020202030204" pitchFamily="34" charset="0"/>
                        </a:rPr>
                        <a:t>ISPANAK</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rgbClr val="000000"/>
                          </a:solidFill>
                          <a:effectLst/>
                          <a:latin typeface="Arial Narrow" panose="020B0606020202030204" pitchFamily="34" charset="0"/>
                        </a:rPr>
                        <a:t>MATADOR</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3"/>
                  </a:ext>
                </a:extLst>
              </a:tr>
              <a:tr h="352503">
                <a:tc>
                  <a:txBody>
                    <a:bodyPr/>
                    <a:lstStyle/>
                    <a:p>
                      <a:pPr algn="l" fontAlgn="b"/>
                      <a:r>
                        <a:rPr lang="tr-TR" sz="1600" b="1" i="0" u="none" strike="noStrike" dirty="0">
                          <a:solidFill>
                            <a:schemeClr val="bg1"/>
                          </a:solidFill>
                          <a:effectLst/>
                          <a:latin typeface="Arial Narrow" panose="020B0606020202030204" pitchFamily="34" charset="0"/>
                        </a:rPr>
                        <a:t>HIYAR</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ÇENGELKÖY HIYARI - 5802</a:t>
                      </a:r>
                    </a:p>
                  </a:txBody>
                  <a:tcPr marL="5137" marR="5137" marT="5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4"/>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3332503529"/>
              </p:ext>
            </p:extLst>
          </p:nvPr>
        </p:nvGraphicFramePr>
        <p:xfrm>
          <a:off x="4211960" y="836712"/>
          <a:ext cx="4775043" cy="5436942"/>
        </p:xfrm>
        <a:graphic>
          <a:graphicData uri="http://schemas.openxmlformats.org/drawingml/2006/table">
            <a:tbl>
              <a:tblPr/>
              <a:tblGrid>
                <a:gridCol w="1872208">
                  <a:extLst>
                    <a:ext uri="{9D8B030D-6E8A-4147-A177-3AD203B41FA5}">
                      <a16:colId xmlns:a16="http://schemas.microsoft.com/office/drawing/2014/main" val="20000"/>
                    </a:ext>
                  </a:extLst>
                </a:gridCol>
                <a:gridCol w="2902835">
                  <a:extLst>
                    <a:ext uri="{9D8B030D-6E8A-4147-A177-3AD203B41FA5}">
                      <a16:colId xmlns:a16="http://schemas.microsoft.com/office/drawing/2014/main" val="20001"/>
                    </a:ext>
                  </a:extLst>
                </a:gridCol>
              </a:tblGrid>
              <a:tr h="330306">
                <a:tc>
                  <a:txBody>
                    <a:bodyPr/>
                    <a:lstStyle/>
                    <a:p>
                      <a:pPr algn="ctr" fontAlgn="b"/>
                      <a:r>
                        <a:rPr lang="tr-TR" sz="1800" b="1" i="0" u="none" strike="noStrike" dirty="0">
                          <a:solidFill>
                            <a:schemeClr val="bg1"/>
                          </a:solidFill>
                          <a:effectLst/>
                          <a:latin typeface="Arial Narrow" panose="020B0606020202030204" pitchFamily="34" charset="0"/>
                        </a:rPr>
                        <a:t>TÜR</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algn="ctr" fontAlgn="b"/>
                      <a:r>
                        <a:rPr lang="tr-TR" sz="1800" b="1" i="0" u="none" strike="noStrike" dirty="0">
                          <a:solidFill>
                            <a:schemeClr val="bg1"/>
                          </a:solidFill>
                          <a:effectLst/>
                          <a:latin typeface="Arial Narrow" panose="020B0606020202030204" pitchFamily="34" charset="0"/>
                        </a:rPr>
                        <a:t>ÇEŞİT</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extLst>
                  <a:ext uri="{0D108BD9-81ED-4DB2-BD59-A6C34878D82A}">
                    <a16:rowId xmlns:a16="http://schemas.microsoft.com/office/drawing/2014/main" val="10000"/>
                  </a:ext>
                </a:extLst>
              </a:tr>
              <a:tr h="283702">
                <a:tc rowSpan="2">
                  <a:txBody>
                    <a:bodyPr/>
                    <a:lstStyle/>
                    <a:p>
                      <a:pPr algn="l" fontAlgn="b"/>
                      <a:r>
                        <a:rPr lang="tr-TR" sz="1600" b="1" i="0" u="none" strike="noStrike" dirty="0">
                          <a:solidFill>
                            <a:schemeClr val="bg1"/>
                          </a:solidFill>
                          <a:effectLst/>
                          <a:latin typeface="Arial Narrow" panose="020B0606020202030204" pitchFamily="34" charset="0"/>
                        </a:rPr>
                        <a:t>KARPUZ (2)</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rgbClr val="000000"/>
                          </a:solidFill>
                          <a:effectLst/>
                          <a:latin typeface="Arial Narrow" panose="020B0606020202030204" pitchFamily="34" charset="0"/>
                        </a:rPr>
                        <a:t>ALACA - 18</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rgbClr val="000000"/>
                          </a:solidFill>
                          <a:effectLst/>
                          <a:latin typeface="Arial Narrow" panose="020B0606020202030204" pitchFamily="34" charset="0"/>
                        </a:rPr>
                        <a:t>Y. WASHİNGTON - 26</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83702">
                <a:tc rowSpan="3">
                  <a:txBody>
                    <a:bodyPr/>
                    <a:lstStyle/>
                    <a:p>
                      <a:pPr algn="l" fontAlgn="b"/>
                      <a:endParaRPr lang="tr-TR" sz="1600" b="1" i="0" u="none" strike="noStrike" dirty="0">
                        <a:solidFill>
                          <a:schemeClr val="bg1"/>
                        </a:solidFill>
                        <a:effectLst/>
                        <a:latin typeface="Arial Narrow" panose="020B0606020202030204" pitchFamily="34" charset="0"/>
                      </a:endParaRPr>
                    </a:p>
                    <a:p>
                      <a:pPr algn="l" fontAlgn="b"/>
                      <a:r>
                        <a:rPr lang="tr-TR" sz="1600" b="1" i="0" u="none" strike="noStrike" dirty="0">
                          <a:solidFill>
                            <a:schemeClr val="bg1"/>
                          </a:solidFill>
                          <a:effectLst/>
                          <a:latin typeface="Arial Narrow" panose="020B0606020202030204" pitchFamily="34" charset="0"/>
                        </a:rPr>
                        <a:t>SALATA - MARUL (3)</a:t>
                      </a:r>
                    </a:p>
                    <a:p>
                      <a:pPr algn="l" fontAlgn="b"/>
                      <a:endParaRPr lang="tr-TR" sz="1600" b="1" i="0" u="none" strike="noStrike" dirty="0">
                        <a:solidFill>
                          <a:schemeClr val="bg1"/>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rgbClr val="000000"/>
                          </a:solidFill>
                          <a:effectLst/>
                          <a:latin typeface="Arial Narrow" panose="020B0606020202030204" pitchFamily="34" charset="0"/>
                        </a:rPr>
                        <a:t>GREENVAVE (Kıvırcık)</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rgbClr val="000000"/>
                          </a:solidFill>
                          <a:effectLst/>
                          <a:latin typeface="Arial Narrow" panose="020B0606020202030204" pitchFamily="34" charset="0"/>
                        </a:rPr>
                        <a:t>GRESEMARACHİRE (Yedikule tipi)</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rgbClr val="000000"/>
                          </a:solidFill>
                          <a:effectLst/>
                          <a:latin typeface="Arial Narrow" panose="020B0606020202030204" pitchFamily="34" charset="0"/>
                        </a:rPr>
                        <a:t>YATESDALE (Baş salata)</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83702">
                <a:tc rowSpan="4">
                  <a:txBody>
                    <a:bodyPr/>
                    <a:lstStyle/>
                    <a:p>
                      <a:pPr algn="l" fontAlgn="b"/>
                      <a:r>
                        <a:rPr lang="tr-TR" sz="1600" b="1" i="0" u="none" strike="noStrike" dirty="0">
                          <a:solidFill>
                            <a:schemeClr val="bg1"/>
                          </a:solidFill>
                          <a:effectLst/>
                          <a:latin typeface="Arial Narrow" panose="020B0606020202030204" pitchFamily="34" charset="0"/>
                        </a:rPr>
                        <a:t>SOĞAN (4)</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AKGÜN  - 12</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BEŞİRL - 77</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83702">
                <a:tc vMerge="1">
                  <a:txBody>
                    <a:bodyPr/>
                    <a:lstStyle/>
                    <a:p>
                      <a:pPr algn="l" fontAlgn="b"/>
                      <a:endParaRPr lang="tr-TR" sz="1400" b="1" i="0" u="none" strike="noStrike" dirty="0">
                        <a:solidFill>
                          <a:srgbClr val="000000"/>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İMRALI KIRMASI</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283702">
                <a:tc vMerge="1">
                  <a:txBody>
                    <a:bodyPr/>
                    <a:lstStyle/>
                    <a:p>
                      <a:pPr algn="l" fontAlgn="b"/>
                      <a:endParaRPr lang="tr-TR" sz="1400" b="1" i="0" u="none" strike="noStrike" dirty="0">
                        <a:solidFill>
                          <a:srgbClr val="000000"/>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KANTARTOPU</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283702">
                <a:tc>
                  <a:txBody>
                    <a:bodyPr/>
                    <a:lstStyle/>
                    <a:p>
                      <a:pPr algn="l" fontAlgn="b"/>
                      <a:r>
                        <a:rPr lang="tr-TR" sz="1600" b="1" i="0" u="none" strike="noStrike" dirty="0">
                          <a:solidFill>
                            <a:schemeClr val="bg1"/>
                          </a:solidFill>
                          <a:effectLst/>
                          <a:latin typeface="Arial Narrow" panose="020B0606020202030204" pitchFamily="34" charset="0"/>
                        </a:rPr>
                        <a:t>KEREVİZ</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ÇANAKKALE</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283702">
                <a:tc rowSpan="6">
                  <a:txBody>
                    <a:bodyPr/>
                    <a:lstStyle/>
                    <a:p>
                      <a:pPr algn="l" fontAlgn="b"/>
                      <a:r>
                        <a:rPr lang="tr-TR" sz="1600" b="1" i="0" u="none" strike="noStrike" dirty="0">
                          <a:solidFill>
                            <a:schemeClr val="bg1"/>
                          </a:solidFill>
                          <a:effectLst/>
                          <a:latin typeface="Arial Narrow" panose="020B0606020202030204" pitchFamily="34" charset="0"/>
                        </a:rPr>
                        <a:t>BİBER (6)</a:t>
                      </a:r>
                    </a:p>
                    <a:p>
                      <a:pPr algn="l" fontAlgn="b"/>
                      <a:endParaRPr lang="tr-TR" sz="1600" b="1" i="0" u="none" strike="noStrike" dirty="0">
                        <a:solidFill>
                          <a:schemeClr val="bg1"/>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SÜRMELİ</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 TATLI SİVRİ</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2"/>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 ÇARLİSTON - 341</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3"/>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 YAĞLIK - 28</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4"/>
                  </a:ext>
                </a:extLst>
              </a:tr>
              <a:tr h="283702">
                <a:tc vMerge="1">
                  <a:txBody>
                    <a:bodyPr/>
                    <a:lstStyle/>
                    <a:p>
                      <a:pPr algn="l" fontAlgn="b"/>
                      <a:endParaRPr lang="tr-TR" sz="1400" b="1" i="0" u="none" strike="noStrike" dirty="0">
                        <a:solidFill>
                          <a:srgbClr val="000000"/>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KANDİL DOLMA</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5"/>
                  </a:ext>
                </a:extLst>
              </a:tr>
              <a:tr h="283702">
                <a:tc vMerge="1">
                  <a:txBody>
                    <a:bodyPr/>
                    <a:lstStyle/>
                    <a:p>
                      <a:pPr algn="l" fontAlgn="b"/>
                      <a:endParaRPr lang="tr-TR" sz="1400" b="1" i="0" u="none" strike="noStrike" dirty="0">
                        <a:solidFill>
                          <a:srgbClr val="000000"/>
                        </a:solidFill>
                        <a:effectLst/>
                        <a:latin typeface="Arial Narrow" panose="020B0606020202030204" pitchFamily="34" charset="0"/>
                      </a:endParaRP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Y.ÇORBACI - 12</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6"/>
                  </a:ext>
                </a:extLst>
              </a:tr>
              <a:tr h="283702">
                <a:tc rowSpan="2">
                  <a:txBody>
                    <a:bodyPr/>
                    <a:lstStyle/>
                    <a:p>
                      <a:pPr algn="l" fontAlgn="b"/>
                      <a:r>
                        <a:rPr lang="tr-TR" sz="1600" b="1" i="0" u="none" strike="noStrike" dirty="0">
                          <a:solidFill>
                            <a:schemeClr val="bg1"/>
                          </a:solidFill>
                          <a:effectLst/>
                          <a:latin typeface="Arial Narrow" panose="020B0606020202030204" pitchFamily="34" charset="0"/>
                        </a:rPr>
                        <a:t>PATLICAN (2)</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A96"/>
                    </a:solidFill>
                  </a:tcPr>
                </a:tc>
                <a:tc>
                  <a:txBody>
                    <a:bodyPr/>
                    <a:lstStyle/>
                    <a:p>
                      <a:pPr marL="108000" algn="ctr" fontAlgn="b"/>
                      <a:r>
                        <a:rPr lang="tr-TR" sz="1600" b="0" i="0" u="none" strike="noStrike" dirty="0">
                          <a:solidFill>
                            <a:schemeClr val="tx1"/>
                          </a:solidFill>
                          <a:effectLst/>
                          <a:latin typeface="Arial Narrow" panose="020B0606020202030204" pitchFamily="34" charset="0"/>
                        </a:rPr>
                        <a:t>BALIKESİR - 76</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7"/>
                  </a:ext>
                </a:extLst>
              </a:tr>
              <a:tr h="283702">
                <a:tc vMerge="1">
                  <a:txBody>
                    <a:bodyPr/>
                    <a:lstStyle/>
                    <a:p>
                      <a:pPr algn="l" fontAlgn="b"/>
                      <a:endParaRPr lang="tr-TR" sz="1200" b="0" i="0" u="none" strike="noStrike" dirty="0">
                        <a:solidFill>
                          <a:srgbClr val="000000"/>
                        </a:solidFill>
                        <a:effectLst/>
                        <a:latin typeface="Calibri"/>
                      </a:endParaRPr>
                    </a:p>
                  </a:txBody>
                  <a:tcPr marL="5137" marR="5137" marT="51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ctr" fontAlgn="b"/>
                      <a:r>
                        <a:rPr lang="tr-TR" sz="1600" b="0" i="0" u="none" strike="noStrike" dirty="0">
                          <a:solidFill>
                            <a:schemeClr val="tx1"/>
                          </a:solidFill>
                          <a:effectLst/>
                          <a:latin typeface="Arial Narrow" panose="020B0606020202030204" pitchFamily="34" charset="0"/>
                        </a:rPr>
                        <a:t>PALA - 49</a:t>
                      </a:r>
                    </a:p>
                  </a:txBody>
                  <a:tcPr marL="5137" marR="5137" marT="51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8"/>
                  </a:ext>
                </a:extLst>
              </a:tr>
            </a:tbl>
          </a:graphicData>
        </a:graphic>
      </p:graphicFrame>
      <p:sp>
        <p:nvSpPr>
          <p:cNvPr id="7" name="Dikdörtgen 6">
            <a:extLst>
              <a:ext uri="{FF2B5EF4-FFF2-40B4-BE49-F238E27FC236}">
                <a16:creationId xmlns:a16="http://schemas.microsoft.com/office/drawing/2014/main" id="{8BF95B9B-0132-43C2-9B2E-B1086AA1E9FB}"/>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66AFB725-723B-4BF1-8E61-CAA8B09DD5C1}"/>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9602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3">
            <a:extLst>
              <a:ext uri="{FF2B5EF4-FFF2-40B4-BE49-F238E27FC236}">
                <a16:creationId xmlns:a16="http://schemas.microsoft.com/office/drawing/2014/main" id="{A788C336-8399-4664-99C1-CA5F364A2F20}"/>
              </a:ext>
            </a:extLst>
          </p:cNvPr>
          <p:cNvSpPr>
            <a:spLocks noGrp="1"/>
          </p:cNvSpPr>
          <p:nvPr>
            <p:ph type="sldNum" sz="quarter" idx="10"/>
          </p:nvPr>
        </p:nvSpPr>
        <p:spPr/>
        <p:txBody>
          <a:bodyPr/>
          <a:lstStyle/>
          <a:p>
            <a:fld id="{75AAF846-DC5A-4272-86A1-193EB60FA5E7}" type="slidenum">
              <a:rPr lang="tr-TR" altLang="tr-TR"/>
              <a:pPr/>
              <a:t>2</a:t>
            </a:fld>
            <a:endParaRPr lang="tr-TR" altLang="tr-TR"/>
          </a:p>
        </p:txBody>
      </p:sp>
      <p:sp>
        <p:nvSpPr>
          <p:cNvPr id="1388546" name="Rectangle 2">
            <a:extLst>
              <a:ext uri="{FF2B5EF4-FFF2-40B4-BE49-F238E27FC236}">
                <a16:creationId xmlns:a16="http://schemas.microsoft.com/office/drawing/2014/main" id="{39908A14-8DD1-4DAE-99D8-0641B42B55BC}"/>
              </a:ext>
            </a:extLst>
          </p:cNvPr>
          <p:cNvSpPr>
            <a:spLocks noGrp="1" noChangeArrowheads="1"/>
          </p:cNvSpPr>
          <p:nvPr>
            <p:ph type="title"/>
          </p:nvPr>
        </p:nvSpPr>
        <p:spPr>
          <a:xfrm>
            <a:off x="0" y="260350"/>
            <a:ext cx="8001000" cy="649288"/>
          </a:xfrm>
        </p:spPr>
        <p:txBody>
          <a:bodyPr/>
          <a:lstStyle/>
          <a:p>
            <a:r>
              <a:rPr lang="tr-TR" altLang="tr-TR" sz="2600" b="1">
                <a:solidFill>
                  <a:schemeClr val="bg1"/>
                </a:solidFill>
              </a:rPr>
              <a:t>TOHUMCULUK SEKTÖRÜ</a:t>
            </a:r>
          </a:p>
        </p:txBody>
      </p:sp>
      <p:sp>
        <p:nvSpPr>
          <p:cNvPr id="1388547" name="Rectangle 3">
            <a:extLst>
              <a:ext uri="{FF2B5EF4-FFF2-40B4-BE49-F238E27FC236}">
                <a16:creationId xmlns:a16="http://schemas.microsoft.com/office/drawing/2014/main" id="{F8EFAEA1-33F2-4785-858C-B9F7F672C72B}"/>
              </a:ext>
            </a:extLst>
          </p:cNvPr>
          <p:cNvSpPr>
            <a:spLocks noGrp="1" noChangeArrowheads="1"/>
          </p:cNvSpPr>
          <p:nvPr>
            <p:ph type="body" idx="1"/>
          </p:nvPr>
        </p:nvSpPr>
        <p:spPr>
          <a:xfrm>
            <a:off x="2354482" y="476672"/>
            <a:ext cx="6789518" cy="5554463"/>
          </a:xfrm>
        </p:spPr>
        <p:txBody>
          <a:bodyPr>
            <a:normAutofit/>
          </a:bodyPr>
          <a:lstStyle/>
          <a:p>
            <a:pPr marL="0" indent="457200" algn="just">
              <a:lnSpc>
                <a:spcPct val="114000"/>
              </a:lnSpc>
              <a:spcBef>
                <a:spcPts val="0"/>
              </a:spcBef>
              <a:spcAft>
                <a:spcPts val="2400"/>
              </a:spcAft>
              <a:buClr>
                <a:schemeClr val="tx1"/>
              </a:buClr>
              <a:buNone/>
            </a:pPr>
            <a:r>
              <a:rPr lang="tr-TR" altLang="tr-TR" sz="2800" dirty="0">
                <a:latin typeface="Arial" pitchFamily="34" charset="0"/>
                <a:cs typeface="Arial" pitchFamily="34" charset="0"/>
              </a:rPr>
              <a:t>Tarımsal üretimin </a:t>
            </a:r>
            <a:r>
              <a:rPr lang="tr-TR" altLang="tr-TR" sz="2800" dirty="0" smtClean="0">
                <a:latin typeface="Arial" pitchFamily="34" charset="0"/>
                <a:cs typeface="Arial" pitchFamily="34" charset="0"/>
              </a:rPr>
              <a:t>başlangıcı </a:t>
            </a:r>
          </a:p>
          <a:p>
            <a:pPr marL="0" indent="457200" algn="just">
              <a:lnSpc>
                <a:spcPct val="114000"/>
              </a:lnSpc>
              <a:spcBef>
                <a:spcPts val="0"/>
              </a:spcBef>
              <a:spcAft>
                <a:spcPts val="2400"/>
              </a:spcAft>
              <a:buClr>
                <a:schemeClr val="tx1"/>
              </a:buClr>
              <a:buNone/>
            </a:pPr>
            <a:r>
              <a:rPr lang="tr-TR" altLang="tr-TR" sz="2800" dirty="0" smtClean="0">
                <a:latin typeface="Arial" pitchFamily="34" charset="0"/>
                <a:cs typeface="Arial" pitchFamily="34" charset="0"/>
              </a:rPr>
              <a:t>Teknoloji </a:t>
            </a:r>
            <a:r>
              <a:rPr lang="tr-TR" altLang="tr-TR" sz="2800" dirty="0">
                <a:latin typeface="Arial" pitchFamily="34" charset="0"/>
                <a:cs typeface="Arial" pitchFamily="34" charset="0"/>
              </a:rPr>
              <a:t>kullanılarak elde edilen </a:t>
            </a:r>
            <a:r>
              <a:rPr lang="tr-TR" altLang="tr-TR" sz="2800" dirty="0" smtClean="0">
                <a:latin typeface="Arial" pitchFamily="34" charset="0"/>
                <a:cs typeface="Arial" pitchFamily="34" charset="0"/>
              </a:rPr>
              <a:t>ve    </a:t>
            </a:r>
            <a:r>
              <a:rPr lang="tr-TR" altLang="tr-TR" sz="2800" dirty="0">
                <a:latin typeface="Arial" pitchFamily="34" charset="0"/>
                <a:cs typeface="Arial" pitchFamily="34" charset="0"/>
              </a:rPr>
              <a:t>yüksek gelir getiren ekonomik </a:t>
            </a:r>
            <a:r>
              <a:rPr lang="tr-TR" altLang="tr-TR" sz="2800" dirty="0" smtClean="0">
                <a:latin typeface="Arial" pitchFamily="34" charset="0"/>
                <a:cs typeface="Arial" pitchFamily="34" charset="0"/>
              </a:rPr>
              <a:t>bir değer, </a:t>
            </a:r>
            <a:endParaRPr lang="tr-TR" altLang="tr-TR" sz="2800" dirty="0">
              <a:latin typeface="Arial" pitchFamily="34" charset="0"/>
              <a:cs typeface="Arial" pitchFamily="34" charset="0"/>
            </a:endParaRPr>
          </a:p>
          <a:p>
            <a:pPr marL="0" indent="457200" algn="just">
              <a:lnSpc>
                <a:spcPct val="114000"/>
              </a:lnSpc>
              <a:spcBef>
                <a:spcPts val="0"/>
              </a:spcBef>
              <a:spcAft>
                <a:spcPts val="2400"/>
              </a:spcAft>
              <a:buClr>
                <a:schemeClr val="tx1"/>
              </a:buClr>
              <a:buNone/>
            </a:pPr>
            <a:r>
              <a:rPr lang="tr-TR" altLang="tr-TR" sz="2800" dirty="0" smtClean="0">
                <a:latin typeface="Arial" pitchFamily="34" charset="0"/>
                <a:cs typeface="Arial" pitchFamily="34" charset="0"/>
              </a:rPr>
              <a:t>Gıda </a:t>
            </a:r>
            <a:r>
              <a:rPr lang="tr-TR" altLang="tr-TR" sz="2800" dirty="0">
                <a:latin typeface="Arial" pitchFamily="34" charset="0"/>
                <a:cs typeface="Arial" pitchFamily="34" charset="0"/>
              </a:rPr>
              <a:t>zincirinin ilk </a:t>
            </a:r>
            <a:r>
              <a:rPr lang="tr-TR" altLang="tr-TR" sz="2800" dirty="0" smtClean="0">
                <a:latin typeface="Arial" pitchFamily="34" charset="0"/>
                <a:cs typeface="Arial" pitchFamily="34" charset="0"/>
              </a:rPr>
              <a:t>halkası, </a:t>
            </a:r>
          </a:p>
          <a:p>
            <a:pPr marL="0" indent="457200" algn="just">
              <a:lnSpc>
                <a:spcPct val="114000"/>
              </a:lnSpc>
              <a:spcBef>
                <a:spcPts val="0"/>
              </a:spcBef>
              <a:spcAft>
                <a:spcPts val="2400"/>
              </a:spcAft>
              <a:buClr>
                <a:schemeClr val="tx1"/>
              </a:buClr>
              <a:buNone/>
            </a:pPr>
            <a:r>
              <a:rPr lang="tr-TR" altLang="tr-TR" sz="2800" dirty="0" smtClean="0">
                <a:latin typeface="Arial" pitchFamily="34" charset="0"/>
                <a:cs typeface="Arial" pitchFamily="34" charset="0"/>
              </a:rPr>
              <a:t>Biyolojik çeşitlilik </a:t>
            </a:r>
            <a:endParaRPr lang="tr-TR" altLang="tr-TR" sz="2800" dirty="0">
              <a:latin typeface="Arial" pitchFamily="34" charset="0"/>
              <a:cs typeface="Arial" pitchFamily="34" charset="0"/>
            </a:endParaRPr>
          </a:p>
          <a:p>
            <a:pPr marL="0" indent="0" algn="just">
              <a:lnSpc>
                <a:spcPct val="114000"/>
              </a:lnSpc>
              <a:spcAft>
                <a:spcPts val="2400"/>
              </a:spcAft>
              <a:buClr>
                <a:schemeClr val="tx1"/>
              </a:buClr>
              <a:buNone/>
            </a:pPr>
            <a:endParaRPr lang="tr-TR" altLang="tr-TR" sz="2800" dirty="0">
              <a:latin typeface="Arial" pitchFamily="34" charset="0"/>
              <a:cs typeface="Arial" pitchFamily="34" charset="0"/>
            </a:endParaRPr>
          </a:p>
          <a:p>
            <a:pPr marL="0" indent="0" algn="just">
              <a:lnSpc>
                <a:spcPct val="114000"/>
              </a:lnSpc>
              <a:spcAft>
                <a:spcPts val="2400"/>
              </a:spcAft>
              <a:buClr>
                <a:schemeClr val="tx1"/>
              </a:buClr>
              <a:buNone/>
            </a:pPr>
            <a:endParaRPr lang="tr-TR" altLang="tr-TR" sz="2800" dirty="0">
              <a:latin typeface="Arial" pitchFamily="34" charset="0"/>
              <a:cs typeface="Arial" pitchFamily="34" charset="0"/>
            </a:endParaRPr>
          </a:p>
          <a:p>
            <a:pPr marL="342900" indent="-342900" algn="just">
              <a:lnSpc>
                <a:spcPct val="114000"/>
              </a:lnSpc>
              <a:spcAft>
                <a:spcPts val="2400"/>
              </a:spcAft>
              <a:buClr>
                <a:schemeClr val="tx1"/>
              </a:buClr>
              <a:buFontTx/>
              <a:buChar char="•"/>
            </a:pPr>
            <a:endParaRPr lang="tr-TR" altLang="tr-TR" sz="2800" dirty="0">
              <a:latin typeface="Arial" pitchFamily="34" charset="0"/>
              <a:cs typeface="Arial" pitchFamily="34" charset="0"/>
            </a:endParaRPr>
          </a:p>
          <a:p>
            <a:pPr marL="342900" indent="-342900" algn="just">
              <a:lnSpc>
                <a:spcPct val="114000"/>
              </a:lnSpc>
              <a:spcAft>
                <a:spcPts val="2400"/>
              </a:spcAft>
              <a:buClr>
                <a:schemeClr val="tx1"/>
              </a:buClr>
              <a:buFontTx/>
              <a:buChar char="•"/>
            </a:pPr>
            <a:endParaRPr lang="tr-TR" altLang="tr-TR" sz="2800" dirty="0">
              <a:latin typeface="Arial" pitchFamily="34" charset="0"/>
              <a:cs typeface="Arial" pitchFamily="34" charset="0"/>
            </a:endParaRPr>
          </a:p>
          <a:p>
            <a:pPr marL="342900" indent="-342900" algn="just">
              <a:lnSpc>
                <a:spcPct val="114000"/>
              </a:lnSpc>
              <a:spcAft>
                <a:spcPts val="2400"/>
              </a:spcAft>
              <a:buClr>
                <a:schemeClr val="tx1"/>
              </a:buClr>
              <a:buFontTx/>
              <a:buChar char="•"/>
            </a:pPr>
            <a:endParaRPr lang="tr-TR" altLang="tr-TR" dirty="0">
              <a:latin typeface="Arial" pitchFamily="34" charset="0"/>
              <a:cs typeface="Arial" pitchFamily="34" charset="0"/>
            </a:endParaRPr>
          </a:p>
        </p:txBody>
      </p:sp>
      <p:sp>
        <p:nvSpPr>
          <p:cNvPr id="13" name="Dikdörtgen 12">
            <a:extLst>
              <a:ext uri="{FF2B5EF4-FFF2-40B4-BE49-F238E27FC236}">
                <a16:creationId xmlns:a16="http://schemas.microsoft.com/office/drawing/2014/main" id="{305519C7-5F1C-42C7-BC44-D104DDA9A1B2}"/>
              </a:ext>
            </a:extLst>
          </p:cNvPr>
          <p:cNvSpPr/>
          <p:nvPr/>
        </p:nvSpPr>
        <p:spPr>
          <a:xfrm rot="5400000">
            <a:off x="4283968" y="2025352"/>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CB9BFFDE-5D0B-4B0D-B0C8-B8265D0376F4}"/>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15" name="Picture 2">
            <a:extLst>
              <a:ext uri="{FF2B5EF4-FFF2-40B4-BE49-F238E27FC236}">
                <a16:creationId xmlns:a16="http://schemas.microsoft.com/office/drawing/2014/main" id="{CC30A684-4377-4DB7-9457-9FB22E688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79" y="-1"/>
            <a:ext cx="1854000" cy="128668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3" descr="C:\Users\dilekkandemir\Desktop\resim\47991.jpeg">
            <a:extLst>
              <a:ext uri="{FF2B5EF4-FFF2-40B4-BE49-F238E27FC236}">
                <a16:creationId xmlns:a16="http://schemas.microsoft.com/office/drawing/2014/main" id="{6DCF1F8C-B908-40D0-82E7-D5EF063AE3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43" y="1210023"/>
            <a:ext cx="1855452" cy="1276748"/>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B00B2783-F1EF-4A6E-B700-0A965316B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65" y="2434159"/>
            <a:ext cx="1859956" cy="1276749"/>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269D0631-71AA-4E9A-BA4A-0684E0C7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30" y="5026447"/>
            <a:ext cx="1855452" cy="127675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7">
            <a:extLst>
              <a:ext uri="{FF2B5EF4-FFF2-40B4-BE49-F238E27FC236}">
                <a16:creationId xmlns:a16="http://schemas.microsoft.com/office/drawing/2014/main" id="{626162B2-1302-4FE8-9542-A2FDDA226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93" y="3730303"/>
            <a:ext cx="1839689" cy="127675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10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ikdörtgen 2"/>
          <p:cNvSpPr>
            <a:spLocks noChangeArrowheads="1"/>
          </p:cNvSpPr>
          <p:nvPr/>
        </p:nvSpPr>
        <p:spPr bwMode="auto">
          <a:xfrm>
            <a:off x="0" y="72991"/>
            <a:ext cx="87560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chemeClr val="tx1"/>
                </a:solidFill>
                <a:latin typeface="Arial" pitchFamily="34" charset="0"/>
              </a:defRPr>
            </a:lvl1pPr>
            <a:lvl2pPr marL="742950" indent="-285750">
              <a:defRPr sz="3000" b="1">
                <a:solidFill>
                  <a:schemeClr val="tx1"/>
                </a:solidFill>
                <a:latin typeface="Arial" pitchFamily="34" charset="0"/>
              </a:defRPr>
            </a:lvl2pPr>
            <a:lvl3pPr marL="1143000" indent="-228600">
              <a:defRPr sz="3000" b="1">
                <a:solidFill>
                  <a:schemeClr val="tx1"/>
                </a:solidFill>
                <a:latin typeface="Arial" pitchFamily="34" charset="0"/>
              </a:defRPr>
            </a:lvl3pPr>
            <a:lvl4pPr marL="1600200" indent="-228600">
              <a:defRPr sz="3000" b="1">
                <a:solidFill>
                  <a:schemeClr val="tx1"/>
                </a:solidFill>
                <a:latin typeface="Arial" pitchFamily="34" charset="0"/>
              </a:defRPr>
            </a:lvl4pPr>
            <a:lvl5pPr marL="2057400" indent="-228600">
              <a:defRPr sz="3000" b="1">
                <a:solidFill>
                  <a:schemeClr val="tx1"/>
                </a:solidFill>
                <a:latin typeface="Arial" pitchFamily="34" charset="0"/>
              </a:defRPr>
            </a:lvl5pPr>
            <a:lvl6pPr marL="2514600" indent="-228600" eaLnBrk="0" fontAlgn="base" hangingPunct="0">
              <a:spcBef>
                <a:spcPct val="0"/>
              </a:spcBef>
              <a:spcAft>
                <a:spcPct val="0"/>
              </a:spcAft>
              <a:defRPr sz="3000" b="1">
                <a:solidFill>
                  <a:schemeClr val="tx1"/>
                </a:solidFill>
                <a:latin typeface="Arial" pitchFamily="34" charset="0"/>
              </a:defRPr>
            </a:lvl6pPr>
            <a:lvl7pPr marL="2971800" indent="-228600" eaLnBrk="0" fontAlgn="base" hangingPunct="0">
              <a:spcBef>
                <a:spcPct val="0"/>
              </a:spcBef>
              <a:spcAft>
                <a:spcPct val="0"/>
              </a:spcAft>
              <a:defRPr sz="3000" b="1">
                <a:solidFill>
                  <a:schemeClr val="tx1"/>
                </a:solidFill>
                <a:latin typeface="Arial" pitchFamily="34" charset="0"/>
              </a:defRPr>
            </a:lvl7pPr>
            <a:lvl8pPr marL="3429000" indent="-228600" eaLnBrk="0" fontAlgn="base" hangingPunct="0">
              <a:spcBef>
                <a:spcPct val="0"/>
              </a:spcBef>
              <a:spcAft>
                <a:spcPct val="0"/>
              </a:spcAft>
              <a:defRPr sz="3000" b="1">
                <a:solidFill>
                  <a:schemeClr val="tx1"/>
                </a:solidFill>
                <a:latin typeface="Arial" pitchFamily="34" charset="0"/>
              </a:defRPr>
            </a:lvl8pPr>
            <a:lvl9pPr marL="3886200" indent="-228600" eaLnBrk="0" fontAlgn="base" hangingPunct="0">
              <a:spcBef>
                <a:spcPct val="0"/>
              </a:spcBef>
              <a:spcAft>
                <a:spcPct val="0"/>
              </a:spcAft>
              <a:defRPr sz="3000" b="1">
                <a:solidFill>
                  <a:schemeClr val="tx1"/>
                </a:solidFill>
                <a:latin typeface="Arial" pitchFamily="34" charset="0"/>
              </a:defRPr>
            </a:lvl9pPr>
          </a:lstStyle>
          <a:p>
            <a:pPr algn="ctr" fontAlgn="ctr"/>
            <a:r>
              <a:rPr lang="tr-TR" sz="2200" dirty="0">
                <a:solidFill>
                  <a:srgbClr val="FF0000"/>
                </a:solidFill>
                <a:cs typeface="Arial" panose="020B0604020202020204" pitchFamily="34" charset="0"/>
              </a:rPr>
              <a:t>Ziya Organik Tarım İşletmeleri A.Ş. </a:t>
            </a:r>
            <a:endParaRPr lang="tr-TR" altLang="tr-TR" sz="2200" dirty="0">
              <a:solidFill>
                <a:srgbClr val="000000"/>
              </a:solidFill>
              <a:cs typeface="Arial" panose="020B0604020202020204" pitchFamily="34" charset="0"/>
            </a:endParaRPr>
          </a:p>
          <a:p>
            <a:pPr algn="ctr" fontAlgn="ctr"/>
            <a:r>
              <a:rPr lang="tr-TR" altLang="tr-TR" sz="2200" dirty="0">
                <a:cs typeface="Arial" panose="020B0604020202020204" pitchFamily="34" charset="0"/>
              </a:rPr>
              <a:t> Organik Sebze tür ve çeşit, tohum tedarik listesi durumu (2019)</a:t>
            </a:r>
          </a:p>
        </p:txBody>
      </p:sp>
      <p:graphicFrame>
        <p:nvGraphicFramePr>
          <p:cNvPr id="4" name="Tablo 3"/>
          <p:cNvGraphicFramePr>
            <a:graphicFrameLocks noGrp="1"/>
          </p:cNvGraphicFramePr>
          <p:nvPr>
            <p:extLst>
              <p:ext uri="{D42A27DB-BD31-4B8C-83A1-F6EECF244321}">
                <p14:modId xmlns:p14="http://schemas.microsoft.com/office/powerpoint/2010/main" val="2130161398"/>
              </p:ext>
            </p:extLst>
          </p:nvPr>
        </p:nvGraphicFramePr>
        <p:xfrm>
          <a:off x="188118" y="910426"/>
          <a:ext cx="8767763" cy="5146257"/>
        </p:xfrm>
        <a:graphic>
          <a:graphicData uri="http://schemas.openxmlformats.org/drawingml/2006/table">
            <a:tbl>
              <a:tblPr/>
              <a:tblGrid>
                <a:gridCol w="2006281">
                  <a:extLst>
                    <a:ext uri="{9D8B030D-6E8A-4147-A177-3AD203B41FA5}">
                      <a16:colId xmlns:a16="http://schemas.microsoft.com/office/drawing/2014/main" val="20000"/>
                    </a:ext>
                  </a:extLst>
                </a:gridCol>
                <a:gridCol w="1524153">
                  <a:extLst>
                    <a:ext uri="{9D8B030D-6E8A-4147-A177-3AD203B41FA5}">
                      <a16:colId xmlns:a16="http://schemas.microsoft.com/office/drawing/2014/main" val="20001"/>
                    </a:ext>
                  </a:extLst>
                </a:gridCol>
                <a:gridCol w="1668013">
                  <a:extLst>
                    <a:ext uri="{9D8B030D-6E8A-4147-A177-3AD203B41FA5}">
                      <a16:colId xmlns:a16="http://schemas.microsoft.com/office/drawing/2014/main" val="20002"/>
                    </a:ext>
                  </a:extLst>
                </a:gridCol>
                <a:gridCol w="1621356">
                  <a:extLst>
                    <a:ext uri="{9D8B030D-6E8A-4147-A177-3AD203B41FA5}">
                      <a16:colId xmlns:a16="http://schemas.microsoft.com/office/drawing/2014/main" val="20003"/>
                    </a:ext>
                  </a:extLst>
                </a:gridCol>
                <a:gridCol w="1947960">
                  <a:extLst>
                    <a:ext uri="{9D8B030D-6E8A-4147-A177-3AD203B41FA5}">
                      <a16:colId xmlns:a16="http://schemas.microsoft.com/office/drawing/2014/main" val="20004"/>
                    </a:ext>
                  </a:extLst>
                </a:gridCol>
              </a:tblGrid>
              <a:tr h="238209">
                <a:tc>
                  <a:txBody>
                    <a:bodyPr/>
                    <a:lstStyle/>
                    <a:p>
                      <a:pPr algn="l" fontAlgn="ctr"/>
                      <a:r>
                        <a:rPr lang="tr-TR" sz="1400" b="1" i="0" u="none" strike="noStrike" dirty="0">
                          <a:solidFill>
                            <a:schemeClr val="bg1"/>
                          </a:solidFill>
                          <a:effectLst/>
                          <a:latin typeface="Arial Narrow" panose="020B0606020202030204" pitchFamily="34" charset="0"/>
                        </a:rPr>
                        <a:t>ÇEŞİT ADI</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400" b="1" i="0" u="none" strike="noStrike" dirty="0">
                          <a:solidFill>
                            <a:schemeClr val="bg1"/>
                          </a:solidFill>
                          <a:effectLst/>
                          <a:latin typeface="Arial Narrow" panose="020B0606020202030204" pitchFamily="34" charset="0"/>
                        </a:rPr>
                        <a:t>2018 FİYATI (TL)</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400" b="1" i="0" u="none" strike="noStrike" dirty="0">
                          <a:solidFill>
                            <a:schemeClr val="bg1"/>
                          </a:solidFill>
                          <a:effectLst/>
                          <a:latin typeface="Arial Narrow" panose="020B0606020202030204" pitchFamily="34" charset="0"/>
                        </a:rPr>
                        <a:t>PAKET (g)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400" b="1" i="0" u="none" strike="noStrike" dirty="0">
                          <a:solidFill>
                            <a:schemeClr val="bg1"/>
                          </a:solidFill>
                          <a:effectLst/>
                          <a:latin typeface="Arial Narrow" panose="020B0606020202030204" pitchFamily="34" charset="0"/>
                        </a:rPr>
                        <a:t>PAKET FİYATI (TL)</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400" b="1" i="0" u="none" strike="noStrike" dirty="0">
                          <a:solidFill>
                            <a:schemeClr val="bg1"/>
                          </a:solidFill>
                          <a:effectLst/>
                          <a:latin typeface="Arial Narrow" panose="020B0606020202030204" pitchFamily="34" charset="0"/>
                        </a:rPr>
                        <a:t>2018 SERTİFİKA </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extLst>
                  <a:ext uri="{0D108BD9-81ED-4DB2-BD59-A6C34878D82A}">
                    <a16:rowId xmlns:a16="http://schemas.microsoft.com/office/drawing/2014/main" val="10000"/>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LÜLE HIYAR</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dirty="0">
                          <a:solidFill>
                            <a:srgbClr val="000000"/>
                          </a:solidFill>
                          <a:effectLst/>
                          <a:latin typeface="Arial Narrow" panose="020B0606020202030204" pitchFamily="34" charset="0"/>
                        </a:rPr>
                        <a:t>600 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6,0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BURGAZ KARPUZ</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300 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YALOVA YAĞLIK BİBER</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1300TL/KG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İNVİCTUS LOT 335</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1200TL/KG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12,0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RİOGRANDE</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1200TL/KG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12,0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PALA 49 PATLICAN</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800TL/KG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8,0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KANDİL DOLMA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1300TL/KG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G1</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YALOVA TATLI SİVRİ</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1300TL/KG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İNEGÖL 92 PIRASA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900TL/KG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9,0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YALOVA 1 LAHANA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600TL/GR</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6,0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SEYMEN KAVUN</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300 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KIRKAĞAÇ KAVUN</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300 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2"/>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TOPAN  PATLICAN</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800TL/KG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8,0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3"/>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ÇERİ DOMATES</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1200TL/KG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12,0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4"/>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BAL KABAĞI</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300TL/KG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5"/>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SAKIZ KABAK</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300TL/KG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3,0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6"/>
                  </a:ext>
                </a:extLst>
              </a:tr>
              <a:tr h="238209">
                <a:tc>
                  <a:txBody>
                    <a:bodyPr/>
                    <a:lstStyle/>
                    <a:p>
                      <a:pPr algn="l" fontAlgn="ctr"/>
                      <a:r>
                        <a:rPr lang="tr-TR" sz="1400" b="1" i="0" u="none" strike="noStrike" dirty="0">
                          <a:solidFill>
                            <a:schemeClr val="bg1"/>
                          </a:solidFill>
                          <a:effectLst/>
                          <a:latin typeface="Arial Narrow" panose="020B0606020202030204" pitchFamily="34" charset="0"/>
                        </a:rPr>
                        <a:t>BAMYA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a:solidFill>
                            <a:srgbClr val="000000"/>
                          </a:solidFill>
                          <a:effectLst/>
                          <a:latin typeface="Arial Narrow" panose="020B0606020202030204" pitchFamily="34" charset="0"/>
                        </a:rPr>
                        <a:t>100TL/KG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G1</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7"/>
                  </a:ext>
                </a:extLst>
              </a:tr>
              <a:tr h="313777">
                <a:tc>
                  <a:txBody>
                    <a:bodyPr/>
                    <a:lstStyle/>
                    <a:p>
                      <a:pPr algn="l" fontAlgn="ctr"/>
                      <a:r>
                        <a:rPr lang="tr-TR" sz="1400" b="1" i="0" u="none" strike="noStrike" dirty="0">
                          <a:solidFill>
                            <a:schemeClr val="bg1"/>
                          </a:solidFill>
                          <a:effectLst/>
                          <a:latin typeface="Arial Narrow" panose="020B0606020202030204" pitchFamily="34" charset="0"/>
                        </a:rPr>
                        <a:t>ISPANAK</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dirty="0">
                          <a:solidFill>
                            <a:srgbClr val="000000"/>
                          </a:solidFill>
                          <a:effectLst/>
                          <a:latin typeface="Arial Narrow" panose="020B0606020202030204" pitchFamily="34" charset="0"/>
                        </a:rPr>
                        <a:t>150TL/KG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1,5</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ORGANİK SERTİFİKA</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8"/>
                  </a:ext>
                </a:extLst>
              </a:tr>
              <a:tr h="297895">
                <a:tc>
                  <a:txBody>
                    <a:bodyPr/>
                    <a:lstStyle/>
                    <a:p>
                      <a:pPr algn="l" fontAlgn="ctr"/>
                      <a:r>
                        <a:rPr lang="tr-TR" sz="1400" b="1" i="0" u="none" strike="noStrike" dirty="0">
                          <a:solidFill>
                            <a:schemeClr val="bg1"/>
                          </a:solidFill>
                          <a:effectLst/>
                          <a:latin typeface="Arial Narrow" panose="020B0606020202030204" pitchFamily="34" charset="0"/>
                        </a:rPr>
                        <a:t>FASULYE ÇALI</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ctr"/>
                      <a:r>
                        <a:rPr lang="tr-TR" sz="1600" b="0" i="0" u="none" strike="noStrike" dirty="0">
                          <a:solidFill>
                            <a:srgbClr val="000000"/>
                          </a:solidFill>
                          <a:effectLst/>
                          <a:latin typeface="Arial Narrow" panose="020B0606020202030204" pitchFamily="34" charset="0"/>
                        </a:rPr>
                        <a:t>100 TL/KG</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tr-TR" sz="1600" b="0" i="0" u="none" strike="noStrike" dirty="0">
                          <a:solidFill>
                            <a:srgbClr val="000000"/>
                          </a:solidFill>
                          <a:effectLst/>
                          <a:latin typeface="Arial Narrow" panose="020B0606020202030204" pitchFamily="34" charset="0"/>
                        </a:rPr>
                        <a:t>1,0</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600" b="0" i="0" u="none" strike="noStrike" dirty="0">
                          <a:solidFill>
                            <a:srgbClr val="000000"/>
                          </a:solidFill>
                          <a:effectLst/>
                          <a:latin typeface="Arial Narrow" panose="020B0606020202030204" pitchFamily="34" charset="0"/>
                        </a:rPr>
                        <a:t>G2</a:t>
                      </a:r>
                    </a:p>
                  </a:txBody>
                  <a:tcPr marL="8889" marR="8889" marT="88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9"/>
                  </a:ext>
                </a:extLst>
              </a:tr>
            </a:tbl>
          </a:graphicData>
        </a:graphic>
      </p:graphicFrame>
      <p:sp>
        <p:nvSpPr>
          <p:cNvPr id="2" name="Metin kutusu 1">
            <a:extLst>
              <a:ext uri="{FF2B5EF4-FFF2-40B4-BE49-F238E27FC236}">
                <a16:creationId xmlns:a16="http://schemas.microsoft.com/office/drawing/2014/main" id="{EA2E8193-1BFA-40BC-B20B-83A8DB209AF2}"/>
              </a:ext>
            </a:extLst>
          </p:cNvPr>
          <p:cNvSpPr txBox="1"/>
          <p:nvPr/>
        </p:nvSpPr>
        <p:spPr>
          <a:xfrm>
            <a:off x="5339369" y="5997187"/>
            <a:ext cx="3804631" cy="369332"/>
          </a:xfrm>
          <a:prstGeom prst="rect">
            <a:avLst/>
          </a:prstGeom>
          <a:noFill/>
        </p:spPr>
        <p:txBody>
          <a:bodyPr wrap="none" rtlCol="0">
            <a:spAutoFit/>
          </a:bodyPr>
          <a:lstStyle/>
          <a:p>
            <a:r>
              <a:rPr lang="tr-TR" dirty="0">
                <a:solidFill>
                  <a:srgbClr val="FF0000"/>
                </a:solidFill>
                <a:cs typeface="Arial" panose="020B0604020202020204" pitchFamily="34" charset="0"/>
              </a:rPr>
              <a:t>Sarımsaklı Çiftliği, Lüleburgaz/Kırklareli</a:t>
            </a:r>
            <a:endParaRPr lang="tr-TR" dirty="0"/>
          </a:p>
        </p:txBody>
      </p:sp>
      <p:sp>
        <p:nvSpPr>
          <p:cNvPr id="7" name="Dikdörtgen 6">
            <a:extLst>
              <a:ext uri="{FF2B5EF4-FFF2-40B4-BE49-F238E27FC236}">
                <a16:creationId xmlns:a16="http://schemas.microsoft.com/office/drawing/2014/main" id="{CDD31D59-8FA9-4FE5-A656-8F5DBCA3C2A9}"/>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061A7F4B-2CD0-4142-9835-106A9F807C02}"/>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362238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75656" y="188640"/>
            <a:ext cx="6479233" cy="430887"/>
          </a:xfrm>
          <a:prstGeom prst="rect">
            <a:avLst/>
          </a:prstGeom>
        </p:spPr>
        <p:txBody>
          <a:bodyPr wrap="square">
            <a:spAutoFit/>
          </a:bodyPr>
          <a:lstStyle/>
          <a:p>
            <a:r>
              <a:rPr lang="tr-TR" sz="2200" b="1" dirty="0" err="1">
                <a:solidFill>
                  <a:srgbClr val="FF0000"/>
                </a:solidFill>
                <a:latin typeface="Arial" panose="020B0604020202020204" pitchFamily="34" charset="0"/>
                <a:cs typeface="Arial" panose="020B0604020202020204" pitchFamily="34" charset="0"/>
              </a:rPr>
              <a:t>Metgen</a:t>
            </a:r>
            <a:r>
              <a:rPr lang="tr-TR" sz="2200" b="1" dirty="0">
                <a:solidFill>
                  <a:srgbClr val="FF0000"/>
                </a:solidFill>
                <a:latin typeface="Arial" panose="020B0604020202020204" pitchFamily="34" charset="0"/>
                <a:cs typeface="Arial" panose="020B0604020202020204" pitchFamily="34" charset="0"/>
              </a:rPr>
              <a:t> Tohumculuk Sanayi Ticaret Ltd. Şti.</a:t>
            </a:r>
          </a:p>
        </p:txBody>
      </p:sp>
      <p:graphicFrame>
        <p:nvGraphicFramePr>
          <p:cNvPr id="8" name="Tablo 7"/>
          <p:cNvGraphicFramePr>
            <a:graphicFrameLocks noGrp="1"/>
          </p:cNvGraphicFramePr>
          <p:nvPr>
            <p:extLst>
              <p:ext uri="{D42A27DB-BD31-4B8C-83A1-F6EECF244321}">
                <p14:modId xmlns:p14="http://schemas.microsoft.com/office/powerpoint/2010/main" val="2346809970"/>
              </p:ext>
            </p:extLst>
          </p:nvPr>
        </p:nvGraphicFramePr>
        <p:xfrm>
          <a:off x="251520" y="836712"/>
          <a:ext cx="3672408" cy="3901210"/>
        </p:xfrm>
        <a:graphic>
          <a:graphicData uri="http://schemas.openxmlformats.org/drawingml/2006/table">
            <a:tbl>
              <a:tblPr/>
              <a:tblGrid>
                <a:gridCol w="244827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tblGrid>
              <a:tr h="390121">
                <a:tc>
                  <a:txBody>
                    <a:bodyPr/>
                    <a:lstStyle/>
                    <a:p>
                      <a:pPr algn="l" fontAlgn="b"/>
                      <a:r>
                        <a:rPr lang="tr-TR" sz="2000" b="1" i="0" u="none" strike="noStrike" dirty="0">
                          <a:solidFill>
                            <a:schemeClr val="bg1"/>
                          </a:solidFill>
                          <a:effectLst/>
                          <a:latin typeface="Arial Narrow" panose="020B0606020202030204" pitchFamily="34" charset="0"/>
                        </a:rPr>
                        <a:t>TÜR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b"/>
                      <a:r>
                        <a:rPr lang="tr-TR" sz="2000" b="1" i="0" u="none" strike="noStrike" dirty="0">
                          <a:solidFill>
                            <a:schemeClr val="bg1"/>
                          </a:solidFill>
                          <a:effectLst/>
                          <a:latin typeface="Arial Narrow" panose="020B0606020202030204" pitchFamily="34" charset="0"/>
                        </a:rPr>
                        <a:t>ÇEŞİT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extLst>
                  <a:ext uri="{0D108BD9-81ED-4DB2-BD59-A6C34878D82A}">
                    <a16:rowId xmlns:a16="http://schemas.microsoft.com/office/drawing/2014/main" val="10000"/>
                  </a:ext>
                </a:extLst>
              </a:tr>
              <a:tr h="390121">
                <a:tc>
                  <a:txBody>
                    <a:bodyPr/>
                    <a:lstStyle/>
                    <a:p>
                      <a:pPr algn="l" fontAlgn="b"/>
                      <a:r>
                        <a:rPr lang="tr-TR" sz="2000" b="0" i="0" u="none" strike="noStrike" dirty="0">
                          <a:solidFill>
                            <a:srgbClr val="000000"/>
                          </a:solidFill>
                          <a:effectLst/>
                          <a:latin typeface="Arial Narrow" panose="020B0606020202030204" pitchFamily="34" charset="0"/>
                        </a:rPr>
                        <a:t>BEYAZ LAHANA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90121">
                <a:tc>
                  <a:txBody>
                    <a:bodyPr/>
                    <a:lstStyle/>
                    <a:p>
                      <a:pPr algn="l" fontAlgn="b"/>
                      <a:r>
                        <a:rPr lang="tr-TR" sz="2000" b="0" i="0" u="none" strike="noStrike" dirty="0">
                          <a:solidFill>
                            <a:srgbClr val="000000"/>
                          </a:solidFill>
                          <a:effectLst/>
                          <a:latin typeface="Arial Narrow" panose="020B0606020202030204" pitchFamily="34" charset="0"/>
                        </a:rPr>
                        <a:t>KIRMIZI LAHANA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90121">
                <a:tc>
                  <a:txBody>
                    <a:bodyPr/>
                    <a:lstStyle/>
                    <a:p>
                      <a:pPr algn="l" fontAlgn="b"/>
                      <a:r>
                        <a:rPr lang="tr-TR" sz="2000" b="0" i="0" u="none" strike="noStrike" dirty="0">
                          <a:solidFill>
                            <a:srgbClr val="000000"/>
                          </a:solidFill>
                          <a:effectLst/>
                          <a:latin typeface="Arial Narrow" panose="020B0606020202030204" pitchFamily="34" charset="0"/>
                        </a:rPr>
                        <a:t>ÇİN LAHANASI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90121">
                <a:tc>
                  <a:txBody>
                    <a:bodyPr/>
                    <a:lstStyle/>
                    <a:p>
                      <a:pPr algn="l" fontAlgn="b"/>
                      <a:r>
                        <a:rPr lang="tr-TR" sz="2000" b="0" i="0" u="none" strike="noStrike" dirty="0">
                          <a:solidFill>
                            <a:srgbClr val="000000"/>
                          </a:solidFill>
                          <a:effectLst/>
                          <a:latin typeface="Arial Narrow" panose="020B0606020202030204" pitchFamily="34" charset="0"/>
                        </a:rPr>
                        <a:t>BRÜKSEL LAHANASI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90121">
                <a:tc>
                  <a:txBody>
                    <a:bodyPr/>
                    <a:lstStyle/>
                    <a:p>
                      <a:pPr algn="l" fontAlgn="b"/>
                      <a:r>
                        <a:rPr lang="tr-TR" sz="2000" b="0" i="0" u="none" strike="noStrike" dirty="0">
                          <a:solidFill>
                            <a:srgbClr val="000000"/>
                          </a:solidFill>
                          <a:effectLst/>
                          <a:latin typeface="Arial Narrow" panose="020B0606020202030204" pitchFamily="34" charset="0"/>
                        </a:rPr>
                        <a:t>KARNABAHAR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90121">
                <a:tc>
                  <a:txBody>
                    <a:bodyPr/>
                    <a:lstStyle/>
                    <a:p>
                      <a:pPr algn="l" fontAlgn="b"/>
                      <a:r>
                        <a:rPr lang="tr-TR" sz="2000" b="0" i="0" u="none" strike="noStrike" dirty="0">
                          <a:solidFill>
                            <a:srgbClr val="000000"/>
                          </a:solidFill>
                          <a:effectLst/>
                          <a:latin typeface="Arial Narrow" panose="020B0606020202030204" pitchFamily="34" charset="0"/>
                        </a:rPr>
                        <a:t>BROKOLİ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90121">
                <a:tc>
                  <a:txBody>
                    <a:bodyPr/>
                    <a:lstStyle/>
                    <a:p>
                      <a:pPr algn="l" fontAlgn="b"/>
                      <a:r>
                        <a:rPr lang="tr-TR" sz="2000" b="0" i="0" u="none" strike="noStrike" dirty="0">
                          <a:solidFill>
                            <a:srgbClr val="000000"/>
                          </a:solidFill>
                          <a:effectLst/>
                          <a:latin typeface="Arial Narrow" panose="020B0606020202030204" pitchFamily="34" charset="0"/>
                        </a:rPr>
                        <a:t>TURP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390121">
                <a:tc>
                  <a:txBody>
                    <a:bodyPr/>
                    <a:lstStyle/>
                    <a:p>
                      <a:pPr algn="l" fontAlgn="b"/>
                      <a:r>
                        <a:rPr lang="tr-TR" sz="2000" b="0" i="0" u="none" strike="noStrike" dirty="0">
                          <a:solidFill>
                            <a:srgbClr val="000000"/>
                          </a:solidFill>
                          <a:effectLst/>
                          <a:latin typeface="Arial Narrow" panose="020B0606020202030204" pitchFamily="34" charset="0"/>
                        </a:rPr>
                        <a:t>ALABAŞ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390121">
                <a:tc>
                  <a:txBody>
                    <a:bodyPr/>
                    <a:lstStyle/>
                    <a:p>
                      <a:pPr algn="l" fontAlgn="b"/>
                      <a:r>
                        <a:rPr lang="tr-TR" sz="2000" b="0" i="0" u="none" strike="noStrike" dirty="0">
                          <a:solidFill>
                            <a:srgbClr val="000000"/>
                          </a:solidFill>
                          <a:effectLst/>
                          <a:latin typeface="Arial Narrow" panose="020B0606020202030204" pitchFamily="34" charset="0"/>
                        </a:rPr>
                        <a:t>TURŞULUK HIYAR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476994834"/>
              </p:ext>
            </p:extLst>
          </p:nvPr>
        </p:nvGraphicFramePr>
        <p:xfrm>
          <a:off x="5076056" y="836712"/>
          <a:ext cx="3888432" cy="3901210"/>
        </p:xfrm>
        <a:graphic>
          <a:graphicData uri="http://schemas.openxmlformats.org/drawingml/2006/table">
            <a:tbl>
              <a:tblPr/>
              <a:tblGrid>
                <a:gridCol w="2592288">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390121">
                <a:tc>
                  <a:txBody>
                    <a:bodyPr/>
                    <a:lstStyle/>
                    <a:p>
                      <a:pPr algn="l" fontAlgn="b"/>
                      <a:r>
                        <a:rPr lang="tr-TR" sz="2000" b="1" i="0" u="none" strike="noStrike" dirty="0">
                          <a:solidFill>
                            <a:schemeClr val="bg1"/>
                          </a:solidFill>
                          <a:effectLst/>
                          <a:latin typeface="Arial Narrow" panose="020B0606020202030204" pitchFamily="34" charset="0"/>
                        </a:rPr>
                        <a:t>TÜR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tc>
                  <a:txBody>
                    <a:bodyPr/>
                    <a:lstStyle/>
                    <a:p>
                      <a:pPr algn="ctr" fontAlgn="b"/>
                      <a:r>
                        <a:rPr lang="tr-TR" sz="2000" b="1" i="0" u="none" strike="noStrike" dirty="0">
                          <a:solidFill>
                            <a:schemeClr val="bg1"/>
                          </a:solidFill>
                          <a:effectLst/>
                          <a:latin typeface="Arial Narrow" panose="020B0606020202030204" pitchFamily="34" charset="0"/>
                        </a:rPr>
                        <a:t>ÇEŞİT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A96"/>
                    </a:solidFill>
                  </a:tcPr>
                </a:tc>
                <a:extLst>
                  <a:ext uri="{0D108BD9-81ED-4DB2-BD59-A6C34878D82A}">
                    <a16:rowId xmlns:a16="http://schemas.microsoft.com/office/drawing/2014/main" val="10000"/>
                  </a:ext>
                </a:extLst>
              </a:tr>
              <a:tr h="390121">
                <a:tc>
                  <a:txBody>
                    <a:bodyPr/>
                    <a:lstStyle/>
                    <a:p>
                      <a:pPr algn="l" fontAlgn="b"/>
                      <a:r>
                        <a:rPr lang="tr-TR" sz="2000" b="0" i="0" u="none" strike="noStrike" dirty="0">
                          <a:solidFill>
                            <a:srgbClr val="000000"/>
                          </a:solidFill>
                          <a:effectLst/>
                          <a:latin typeface="Arial Narrow" panose="020B0606020202030204" pitchFamily="34" charset="0"/>
                        </a:rPr>
                        <a:t>HAVUÇ</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90121">
                <a:tc>
                  <a:txBody>
                    <a:bodyPr/>
                    <a:lstStyle/>
                    <a:p>
                      <a:pPr algn="l" fontAlgn="b"/>
                      <a:r>
                        <a:rPr lang="tr-TR" sz="2000" b="0" i="0" u="none" strike="noStrike">
                          <a:solidFill>
                            <a:srgbClr val="000000"/>
                          </a:solidFill>
                          <a:effectLst/>
                          <a:latin typeface="Arial Narrow" panose="020B0606020202030204" pitchFamily="34" charset="0"/>
                        </a:rPr>
                        <a:t>ISPANAK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90121">
                <a:tc>
                  <a:txBody>
                    <a:bodyPr/>
                    <a:lstStyle/>
                    <a:p>
                      <a:pPr algn="l" fontAlgn="b"/>
                      <a:r>
                        <a:rPr lang="tr-TR" sz="2000" b="0" i="0" u="none" strike="noStrike">
                          <a:solidFill>
                            <a:srgbClr val="000000"/>
                          </a:solidFill>
                          <a:effectLst/>
                          <a:latin typeface="Arial Narrow" panose="020B0606020202030204" pitchFamily="34" charset="0"/>
                        </a:rPr>
                        <a:t>KEREVİZ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90121">
                <a:tc>
                  <a:txBody>
                    <a:bodyPr/>
                    <a:lstStyle/>
                    <a:p>
                      <a:pPr algn="l" fontAlgn="b"/>
                      <a:r>
                        <a:rPr lang="tr-TR" sz="2000" b="0" i="0" u="none" strike="noStrike" dirty="0">
                          <a:solidFill>
                            <a:srgbClr val="000000"/>
                          </a:solidFill>
                          <a:effectLst/>
                          <a:latin typeface="Arial Narrow" panose="020B0606020202030204" pitchFamily="34" charset="0"/>
                        </a:rPr>
                        <a:t>SOĞAN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90121">
                <a:tc>
                  <a:txBody>
                    <a:bodyPr/>
                    <a:lstStyle/>
                    <a:p>
                      <a:pPr algn="l" fontAlgn="b"/>
                      <a:r>
                        <a:rPr lang="tr-TR" sz="2000" b="0" i="0" u="none" strike="noStrike">
                          <a:solidFill>
                            <a:srgbClr val="000000"/>
                          </a:solidFill>
                          <a:effectLst/>
                          <a:latin typeface="Arial Narrow" panose="020B0606020202030204" pitchFamily="34" charset="0"/>
                        </a:rPr>
                        <a:t>PIRASA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90121">
                <a:tc>
                  <a:txBody>
                    <a:bodyPr/>
                    <a:lstStyle/>
                    <a:p>
                      <a:pPr algn="l" fontAlgn="b"/>
                      <a:r>
                        <a:rPr lang="tr-TR" sz="2000" b="0" i="0" u="none" strike="noStrike">
                          <a:solidFill>
                            <a:srgbClr val="000000"/>
                          </a:solidFill>
                          <a:effectLst/>
                          <a:latin typeface="Arial Narrow" panose="020B0606020202030204" pitchFamily="34" charset="0"/>
                        </a:rPr>
                        <a:t>KIRMIZI PANCAR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90121">
                <a:tc>
                  <a:txBody>
                    <a:bodyPr/>
                    <a:lstStyle/>
                    <a:p>
                      <a:pPr algn="l" fontAlgn="b"/>
                      <a:r>
                        <a:rPr lang="tr-TR" sz="2000" b="0" i="0" u="none" strike="noStrike">
                          <a:solidFill>
                            <a:srgbClr val="000000"/>
                          </a:solidFill>
                          <a:effectLst/>
                          <a:latin typeface="Arial Narrow" panose="020B0606020202030204" pitchFamily="34" charset="0"/>
                        </a:rPr>
                        <a:t>HİNDİBA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390121">
                <a:tc>
                  <a:txBody>
                    <a:bodyPr/>
                    <a:lstStyle/>
                    <a:p>
                      <a:pPr algn="l" fontAlgn="b"/>
                      <a:r>
                        <a:rPr lang="tr-TR" sz="2000" b="0" i="0" u="none" strike="noStrike">
                          <a:solidFill>
                            <a:srgbClr val="000000"/>
                          </a:solidFill>
                          <a:effectLst/>
                          <a:latin typeface="Arial Narrow" panose="020B0606020202030204" pitchFamily="34" charset="0"/>
                        </a:rPr>
                        <a:t>REZENE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390121">
                <a:tc>
                  <a:txBody>
                    <a:bodyPr/>
                    <a:lstStyle/>
                    <a:p>
                      <a:pPr algn="l" fontAlgn="b"/>
                      <a:r>
                        <a:rPr lang="tr-TR" sz="2000" b="0" i="0" u="none" strike="noStrike">
                          <a:solidFill>
                            <a:srgbClr val="000000"/>
                          </a:solidFill>
                          <a:effectLst/>
                          <a:latin typeface="Arial Narrow" panose="020B0606020202030204" pitchFamily="34" charset="0"/>
                        </a:rPr>
                        <a:t>ENDİVİ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tr-TR" sz="2000" b="0"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0" name="Dikdörtgen 2"/>
          <p:cNvSpPr>
            <a:spLocks noChangeArrowheads="1"/>
          </p:cNvSpPr>
          <p:nvPr/>
        </p:nvSpPr>
        <p:spPr bwMode="auto">
          <a:xfrm>
            <a:off x="193992" y="4955107"/>
            <a:ext cx="8756015"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chemeClr val="tx1"/>
                </a:solidFill>
                <a:latin typeface="Arial" pitchFamily="34" charset="0"/>
              </a:defRPr>
            </a:lvl1pPr>
            <a:lvl2pPr marL="742950" indent="-285750">
              <a:defRPr sz="3000" b="1">
                <a:solidFill>
                  <a:schemeClr val="tx1"/>
                </a:solidFill>
                <a:latin typeface="Arial" pitchFamily="34" charset="0"/>
              </a:defRPr>
            </a:lvl2pPr>
            <a:lvl3pPr marL="1143000" indent="-228600">
              <a:defRPr sz="3000" b="1">
                <a:solidFill>
                  <a:schemeClr val="tx1"/>
                </a:solidFill>
                <a:latin typeface="Arial" pitchFamily="34" charset="0"/>
              </a:defRPr>
            </a:lvl3pPr>
            <a:lvl4pPr marL="1600200" indent="-228600">
              <a:defRPr sz="3000" b="1">
                <a:solidFill>
                  <a:schemeClr val="tx1"/>
                </a:solidFill>
                <a:latin typeface="Arial" pitchFamily="34" charset="0"/>
              </a:defRPr>
            </a:lvl4pPr>
            <a:lvl5pPr marL="2057400" indent="-228600">
              <a:defRPr sz="3000" b="1">
                <a:solidFill>
                  <a:schemeClr val="tx1"/>
                </a:solidFill>
                <a:latin typeface="Arial" pitchFamily="34" charset="0"/>
              </a:defRPr>
            </a:lvl5pPr>
            <a:lvl6pPr marL="2514600" indent="-228600" eaLnBrk="0" fontAlgn="base" hangingPunct="0">
              <a:spcBef>
                <a:spcPct val="0"/>
              </a:spcBef>
              <a:spcAft>
                <a:spcPct val="0"/>
              </a:spcAft>
              <a:defRPr sz="3000" b="1">
                <a:solidFill>
                  <a:schemeClr val="tx1"/>
                </a:solidFill>
                <a:latin typeface="Arial" pitchFamily="34" charset="0"/>
              </a:defRPr>
            </a:lvl6pPr>
            <a:lvl7pPr marL="2971800" indent="-228600" eaLnBrk="0" fontAlgn="base" hangingPunct="0">
              <a:spcBef>
                <a:spcPct val="0"/>
              </a:spcBef>
              <a:spcAft>
                <a:spcPct val="0"/>
              </a:spcAft>
              <a:defRPr sz="3000" b="1">
                <a:solidFill>
                  <a:schemeClr val="tx1"/>
                </a:solidFill>
                <a:latin typeface="Arial" pitchFamily="34" charset="0"/>
              </a:defRPr>
            </a:lvl7pPr>
            <a:lvl8pPr marL="3429000" indent="-228600" eaLnBrk="0" fontAlgn="base" hangingPunct="0">
              <a:spcBef>
                <a:spcPct val="0"/>
              </a:spcBef>
              <a:spcAft>
                <a:spcPct val="0"/>
              </a:spcAft>
              <a:defRPr sz="3000" b="1">
                <a:solidFill>
                  <a:schemeClr val="tx1"/>
                </a:solidFill>
                <a:latin typeface="Arial" pitchFamily="34" charset="0"/>
              </a:defRPr>
            </a:lvl8pPr>
            <a:lvl9pPr marL="3886200" indent="-228600" eaLnBrk="0" fontAlgn="base" hangingPunct="0">
              <a:spcBef>
                <a:spcPct val="0"/>
              </a:spcBef>
              <a:spcAft>
                <a:spcPct val="0"/>
              </a:spcAft>
              <a:defRPr sz="3000" b="1">
                <a:solidFill>
                  <a:schemeClr val="tx1"/>
                </a:solidFill>
                <a:latin typeface="Arial" pitchFamily="34" charset="0"/>
              </a:defRPr>
            </a:lvl9pPr>
          </a:lstStyle>
          <a:p>
            <a:pPr algn="just" fontAlgn="ctr">
              <a:lnSpc>
                <a:spcPct val="114000"/>
              </a:lnSpc>
            </a:pPr>
            <a:r>
              <a:rPr lang="tr-TR" altLang="tr-TR" sz="2000" b="0" dirty="0">
                <a:cs typeface="Arial" panose="020B0604020202020204" pitchFamily="34" charset="0"/>
              </a:rPr>
              <a:t>	</a:t>
            </a:r>
            <a:r>
              <a:rPr lang="tr-TR" altLang="tr-TR" sz="2000" dirty="0">
                <a:cs typeface="Arial" panose="020B0604020202020204" pitchFamily="34" charset="0"/>
              </a:rPr>
              <a:t>METGEN Tohumculuk</a:t>
            </a:r>
            <a:r>
              <a:rPr lang="tr-TR" altLang="tr-TR" sz="2000" b="0" dirty="0">
                <a:cs typeface="Arial" panose="020B0604020202020204" pitchFamily="34" charset="0"/>
              </a:rPr>
              <a:t>, organik sertifikalı tohum üretimini durdurmuştur. Organik tohum talebi karşısında yukarıda belirtilen türlere ait organik sertifikalı tohum ithal ederek üreticiye sağlamaktadır. </a:t>
            </a:r>
            <a:endParaRPr lang="tr-TR" altLang="tr-TR" sz="2000" b="0" dirty="0">
              <a:solidFill>
                <a:srgbClr val="000000"/>
              </a:solidFill>
              <a:cs typeface="Arial" panose="020B0604020202020204" pitchFamily="34" charset="0"/>
            </a:endParaRPr>
          </a:p>
        </p:txBody>
      </p:sp>
      <p:sp>
        <p:nvSpPr>
          <p:cNvPr id="6" name="Dikdörtgen 5">
            <a:extLst>
              <a:ext uri="{FF2B5EF4-FFF2-40B4-BE49-F238E27FC236}">
                <a16:creationId xmlns:a16="http://schemas.microsoft.com/office/drawing/2014/main" id="{A591011B-70E9-4717-B423-7EFA15596BFC}"/>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3F038D46-AF92-4894-9244-E66A8145E818}"/>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351851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ikdörtgen 1"/>
          <p:cNvSpPr>
            <a:spLocks noChangeArrowheads="1"/>
          </p:cNvSpPr>
          <p:nvPr/>
        </p:nvSpPr>
        <p:spPr bwMode="auto">
          <a:xfrm>
            <a:off x="215452" y="180543"/>
            <a:ext cx="8713093" cy="319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just">
              <a:lnSpc>
                <a:spcPct val="114000"/>
              </a:lnSpc>
              <a:spcAft>
                <a:spcPts val="1200"/>
              </a:spcAft>
            </a:pPr>
            <a:r>
              <a:rPr lang="tr-TR" altLang="tr-TR" sz="2400" dirty="0">
                <a:latin typeface="Arial" pitchFamily="34" charset="0"/>
                <a:cs typeface="Arial" pitchFamily="34" charset="0"/>
              </a:rPr>
              <a:t>Bunun yanında organik sebze üreticileri, </a:t>
            </a:r>
          </a:p>
          <a:p>
            <a:pPr algn="just">
              <a:lnSpc>
                <a:spcPct val="114000"/>
              </a:lnSpc>
              <a:spcAft>
                <a:spcPts val="1200"/>
              </a:spcAft>
              <a:buClr>
                <a:srgbClr val="FF0000"/>
              </a:buClr>
              <a:buFont typeface="Wingdings" panose="05000000000000000000" pitchFamily="2" charset="2"/>
              <a:buChar char="Ø"/>
            </a:pPr>
            <a:r>
              <a:rPr lang="tr-TR" altLang="tr-TR" sz="2400" dirty="0">
                <a:latin typeface="Arial" pitchFamily="34" charset="0"/>
                <a:cs typeface="Arial" pitchFamily="34" charset="0"/>
              </a:rPr>
              <a:t>Kendi organik tohum üretimlerinden</a:t>
            </a:r>
          </a:p>
          <a:p>
            <a:pPr algn="just">
              <a:lnSpc>
                <a:spcPct val="114000"/>
              </a:lnSpc>
              <a:spcAft>
                <a:spcPts val="1200"/>
              </a:spcAft>
              <a:buClr>
                <a:srgbClr val="FF0000"/>
              </a:buClr>
              <a:buFont typeface="Wingdings" panose="05000000000000000000" pitchFamily="2" charset="2"/>
              <a:buChar char="Ø"/>
            </a:pPr>
            <a:r>
              <a:rPr lang="tr-TR" altLang="tr-TR" sz="2400" dirty="0">
                <a:latin typeface="Arial" pitchFamily="34" charset="0"/>
                <a:cs typeface="Arial" pitchFamily="34" charset="0"/>
              </a:rPr>
              <a:t>Organik üretim yapan komşularından</a:t>
            </a:r>
          </a:p>
          <a:p>
            <a:pPr algn="just">
              <a:lnSpc>
                <a:spcPct val="114000"/>
              </a:lnSpc>
              <a:spcAft>
                <a:spcPts val="1200"/>
              </a:spcAft>
              <a:buClr>
                <a:srgbClr val="FF0000"/>
              </a:buClr>
              <a:buFont typeface="Wingdings" panose="05000000000000000000" pitchFamily="2" charset="2"/>
              <a:buChar char="Ø"/>
            </a:pPr>
            <a:r>
              <a:rPr lang="tr-TR" altLang="tr-TR" sz="2400" dirty="0">
                <a:latin typeface="Arial" pitchFamily="34" charset="0"/>
                <a:cs typeface="Arial" pitchFamily="34" charset="0"/>
              </a:rPr>
              <a:t>Organik pazarlardan alınan sebzelerden</a:t>
            </a:r>
          </a:p>
          <a:p>
            <a:pPr algn="just">
              <a:lnSpc>
                <a:spcPct val="114000"/>
              </a:lnSpc>
              <a:spcAft>
                <a:spcPts val="1200"/>
              </a:spcAft>
              <a:buClr>
                <a:srgbClr val="FF0000"/>
              </a:buClr>
              <a:buFont typeface="Wingdings" panose="05000000000000000000" pitchFamily="2" charset="2"/>
              <a:buChar char="Ø"/>
            </a:pPr>
            <a:r>
              <a:rPr lang="tr-TR" altLang="tr-TR" sz="2400" dirty="0">
                <a:latin typeface="Arial" pitchFamily="34" charset="0"/>
                <a:cs typeface="Arial" pitchFamily="34" charset="0"/>
              </a:rPr>
              <a:t>Organik tohum takas şenliklerinden de organik tohuma ulaşabilmektedirler.</a:t>
            </a:r>
          </a:p>
        </p:txBody>
      </p:sp>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6" name="Picture 4" descr="C:\Users\exper\Desktop\veysellll\IMG_4786o.jpg">
            <a:extLst>
              <a:ext uri="{FF2B5EF4-FFF2-40B4-BE49-F238E27FC236}">
                <a16:creationId xmlns:a16="http://schemas.microsoft.com/office/drawing/2014/main" id="{17A245BF-97E0-4699-A2D6-625A6E410A96}"/>
              </a:ext>
            </a:extLst>
          </p:cNvPr>
          <p:cNvPicPr>
            <a:picLocks noChangeAspect="1" noChangeArrowheads="1"/>
          </p:cNvPicPr>
          <p:nvPr/>
        </p:nvPicPr>
        <p:blipFill>
          <a:blip r:embed="rId2" cstate="print"/>
          <a:srcRect/>
          <a:stretch>
            <a:fillRect/>
          </a:stretch>
        </p:blipFill>
        <p:spPr bwMode="auto">
          <a:xfrm>
            <a:off x="-10886" y="3429000"/>
            <a:ext cx="9154886" cy="2780928"/>
          </a:xfrm>
          <a:prstGeom prst="rect">
            <a:avLst/>
          </a:prstGeom>
          <a:noFill/>
          <a:ln w="12700">
            <a:solidFill>
              <a:srgbClr val="FFFF00"/>
            </a:solidFill>
          </a:ln>
        </p:spPr>
      </p:pic>
    </p:spTree>
    <p:extLst>
      <p:ext uri="{BB962C8B-B14F-4D97-AF65-F5344CB8AC3E}">
        <p14:creationId xmlns:p14="http://schemas.microsoft.com/office/powerpoint/2010/main" val="34481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Dikdörtgen 2"/>
          <p:cNvSpPr>
            <a:spLocks noChangeArrowheads="1"/>
          </p:cNvSpPr>
          <p:nvPr/>
        </p:nvSpPr>
        <p:spPr bwMode="auto">
          <a:xfrm>
            <a:off x="251521" y="692696"/>
            <a:ext cx="8784976" cy="557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indent="457200" algn="just">
              <a:lnSpc>
                <a:spcPct val="114000"/>
              </a:lnSpc>
              <a:spcAft>
                <a:spcPts val="1800"/>
              </a:spcAft>
            </a:pPr>
            <a:r>
              <a:rPr lang="tr-TR" altLang="tr-TR" sz="2200" dirty="0">
                <a:latin typeface="Arial" pitchFamily="34" charset="0"/>
                <a:cs typeface="Arial" pitchFamily="34" charset="0"/>
              </a:rPr>
              <a:t>Ülkemizde tohum üretimi yapan özel kuruluşların organik sebze ıslahı ve çeşit geliştirme yönünden alt yapı olanakları ve deneyimleri yetersizdir.</a:t>
            </a:r>
          </a:p>
          <a:p>
            <a:pPr indent="457200" algn="just">
              <a:lnSpc>
                <a:spcPct val="114000"/>
              </a:lnSpc>
              <a:spcAft>
                <a:spcPts val="1800"/>
              </a:spcAft>
            </a:pPr>
            <a:r>
              <a:rPr lang="tr-TR" altLang="tr-TR" sz="2200" dirty="0">
                <a:latin typeface="Arial" pitchFamily="34" charset="0"/>
                <a:cs typeface="Arial" pitchFamily="34" charset="0"/>
              </a:rPr>
              <a:t>Günümüz organik sebze tarımında kullanılan tohumların </a:t>
            </a:r>
            <a:r>
              <a:rPr lang="tr-TR" altLang="tr-TR" sz="2200" b="1" dirty="0">
                <a:solidFill>
                  <a:srgbClr val="FF0000"/>
                </a:solidFill>
                <a:latin typeface="Arial" pitchFamily="34" charset="0"/>
                <a:cs typeface="Arial" pitchFamily="34" charset="0"/>
              </a:rPr>
              <a:t>organik sertifikaları </a:t>
            </a:r>
            <a:r>
              <a:rPr lang="tr-TR" altLang="tr-TR" sz="2200" dirty="0">
                <a:latin typeface="Arial" pitchFamily="34" charset="0"/>
                <a:cs typeface="Arial" pitchFamily="34" charset="0"/>
              </a:rPr>
              <a:t>konusunda sıkıntılar vardır. Bu nedenle zaman geçirmeden hem açık tozlanan hem de hibrit çeşitleri organik tohum üretim programına hızla alınması ve üretimlerinin teşvik edilmesi gereklidir.</a:t>
            </a:r>
          </a:p>
          <a:p>
            <a:pPr indent="457200" algn="just">
              <a:lnSpc>
                <a:spcPct val="114000"/>
              </a:lnSpc>
              <a:spcAft>
                <a:spcPts val="1800"/>
              </a:spcAft>
            </a:pPr>
            <a:r>
              <a:rPr lang="tr-TR" altLang="tr-TR" sz="2200" dirty="0">
                <a:latin typeface="Arial" pitchFamily="34" charset="0"/>
                <a:cs typeface="Arial" pitchFamily="34" charset="0"/>
              </a:rPr>
              <a:t>Konvansiyonel üretimden gelen ve kimyasal ile muamele görmemiş tohumların kullanım izninin </a:t>
            </a:r>
            <a:r>
              <a:rPr lang="tr-TR" altLang="tr-TR" sz="2200" u="sng" dirty="0">
                <a:latin typeface="Arial" pitchFamily="34" charset="0"/>
                <a:cs typeface="Arial" pitchFamily="34" charset="0"/>
              </a:rPr>
              <a:t>Avrupa Birliğince son tarih belirlenme olasılığına karşılık</a:t>
            </a:r>
            <a:r>
              <a:rPr lang="tr-TR" altLang="tr-TR" sz="2200" dirty="0">
                <a:latin typeface="Arial" pitchFamily="34" charset="0"/>
                <a:cs typeface="Arial" pitchFamily="34" charset="0"/>
              </a:rPr>
              <a:t> hazırlıklı olunması açısından özel tohum kuruluşlarının “organik tohum üretimi” için teşvik edilmesi önem arz etmektedir.</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84652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AEB8F3C8-4179-4983-A2C7-A5707BDA51AB}"/>
              </a:ext>
            </a:extLst>
          </p:cNvPr>
          <p:cNvSpPr txBox="1">
            <a:spLocks/>
          </p:cNvSpPr>
          <p:nvPr/>
        </p:nvSpPr>
        <p:spPr>
          <a:xfrm>
            <a:off x="215516" y="1200009"/>
            <a:ext cx="8712968" cy="255810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457200" algn="just">
              <a:lnSpc>
                <a:spcPct val="114000"/>
              </a:lnSpc>
              <a:spcBef>
                <a:spcPts val="0"/>
              </a:spcBef>
              <a:spcAft>
                <a:spcPts val="2400"/>
              </a:spcAft>
              <a:buFont typeface="Arial" panose="020B0604020202020204" pitchFamily="34" charset="0"/>
              <a:buNone/>
            </a:pPr>
            <a:r>
              <a:rPr lang="tr-TR" sz="2400" dirty="0">
                <a:solidFill>
                  <a:srgbClr val="000000"/>
                </a:solidFill>
                <a:latin typeface="Arial" pitchFamily="34" charset="0"/>
                <a:ea typeface="Times New Roman" panose="02020603050405020304" pitchFamily="18" charset="0"/>
                <a:cs typeface="Arial" pitchFamily="34" charset="0"/>
              </a:rPr>
              <a:t>	</a:t>
            </a:r>
            <a:r>
              <a:rPr lang="tr-TR" sz="2400" dirty="0">
                <a:latin typeface="Arial" pitchFamily="34" charset="0"/>
                <a:ea typeface="Times New Roman" panose="02020603050405020304" pitchFamily="18" charset="0"/>
                <a:cs typeface="Arial" pitchFamily="34" charset="0"/>
              </a:rPr>
              <a:t>Tohumluk teknolojisi; çeşit ıslahı, tohumluk üretimi, işlenmesi ve depolanması gibi yöntemleri kapsamaktadır. </a:t>
            </a:r>
          </a:p>
          <a:p>
            <a:pPr indent="457200" algn="just">
              <a:lnSpc>
                <a:spcPct val="114000"/>
              </a:lnSpc>
              <a:buFont typeface="Arial" panose="020B0604020202020204" pitchFamily="34" charset="0"/>
              <a:buNone/>
            </a:pPr>
            <a:r>
              <a:rPr lang="tr-TR" sz="2400" dirty="0">
                <a:latin typeface="Arial" pitchFamily="34" charset="0"/>
                <a:ea typeface="Times New Roman" panose="02020603050405020304" pitchFamily="18" charset="0"/>
                <a:cs typeface="Arial" pitchFamily="34" charset="0"/>
              </a:rPr>
              <a:t>Ülkemizde tohumculuk sektörünün gelişmesiyle birlikte son yıllarda tohum teknolojisinde de  gelişmeler sağlanmıştır.</a:t>
            </a:r>
          </a:p>
          <a:p>
            <a:pPr indent="0" algn="just">
              <a:lnSpc>
                <a:spcPct val="114000"/>
              </a:lnSpc>
              <a:buFont typeface="Arial" panose="020B0604020202020204" pitchFamily="34" charset="0"/>
              <a:buNone/>
            </a:pPr>
            <a:endParaRPr lang="tr-TR" sz="2400" dirty="0">
              <a:latin typeface="Arial" pitchFamily="34" charset="0"/>
              <a:ea typeface="Times New Roman" panose="02020603050405020304" pitchFamily="18" charset="0"/>
              <a:cs typeface="Arial" pitchFamily="34" charset="0"/>
            </a:endParaRPr>
          </a:p>
          <a:p>
            <a:pPr indent="0" algn="just">
              <a:lnSpc>
                <a:spcPct val="114000"/>
              </a:lnSpc>
              <a:buFont typeface="Arial" panose="020B0604020202020204" pitchFamily="34" charset="0"/>
              <a:buNone/>
            </a:pPr>
            <a:r>
              <a:rPr lang="tr-TR" sz="2400" dirty="0">
                <a:latin typeface="Arial" pitchFamily="34" charset="0"/>
                <a:ea typeface="Times New Roman" panose="02020603050405020304" pitchFamily="18" charset="0"/>
                <a:cs typeface="Arial" pitchFamily="34" charset="0"/>
              </a:rPr>
              <a:t>	</a:t>
            </a:r>
          </a:p>
          <a:p>
            <a:pPr algn="just">
              <a:lnSpc>
                <a:spcPct val="114000"/>
              </a:lnSpc>
              <a:buFont typeface="Arial" panose="020B0604020202020204" pitchFamily="34" charset="0"/>
              <a:buNone/>
            </a:pPr>
            <a:endParaRPr lang="tr-TR" sz="2400" dirty="0">
              <a:latin typeface="Arial" pitchFamily="34" charset="0"/>
              <a:cs typeface="Arial" pitchFamily="34" charset="0"/>
            </a:endParaRP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7" name="Resim 6">
            <a:extLst>
              <a:ext uri="{FF2B5EF4-FFF2-40B4-BE49-F238E27FC236}">
                <a16:creationId xmlns:a16="http://schemas.microsoft.com/office/drawing/2014/main" id="{7B22C4E6-88FF-425A-A976-E49E9C0B0C48}"/>
              </a:ext>
            </a:extLst>
          </p:cNvPr>
          <p:cNvPicPr>
            <a:picLocks noChangeAspect="1"/>
          </p:cNvPicPr>
          <p:nvPr/>
        </p:nvPicPr>
        <p:blipFill>
          <a:blip r:embed="rId2" cstate="print"/>
          <a:stretch>
            <a:fillRect/>
          </a:stretch>
        </p:blipFill>
        <p:spPr>
          <a:xfrm>
            <a:off x="3581101" y="4113304"/>
            <a:ext cx="2215035" cy="2052000"/>
          </a:xfrm>
          <a:prstGeom prst="round2DiagRect">
            <a:avLst>
              <a:gd name="adj1" fmla="val 16667"/>
              <a:gd name="adj2" fmla="val 0"/>
            </a:avLst>
          </a:prstGeom>
          <a:ln w="6350" cap="sq">
            <a:solidFill>
              <a:srgbClr val="FFFF00"/>
            </a:solidFill>
            <a:miter lim="800000"/>
          </a:ln>
          <a:effectLst>
            <a:outerShdw blurRad="254000" algn="tl" rotWithShape="0">
              <a:srgbClr val="000000">
                <a:alpha val="43000"/>
              </a:srgbClr>
            </a:outerShdw>
          </a:effectLst>
        </p:spPr>
      </p:pic>
      <p:pic>
        <p:nvPicPr>
          <p:cNvPr id="8" name="Picture 2" descr="F:\Antalya Genetica ve Vatan Tarım Tohum İşleme Resimleri\20171204_163731.jpg">
            <a:extLst>
              <a:ext uri="{FF2B5EF4-FFF2-40B4-BE49-F238E27FC236}">
                <a16:creationId xmlns:a16="http://schemas.microsoft.com/office/drawing/2014/main" id="{4F70568A-E2CC-4D84-AC17-47716C43F7C6}"/>
              </a:ext>
            </a:extLst>
          </p:cNvPr>
          <p:cNvPicPr>
            <a:picLocks noChangeAspect="1" noChangeArrowheads="1"/>
          </p:cNvPicPr>
          <p:nvPr/>
        </p:nvPicPr>
        <p:blipFill rotWithShape="1">
          <a:blip r:embed="rId3" cstate="print"/>
          <a:srcRect l="19026" t="15575" r="16158" b="6004"/>
          <a:stretch/>
        </p:blipFill>
        <p:spPr bwMode="auto">
          <a:xfrm>
            <a:off x="6418022" y="4099080"/>
            <a:ext cx="2240766" cy="2066224"/>
          </a:xfrm>
          <a:prstGeom prst="round2DiagRect">
            <a:avLst>
              <a:gd name="adj1" fmla="val 16667"/>
              <a:gd name="adj2" fmla="val 0"/>
            </a:avLst>
          </a:prstGeom>
          <a:ln w="6350" cap="sq">
            <a:solidFill>
              <a:srgbClr val="FFFF00"/>
            </a:solidFill>
            <a:miter lim="800000"/>
          </a:ln>
          <a:effectLst>
            <a:outerShdw blurRad="254000" algn="tl" rotWithShape="0">
              <a:srgbClr val="000000">
                <a:alpha val="43000"/>
              </a:srgbClr>
            </a:outerShdw>
          </a:effectLst>
        </p:spPr>
      </p:pic>
      <p:pic>
        <p:nvPicPr>
          <p:cNvPr id="10" name="Resim 9">
            <a:extLst>
              <a:ext uri="{FF2B5EF4-FFF2-40B4-BE49-F238E27FC236}">
                <a16:creationId xmlns:a16="http://schemas.microsoft.com/office/drawing/2014/main" id="{6EB77AFB-5830-4749-A5A9-0717686526C1}"/>
              </a:ext>
            </a:extLst>
          </p:cNvPr>
          <p:cNvPicPr/>
          <p:nvPr/>
        </p:nvPicPr>
        <p:blipFill rotWithShape="1">
          <a:blip r:embed="rId4" cstate="print"/>
          <a:srcRect t="3996"/>
          <a:stretch/>
        </p:blipFill>
        <p:spPr>
          <a:xfrm>
            <a:off x="485212" y="4104426"/>
            <a:ext cx="2150236" cy="2060878"/>
          </a:xfrm>
          <a:prstGeom prst="round2DiagRect">
            <a:avLst>
              <a:gd name="adj1" fmla="val 16667"/>
              <a:gd name="adj2" fmla="val 0"/>
            </a:avLst>
          </a:prstGeom>
          <a:ln w="6350" cap="sq">
            <a:solidFill>
              <a:srgbClr val="FFFF00"/>
            </a:solidFill>
            <a:miter lim="800000"/>
          </a:ln>
          <a:effectLst>
            <a:outerShdw blurRad="254000" algn="tl" rotWithShape="0">
              <a:srgbClr val="000000">
                <a:alpha val="43000"/>
              </a:srgbClr>
            </a:outerShdw>
          </a:effectLst>
        </p:spPr>
      </p:pic>
      <p:sp>
        <p:nvSpPr>
          <p:cNvPr id="9" name="Dikdörtgen 8">
            <a:extLst>
              <a:ext uri="{FF2B5EF4-FFF2-40B4-BE49-F238E27FC236}">
                <a16:creationId xmlns:a16="http://schemas.microsoft.com/office/drawing/2014/main" id="{6225E183-F2F6-4392-A750-970C02521A40}"/>
              </a:ext>
            </a:extLst>
          </p:cNvPr>
          <p:cNvSpPr/>
          <p:nvPr/>
        </p:nvSpPr>
        <p:spPr>
          <a:xfrm>
            <a:off x="821513" y="187574"/>
            <a:ext cx="7843293" cy="830997"/>
          </a:xfrm>
          <a:prstGeom prst="rect">
            <a:avLst/>
          </a:prstGeom>
          <a:solidFill>
            <a:srgbClr val="FFFF00"/>
          </a:solidFill>
          <a:ln w="19050">
            <a:solidFill>
              <a:srgbClr val="0033CC"/>
            </a:solidFill>
          </a:ln>
        </p:spPr>
        <p:txBody>
          <a:bodyPr wrap="square">
            <a:spAutoFit/>
          </a:bodyPr>
          <a:lstStyle/>
          <a:p>
            <a:pPr algn="ctr"/>
            <a:r>
              <a:rPr lang="tr-TR" altLang="tr-TR" sz="2400" b="1" dirty="0">
                <a:solidFill>
                  <a:srgbClr val="3333CC"/>
                </a:solidFill>
                <a:latin typeface="Arial" panose="020B0604020202020204" pitchFamily="34" charset="0"/>
                <a:cs typeface="Arial" panose="020B0604020202020204" pitchFamily="34" charset="0"/>
              </a:rPr>
              <a:t>SEBZE TOHUMCULUK SEKTÖRÜNDE </a:t>
            </a:r>
          </a:p>
          <a:p>
            <a:pPr algn="ctr"/>
            <a:r>
              <a:rPr lang="tr-TR" altLang="tr-TR" sz="2400" b="1" dirty="0">
                <a:solidFill>
                  <a:srgbClr val="3333CC"/>
                </a:solidFill>
                <a:latin typeface="Arial" panose="020B0604020202020204" pitchFamily="34" charset="0"/>
                <a:cs typeface="Arial" panose="020B0604020202020204" pitchFamily="34" charset="0"/>
              </a:rPr>
              <a:t>TOHUM TEKNOLOJİSİNİN KULLANIMI</a:t>
            </a:r>
          </a:p>
        </p:txBody>
      </p:sp>
    </p:spTree>
    <p:extLst>
      <p:ext uri="{BB962C8B-B14F-4D97-AF65-F5344CB8AC3E}">
        <p14:creationId xmlns:p14="http://schemas.microsoft.com/office/powerpoint/2010/main" val="1624783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348" y="1785926"/>
            <a:ext cx="7772400" cy="1143008"/>
          </a:xfrm>
        </p:spPr>
        <p:txBody>
          <a:bodyPr>
            <a:normAutofit fontScale="92500" lnSpcReduction="20000"/>
          </a:bodyPr>
          <a:lstStyle/>
          <a:p>
            <a:pPr algn="ctr">
              <a:buNone/>
            </a:pPr>
            <a:r>
              <a:rPr lang="tr-TR"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Tohum kalite performansını</a:t>
            </a:r>
          </a:p>
          <a:p>
            <a:pPr algn="ctr">
              <a:buNone/>
            </a:pPr>
            <a:r>
              <a:rPr lang="tr-TR"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etkileyen faktörler</a:t>
            </a:r>
          </a:p>
          <a:p>
            <a:pPr algn="ctr">
              <a:buNone/>
            </a:pPr>
            <a:endParaRPr lang="tr-TR" sz="3200" dirty="0">
              <a:latin typeface="Arial" panose="020B0604020202020204" pitchFamily="34" charset="0"/>
              <a:cs typeface="Arial" panose="020B0604020202020204" pitchFamily="34" charset="0"/>
            </a:endParaRPr>
          </a:p>
        </p:txBody>
      </p:sp>
      <p:sp>
        <p:nvSpPr>
          <p:cNvPr id="1026" name="AutoShape 2" descr="data:image/jpeg;base64,/9j/4AAQSkZJRgABAQAAAQABAAD/2wCEAAkGBhQREBQSEhQVFBQVGBgVFxQXFhUVGBcXGBcXFhgXGBUXHSYgGBkkGRQXHy8gIycpLSwuFR4xNTAqNSYrLCkBCQoKDgwOGg8PGiwlHyIpKSwsKSwsKSowLCwpLSwsLSwsLCksLCwsKiwsLCwsLCwqLCksLCwpLCkpLCwpLCwsLP/AABEIAN0A5AMBIgACEQEDEQH/xAAcAAABBQEBAQAAAAAAAAAAAAAAAQIEBQYDBwj/xAA8EAACAQMDAgQDBgMIAgMBAAABAhEAAyEEEjEFQRMiUWEGcYEHMkKRobEUI/AzYnKCwdHh8SRSF5KyFf/EABkBAQADAQEAAAAAAAAAAAAAAAABAgMEBf/EAC8RAAICAQMDAwEGBwAAAAAAAAABAhEDEiExBBNBUWGBcRQiIzKh4SRCQ2KxwdH/2gAMAwEAAhEDEQA/APDaKKKAKKKKAKKKKAKKKKAKKKKAKKKKAKKKKAKKKKAKKKKAKKWiKASiliigEooooAooooAooooAooooAooooAooooAooooAooooAooooAooooAooooAooooApRSU4CgCiKcFoioKjaIp0URQkaaQCnRSVJI2ilpKAKKKKAKKKKAKKKKAKKKKAKKKKAKKKKAKKKWKASinBaNtANp0UoWnbahsrYyKKeRTYoTYlPUU2nChDNt034BXV9PGo0zk31LC5ZMEMRkBDyGKxg81jntEYP1Hefl/XFbv7JfiDwtSdO58l+AM8XBMfmJH5VI+1f4W8K7/F2x5Lph47XI5+TAfmD61wRzOGZ45+eP+EHnJpKcwipnSOltqb9uymWuMFHpk812t0rYIdywQAxBAaYMYMGDB75xXJhW6+1HQ29Nc02ltfds2MnuzO7EsfcxNYZqriydyCkvJaqdDTSRS0lakiUUUUAUUUUAUUUUAUUUsUAlFO20oWhFjaIp0UtRYsZFOAomkmgHimlqbNE0oUODU4PXKlmlCjrSEU1TTjUECClo9M0UYO2mvlHVlMMpBB9CMg19AWmTqnTRMRetwf7twd/YhxP1r57U16N9kfxL4d06Rz5bvmt+1wdv8w/UV5/XYnOGuPMdyFsYDVaZrbsjghlJUj0IMEVuPsc0YbXs5H9nbZh8zCj96X7W+geFqhqEHkviT7XFHm/MQfzqz+xxAtvV3T22L9JLH/8ANRmzdzpXJeV+xMdmZL7SNf43Ur5HCkWx8rahf3BrLmpPUL5uXXc/iZm/+xJ/1qK1d2KGiCj6IXbsQ0lLSVoSNoooqSQooooBYpQK6BaRqiytjYpYpu6kmhNDppN1JNJUihSaKSihIUUUUAUUUUAUUUUA5a6EVyBroGqGVYkUopDSioYHKs120uoZHV1JDKQQR6jI/WuFPmoasqe39ctDqvSPEUS4UXVA58RJ3r8yNw+orP8AwPc8Lo+tu+paP8tv/dhXb7Het7vG0zHiLqfXDAfWD9DUr4x0Q0XTdRbTC3LpYD0FxlMfSCK8P8k30/8AcmvoJOlZ4+1MNONMr3USEU2likNSWEmkooqSQooooCUa4OaVrlMmqpFUhKKKKsWCiiigCiiigCiiigCiiigCiiigClmkooB4anTXMU8GoIY8GkBooqCppPgDqXgdQsOTCs3ht/hfy/61vvtiuf8AioB+K4AfoGNeR6K4VdSOQwI/OvT/ALW9Ru09j1LBj9bc/wCtebnh/E45fUNXH5PK25ppFPRoIODHY8Uxs16SJEIptLSVJI2ilNJUkhRRRQBRRRQBRRRQBRRRQBRRRQBRS0CgEop8TwKChHINAMopTSUAUUUUAU5abTgKAeKWKSiqlDtpvvr8x+9ekfabqlOnRIBb+XB/9fJn8xXnGkXzr8x+9bX7R7ZCWycBjj6KBXHmV5YfJ0Y4pwk34MJTaWkrsOcSkpaSpLCE0lLFJUkhRRRQBRRRQBRRRQBS0lPX3oBNtJVh0rpL6l4HlUZZzwq+telfCPR9IqibSlWgFrkF8ZJM4AIHETXPmzxxK2aY8csjpHmnSujXtS+yyhb1PCj3LcCvQeifZvZQfzpvP6AlbY/LLfpW0/gUt/y7KLbSThRA/wCfman6LQQPQV5+XrW1tsebkyzlLTAh9G6VbtQFs2VA9LST+ZE1oH0ltxD2rbD0KJ/tUG7eC8VH6tqnCqiuUkbywiYkwM8cVxask5Wn+prgtvTdmb+Pfsws3bD39JbFu6gkov3XHcAdjXinh5jv6V9U9MJFvzZMAn8vT1rxL4s0enTU3LgUiWb5ST7cd69To+ocoU92dCswhtH0oFk+laS3pBcPkUn39qX+ACzIEDnklf8AEO2K7O4DOJpWPAJiulnQOwlVJHyq/wBJqrbkgKIwJyOe/wDrUvS9StbzbC7QMBmdAD2+R9oNQ8j9CyVmXfRuOUYf5TS6PQtdYKo57nAA7kk4FbxddZReScAnBMAnPAjHf51G6h11Ei2tv74mVAmDG3BwQT75rJZpPiJftpcsr9D8LL4iFLu8bwu0rBOQDkEjk8c1p/tf0526cAY3PxnJiBHyn8qT4G0r3dVbVwWPiF2dhMKnmA3djI7etTvtC60LepZAUBt2wcyTuJ5gERAMz8uKxk33IvmhtVHkRU/lXa1024xACNnEwQPzrYdN6/aLlGBLYAO1V3tGTH+9TdXdCAszAKPxSQM98DPyrd5mnVELGmrsxi/D1w5lfz7etOPQgoBe4M9uCflNaZWR1KqyknJgcfmKrLuoTxPC2sCvqAQSPScx71KyNkONFbc6SkiNwH71FuaRRP6Cat9bqFBC8E8DE/8AHNV2rfZgY+k/9VdNsoyEFX0/WinrfJ7UtWtkbklfh9yJAJHtTG6G/YV67qtGC4FsItvue/tI9Ki6no6vL3IXwxkqxEj1K/Q1yrqTZ4meTjpT+ldk6C5E16yvSbT2wLW1wwkGY/571U6REt29tnS3Lpb+0lSqKxJUHcZlSfkfan2lvhE9quWeb6npTWxLcUzp3T2vXFRRyeewHcn2Ar0/UGyzNYfTN4iruICMFjkTuypwR3yOKZ1jWWNPoSbC7Wuhh2JAB2kY98/Sp+0Pit2THEn54KK1ZVriabTg+Bbgu3Bd8yzH17be1ayyVtiCJ9VAJJ7cdxE1n/g/R7FJJBL+YR8h3PfNWOs69tulE8pBWWMHy58oU+uBXFmTnPQvB1YmsePXLlnoHT9LuVScY4OD9an6q6FWBXC1qYtqcZUExMSR71w2bwbjnbbHc/l++AO9eQrk9+DysqpuMFuzjbAzcc7UXJPr6AepPauehtnUX9xiAdxEYCjCr78AfmaS5r7d1QC3hICQAwzu9T6k1e9C0BS0N0Fm8xI9Pw/pB+tdWSTjDbl7HThwLEt+WL1fU+DYd4kxAHcseAP67V431G0tx2JXPJGTXpnxT1EljaUAhYEkx5vxflx+dYi500G4WZgCeAZhh6V1dHHtxp8lpQ80ZPUakhBbtHE8rM/IT/pUXUeKlvzLKnEt69pz5gI4IrXPokQllQF2wATKgDlsZis9qYu3AQdoB81xoPmz5gCRGIxPavRjK/Bi1sU+hebs4WI3TCIYwBCgQcVb9Q0L3o3DftULuDqNpJLGBw2MQPpiKhavRKXZUW5AjEFi7EKIjmfvH5VL09w3FZiuy2wIDKSrDbjsIJ2g+vEYq8t90Qn4I19vCYlbf8pPKHQnlhGDOJ74zAzS21N0f2u0cjcQouQTzkDkY5ioHTeqMlwDcSJADGTHABj6CtNqdMjXFViC+0wuxTtGCGW0QRBk4NJPSStzbfZnpdt18KItYj/Esz3nj5xXmXxlrmua/UOTy7r/AJQdoA+iivS/s9dk1QtllclGWVCqcebAHCjH1qj6h8APqtZqtgEJeY8+Yg8KFEY95rjhmjCbc2bSg5JaTG6fphvabxLQG+0CtxQYLKeDHc+w5FGmZlTdfttcCyFVvNtgAk84+Zr0b/4yv27ZW3ctWCQR+I7vmQZ7+4/asz1fSlF2M6q7EWgAoYbpIZT5eIAbtM+taY+phkbjF3/oSxSirootPetlFYsIyQm4n7oJG7IJE+ogRia5SsK5i2SJliCcSZiMkz6d6m6DoNvaztcLqZEW0aIX/wB9yypn8NR9etkBRtKzAHiDbIDBSyqFJ5B5IOOTXQmm9jLcrtXdCs2zkkSZndPED61Ca+czkcc4/r51a6nUpcYlFYheWJXIOFAQiR5jPJp93o6Iqgli5WSqhCN0xjzzgAkyBWidckFGLhpK0FrplsiNt0kYbabQAbuoLQTE80U1Ig1T/F9pr+y3YZnLBRE+YgwTtyQcH8qk6jqq3L1veIcwrKbrBkkkKfuhX4OCcV3v9LtkXFYqrhQGKtv8NjnxN+GEuZ5OSAAQaw2lZbl8eJcKLbEl8sZU7t5DTlmjHqa44xjLg2lJov8Ar/UEsC5bIZbzMQUQg/y/MILnd4bcSAvao3T/AIpWzaBVLUM2w2ZgKo/XawHmOJkcnij671c6m4LpENsVWwPwyAcf3Y7D5VWx+mcVusKcaZm8jvYuNX1N7zb3LblEoACQogwFkk7f9p5mpnUtULqaW2phgpDAMfKdxOZJIOZ5qlN/yKRCgHO05JBInPB5+cz2pbWri4GiIEDBPaBxzir6Ft7FNTN7o7htoAFJnG4QNuDBI759M5qqTpYu6gqCJJBJEmBIjdugDtwewkVV6r4kLALyoWNomGOfyHGKv/hLqSeHcdw38hdx4BYZgKCSIEd+YrilCeOLn5Z264ZWoeEen2tOAgLsFtqBk9wAB8zWe+J+pM7qDsW1bIPh7iG3HG5wByARA4ANYm98SrqLztdu3CADsUYBgSAS7fcknyiC3r2q4/i/Fv2r3C3LZG2XJMkSoOd6ROGJ4ieK48XSvG9U+f8AH7mS0X90sOk9Y/i79uxaUeZiGuESnhqfMVLR547V6o1wWrbOYCopbtwoJj9IrzT4XOk0mq8Xw2tFptDzEgG4R5thY+HOV5JxFaL7Sup3F0JtWAz3brBdqLuIVfO0gcDygfU1rohLIl4XqRJtGa03Vv4reVQsoJO/IJPOQwiOciOODTeqeCyC4GQggFTKPzgD+6T2+tYDpWpveKq3AxTcd24FABtKmWwY833Z5I9qvx0prARfFVrVsqwZlxB/D4oPAIntkxg1v2lF8k9xyXBw0l9biNKtIJCNBBiYiYEj6GqLVMiNJCkiREYMYnIyPyOKkXuoM2puBnFwHdDFtoiJBBEk9u44qFeQE7BO4jI9AO89q6oxo52zkmra0/icuVlWVgdhMiChn1OCJ/em+Gt/zNdKkKARcgyfMTtAgKOMfrSEeHLqCpKwJgkrwTnEHA7mpLap7lvxIsoowSEk++CeeMjmavwDvbvCxaIRSFlCbszvaQQuSPJ67QfzqR03UM1x7gtruA3lk3XFYk4kEElYGVBzHpNVd+zcuMoBt7VB2k7OCZZyAMCfUYqxfqVq3stQWJEk2zC+bhiv4iFznn9KpJbe5dFx0f4y8PV2rgThvDa4Vx5vvbdsdhxzxjFeu6zVpbtm4n4iHlYPJB9OM14nc+IES0xUkTABNtDvcQS6gYgd5M5+lStP8b3EVLdwFbSZhGAjd3kKxCEfhjmvO6npZZacVR14csYv7xefEHxwdx8S4DA4GCTPp2xWHt66/fvhzvAcyp2gi2GMbpI5xE1e67o2l1gQWLi+JJkny5bI3EqpPtjEciarOpdJuWP5DlyWfZLIy/ylBGAVODmCK6Onhjgvu8jqM2TIkn+XwSX05tIbVtH8OCxvNdg+8KMKZwN2Kj6UbUV4CKVe4XcA3DErgAweY3EdzTfibqYH8iwFkyCQfEbbyFMjBn0qrs6FGChwLcTuIPnweGBx35jtHvXRGNxtnK3TOmr1DeW3Y2l2h2W2g2j095z3ntkVGt627Zc+JDEHzK21iACC0TxJ7iu/TAzXGFnbtWe0MFnBwMk8TmPapmkHi2vDcowmWujcdoY4XsSZ9jFacbFas56Lr9tVhtxJJOAQBJ4EEftRULUdFt222vdCnnaeR6ZxOO8Cip0xYJ2qJ1Df+PbbaFVSR5SSFkpyd2eATJjiu1n4Qfwzcu3EssAWCNDXCoGW2q0g5+7zGajajr17O3bayf7NPDIM+aGyZnnM8TUE9RueIbm87yCpY5JBG05PtVKl4K3HycNTa2MVkGDEqZU/I1yC/wBetd7oBBYuA0nyQxIAGIY4IxHOPeuE1qigTSgxnvz/AMzSW3hhM8zjn6UFqEDtkQfWY+n/AHT7ZgEz2iJIOT29ufz965+IYAk4JgekxP7Us0BJmSGIUgwdimJAMe8TFa6zrrjdNeFTLYO7bGwDAJb7wQHEfLIgZKVLMQDGyfMchhAwe8H17T86m6LV6mwV8I3UN2NgCmLgGBtDCGGefespx1IsnRcdI6rp1sMLgDvu8QJDScyA14HzkDBBA+cipWk+JNT451MK1tlt2io3BAhKhRt3bjtMCZME5rKdR0txH/mo67vMPEUS3eRAjJB44q16N0h389q6g2CQLjhFfzDcpE+UEgffABNUlCNamWi5XRd3ddqjdcq5dWB8ruXt+WNiLAkEEjzbgGkiai6BNcz3GZWTysPOBthj93aSF24xxMYmr7WaHVeAC+4oBBsLfEBg26AzlQE5BA3GChUmZGP6ravM4VUbYdpBBW4qqvY3UEFF5zB9exNYq/Qu20dr2htruJtoufKQGkHkyN0L3xnvmqa+QxZkYoG9MqwP1/T24qdrLh3EhbbvmWRMT6zGDJOM8VBcPDA49xkdyR5ePlW0SjI95F7bifUAROSQQee01N02vAKq8OpBGBtUA8mO5DgQTH3RSXE8JF8nmPJDzcA7QYEA/wChmlOruWzNsFSVEE7ZbLAMCYI57cx3qz3COmq6igA4YxDhl3MeQCZJVTyYBjIxNcE16w3k8RmyjFUSNu2ZA5YjGIJmm6yzcx41xTn7kqWEYifwAfkPek8NXcBmBRAQqoQuIJgG4J7TMGZEUpE2TV1q2mFryiRDBUK7B3BZ5LHEcR+VdtV1mzduhSvhoMl1j8PH3RBkAema4eLI2bfFEbo27Y7IpJyQAZ95qE2jzc2tkRkbQJGSByQPQj9appT3ZNstNLqTcum7au3Dcgt4a+TdsiFJXnJPzA9a2ydds6zTpb1y+FcBww/tDbnBIaZEn7rcj0rA2tXa0oClDcugHcQSAC0Ss4PHYfOqkXnuXGdcNluSTHoDzgD9Kzni1v0rhl4z07foav4s+BrumZdTauLc052xdUbfDgwFuIPun6kYOaydm3vY5LKDuLQZgHJ+v1refZV1t1uXLFw7kuDcEbMsMnBxBGD86ouu27VvUXbZJ8LdvCqNpIYFlQtyAuZxFMeV63jlyvPsTKC0qS4YaTUW1RghcXHZiBbHmRfRi+B9Sa5MbiW0Zt1tVLN5TGB92QDEkn0jJNc9T1rYGQBix437ipB4BDH/ANTzxxUG71YXHVnRSFiRJUtAjAmOc/StUmZnU21uw9y8EYgSGQAn39/nSVw1WqV3JS2gHHnJLH3PmgfIUVeiLLrqSLcPjPhZK3PDYMbVwn+0cQFO4n8McROKS18P2UQ3b+pQpMILHndzEjysBAPEniKXV6214nitdvXbqAABlVJK4AnsBzBGZpbV6zrCFe0LdwKSWspm4cwCoECfU1lbobEPqWqtSLaWRaX7zY3vOcSSI9JEcVTTmrfrGzw7JRHUwykPMSDwCYyCx/SpPRtNZe24dTutgu8w6H0I2kMMCCAYNXTpWVkt6KSxYLZGFEBmgkIDiWxiku2YzKmewYE8dx2mpdvqgUyEXAIAUlVJnJdTO8EQI9hXHUuseUKJhoUHykkyhJyYwasRsRlp1IR9P696kavVByGCweWzIJ9QOwPpUlRqt3kekz/WP0rb9Nspcsw1zbvNxrSO5Xw5QcAIxIInggQKx41BZvMQYHlYDacCYB/TNWXTNB44LOS2wj77YH+IZwcVlkVotF0XWrvC+NQv8RZlz4tu0GlSwXa6kEGGkY49ZAwKToreHqlFxWUgFXWGLSJ7A88Z9uKs9WLjBQbNhm3rbAtBVBUAnzEjygiRg1XpoLzu42/w5WX3KpA9QpYHzeoOeKpHZNGj5TNZ1j4iS1pwQHScAAkDyknaWCiLmRO6SOOJrh1Dq38RpiTNlWGQyDzgnvEbmJMg+w9Kr+n/ABVbEeKzXt5EobagSBAfacEkjPrNc+odaVXCC0CrSGLSihv7s4kVnod8GmpJDdVqiQi7pEjGZ3ccqDyP+arL3VFtsUDKQMd/PPucACB86sXtsZcW9qyPw7iJ+7BGfeq9tHbXl2DZ84jauM85ito15M3ucV1wLKiKYypXDE+rT92Pn71zN9QzuVZ24/usu3zeZTIMehxxHNMe3BG24AcbQ3lAUHkEkjmfKak3NU5t4dcgRaUDMAbmkjLTBHucVeipFWwqMGuGWEeSN2SBAjvH611TTMSz7gzyPPtMBGUrwQOB+UUI/lPlgx52IKtvbG0GfQ881Me5dZDBWWIYeZQVCny7mPA5wJ4qW2Dhds7AUUgphSxVuRnBWDuJaAOwqLd1pQHbbIDKCXlgTJ5n05/ehUJOSzjee8h2OSxOIX3k8U3VXt4IAKLgDG4QBiMY7Z96USFmzbcK7vj8akmR6mQDEmcn3pF1Nm2W2BmONjGBBmZEd8/iBp+n6evhOWdY3KAwYbTAkiD6E10taAKysXBDzHl2gQfvcwFGD9KltDcvPg/VgaywSwAdoKx+YlcT34Eg1V/HigarsIXbtHaGYE/Ugn613+FbqDUZY7LbAo5HLyTIjiROD6VB+Mgf4+4GPdcjOCoOB9TiudL8e/Y2b/C+So8IRENIOSMr7dq6XgpYG3bhfTzNMd5jipt3RlBJnJAXbAUwOWJ4MGlW7btptO6ZmQxLKO6iMKT6102YUVy6Fmzsb9v3oqc/WnAUIygBRz5jMmZJmTS0tkmo+I9BauK7gM15QB5SSScDzLmRHfmBUP4U6kiK6G3NweYEDLex+XpT+g9fltjqst+MkD6fOqfqGhKF71twVDkSrHcpnuf0muWMG04SLOSTUol4LhtjcLS3bR3XGR4DWz+IITjjt7VS2dWqXwNKB/M5W7kCeEn0jvU7pfxCFUW7u1w3mDk8HsG965n4nVnPj2UuoMBQIiODJrRJp1RS0yxbqtm04DrbskqRcVFDgj0JAiOeKrLvQ7F22X09xvLMqwnHoODUTrd62Wi3aW2OZUg4IwMVw2XdOwOUJEjIII/Y/L3qVBrdMa1w0RVQwTtMDkgYE8UXIxtDZ9YJn6Vctqzdthbts+ouoDA9zGP+qqiogkMJBxyCfQitE7KUdrehuMJW08AZMH888VJ02ne2/mRmBEFR+IHtPeuek6rdQFVYkHsc1odHp1vC3LNPOcQRVJSa54CSfBRWnEMhLeGG3bQ20g95U/eI/wBKXU6u9dSCWdF7xHPYxyccVM666tcCeGEuKYLgfeniRQutuWrZS9alJ4gKCfURzS7SZPsN6DftoQHZkuTABQFR7cTM5q31qq6HxGLEGUK4Hzg96pdR1VhdAW0EmJlTJ959KbqtS24tMgDjiquLbstFpIhiyN4KuQDgkkj2Mn5E03U2VMQV2AhSRukAk8kjzcY9K4tfDnup7HnPyrhet+YLMniTgT7Edq1IJlvpKvcARxtk5MGNvfHb5xTH1DSQLhhVJkd/nA4nvUYXAoaCysZEDgr6TM80LeO0oDIMeo4M4AP71IJWn1R2iCRtkmI4wMehk81I8TJUPMwzskbi0YAGd0ew7niodtQqEEgFoIgEyBBgx+H/AGrrY1osj+U7ByckRtjnEjdJ47cVDBNvQQqqG2pliyqWJMmNh9CDj3FM1GpDXRvRm+6oQ4eQN0mPuyYx/tUZNXhXd3ndyjgMInkYkn1qFqNWzmWYt8/y49ahImy2v63aVym1QX2FQF3doC5L5yT6VXXOqXXkFsGZAgSDk/T2qKF7Dv2pp/arJIWaLobt4uxCrlZcKF27mUZUeojFdPjC9t1YfGUQ7QIMFRMk+9QvhUO2rt7CQ2cjsIySa6fGa/8Ak7g25XUbDu3eVZSD6GVOKx/q/Bp/J8kC91QsRPA3bRzEiBUUXQFEGCDMAdwMH+veuTGmsa3SMzo16TJEn14/aiuYalqSCygE5MD1irnpGttWlfYCWifOcGP69Ks+r9ItjSsyDbEEAT/vWVt2JaOOO1Y2poqnTHdT1i3X3qmwkeYDgn/qocCtJp9EhtlNo7ZjM+tW69HS8qq8eXAMZ/OjmohKzI6Xo9y5bNxQCB2zuPyFSumJdRg7IzJ93z9h7bsgVZ9L0Pg6l0VjtHaP396uxZF/ytIAg4PcVnPJT34NIwv6lV1DV3gy27FsLbIz5cZ59IrOP01xujzAckZq46l1q4l9rcjajbfc45ntVdd1rI7hCQGEkHPOavBNIpJ2J03UNZuAxE4z6Hv7Vdvv3+NauBwMlMD5jFZ03SYBM1K0+ua2GVeGqZRvchS8MvNXqF1Cm6FG5PXnHr71wHXC6jfb3bcr8+xzVRZJkgEicH3qTYUR9PWq6F5Ckd9R1ANO8hfeJgHH51Cv9DDJvR8TDbjH0qx0GlDs3aAIj3p13SqgIywMEgmZIpqrZF68lJ/AlGWIDEkEbl7cZB4InNQTYYvtEE/3TIyf/bt9attWyW2VVtiGUzJk5Pr3qy0+nBRAvlk9u3bvV9VbkUZU2YJE59BmOcT34rra0+4ERtAyxbtOB2+dab/+Wi7fKpMnJWTzPNK/TLZYkgn23GDOc07iJSMw6kKAWJEzEGBj8uPekFo7QNsyccTnGfnitn4AIiAFURH6Z9eah3GzIABAOYk/8VHcvwNJlGsNO3aZ7YOYPb1p40DkEldsGMyCT6ARmK0SdQBK+QRO3bOBAmRjFOS5sdFGQ+4mckcYB9M8VOv2JozTaQrM4jvOPnuGJp1rRO67gu6SBOcZ5IrR6zN8W8AEHIAAiJgrwfmajauwwtnawUKBwoBx/emikKOnRNU2kW9G3xGRtrgzsCg4j3NZ3VuGbcJg5gn7p7j5Tx86l3dc6hkUwoAkQDM8zPrNSOmgXAcBWBC7gMEHsUODRKrkS/QpQs/vSKhPGe5itXr+kqrBYBODu2ge/wB0Y9qqr1zcE3dztO2ElT2JAzxUqafBFUVQ+f6UlXB6UoJEt7ZHH5UlTqRF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a:ea typeface="+mn-ea"/>
              <a:cs typeface="+mn-cs"/>
            </a:endParaRPr>
          </a:p>
        </p:txBody>
      </p:sp>
      <p:sp>
        <p:nvSpPr>
          <p:cNvPr id="7" name="2 İçerik Yer Tutucusu"/>
          <p:cNvSpPr txBox="1">
            <a:spLocks/>
          </p:cNvSpPr>
          <p:nvPr/>
        </p:nvSpPr>
        <p:spPr>
          <a:xfrm>
            <a:off x="214282" y="3212976"/>
            <a:ext cx="3214710" cy="2214578"/>
          </a:xfrm>
          <a:prstGeom prst="rect">
            <a:avLst/>
          </a:prstGeom>
        </p:spPr>
        <p:txBody>
          <a:bodyPr vert="horz" lIns="0" tIns="45720" rIns="0" bIns="45720" rtlCol="0">
            <a:normAutofit fontScale="92500"/>
          </a:bodyPr>
          <a:lstStyle/>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3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Tohum Kaynaklı</a:t>
            </a: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Yaşlanma</a:t>
            </a: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Dormansi</a:t>
            </a:r>
            <a:endPar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Tohum kabuğu</a:t>
            </a:r>
          </a:p>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endParaRPr kumimoji="0" lang="tr-T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2 İçerik Yer Tutucusu"/>
          <p:cNvSpPr txBox="1">
            <a:spLocks/>
          </p:cNvSpPr>
          <p:nvPr/>
        </p:nvSpPr>
        <p:spPr>
          <a:xfrm>
            <a:off x="3419872" y="3286124"/>
            <a:ext cx="5572132" cy="3143272"/>
          </a:xfrm>
          <a:prstGeom prst="rect">
            <a:avLst/>
          </a:prstGeom>
        </p:spPr>
        <p:txBody>
          <a:bodyPr vert="horz" lIns="0" tIns="45720" rIns="0" bIns="45720" rtlCol="0">
            <a:normAutofit fontScale="85000" lnSpcReduction="20000"/>
          </a:bodyPr>
          <a:lstStyle/>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6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Çevresel Kökenli</a:t>
            </a:r>
          </a:p>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endParaRPr kumimoji="0" lang="tr-TR" sz="3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Biyotik</a:t>
            </a:r>
            <a:r>
              <a:rPr kumimoji="0" lang="tr-T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tr-TR" sz="3200" b="0"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Abiyotik</a:t>
            </a:r>
            <a:endParaRPr kumimoji="0" lang="tr-TR" sz="32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Yabancı ot		       Kuraklık</a:t>
            </a: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Mikroorganizmalar      Sıcaklık</a:t>
            </a: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Kaymak tabakası</a:t>
            </a:r>
          </a:p>
          <a:p>
            <a:pPr marL="342900" marR="0" lvl="0" indent="-274320" algn="just"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r>
              <a:rPr kumimoji="0" lang="tr-TR"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marL="342900" marR="0" lvl="0" indent="-274320" algn="ctr" defTabSz="914400" rtl="0" eaLnBrk="1" fontAlgn="auto" latinLnBrk="0" hangingPunct="1">
              <a:lnSpc>
                <a:spcPct val="100000"/>
              </a:lnSpc>
              <a:spcBef>
                <a:spcPts val="700"/>
              </a:spcBef>
              <a:spcAft>
                <a:spcPts val="0"/>
              </a:spcAft>
              <a:buClr>
                <a:srgbClr val="86CE24"/>
              </a:buClr>
              <a:buSzPct val="85000"/>
              <a:buFont typeface="Wingdings 3" pitchFamily="18" charset="2"/>
              <a:buNone/>
              <a:tabLst/>
              <a:defRPr/>
            </a:pPr>
            <a:endParaRPr kumimoji="0" lang="tr-TR" sz="32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endParaRPr>
          </a:p>
        </p:txBody>
      </p:sp>
      <p:sp>
        <p:nvSpPr>
          <p:cNvPr id="18" name="17 Bükülü Ok"/>
          <p:cNvSpPr/>
          <p:nvPr/>
        </p:nvSpPr>
        <p:spPr>
          <a:xfrm rot="5400000">
            <a:off x="7064043" y="2437155"/>
            <a:ext cx="742378" cy="868680"/>
          </a:xfrm>
          <a:prstGeom prst="bentArrow">
            <a:avLst>
              <a:gd name="adj1" fmla="val 25774"/>
              <a:gd name="adj2" fmla="val 29463"/>
              <a:gd name="adj3" fmla="val 29421"/>
              <a:gd name="adj4" fmla="val 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a:ea typeface="+mn-ea"/>
              <a:cs typeface="+mn-cs"/>
            </a:endParaRPr>
          </a:p>
        </p:txBody>
      </p:sp>
      <p:sp>
        <p:nvSpPr>
          <p:cNvPr id="22" name="21 Yukarı Bükülü Ok"/>
          <p:cNvSpPr/>
          <p:nvPr/>
        </p:nvSpPr>
        <p:spPr>
          <a:xfrm rot="10800000">
            <a:off x="1428728" y="2500306"/>
            <a:ext cx="850392" cy="731520"/>
          </a:xfrm>
          <a:prstGeom prst="bentUp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a:ea typeface="+mn-ea"/>
              <a:cs typeface="+mn-cs"/>
            </a:endParaRPr>
          </a:p>
        </p:txBody>
      </p:sp>
      <p:sp>
        <p:nvSpPr>
          <p:cNvPr id="26" name="25 Aşağı Ok"/>
          <p:cNvSpPr/>
          <p:nvPr/>
        </p:nvSpPr>
        <p:spPr>
          <a:xfrm>
            <a:off x="4857752" y="3714752"/>
            <a:ext cx="214314" cy="40690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a:ea typeface="+mn-ea"/>
              <a:cs typeface="+mn-cs"/>
            </a:endParaRPr>
          </a:p>
        </p:txBody>
      </p:sp>
      <p:sp>
        <p:nvSpPr>
          <p:cNvPr id="27" name="26 Aşağı Ok"/>
          <p:cNvSpPr/>
          <p:nvPr/>
        </p:nvSpPr>
        <p:spPr>
          <a:xfrm>
            <a:off x="7358082" y="3714752"/>
            <a:ext cx="214314" cy="42862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Gill Sans MT"/>
              <a:ea typeface="+mn-ea"/>
              <a:cs typeface="+mn-cs"/>
            </a:endParaRPr>
          </a:p>
        </p:txBody>
      </p:sp>
      <p:pic>
        <p:nvPicPr>
          <p:cNvPr id="6146" name="Picture 2" descr="C:\Users\Esra\Desktop\seminer resim\hıh.jpg"/>
          <p:cNvPicPr>
            <a:picLocks noChangeAspect="1" noChangeArrowheads="1"/>
          </p:cNvPicPr>
          <p:nvPr/>
        </p:nvPicPr>
        <p:blipFill>
          <a:blip r:embed="rId2" cstate="print"/>
          <a:srcRect/>
          <a:stretch>
            <a:fillRect/>
          </a:stretch>
        </p:blipFill>
        <p:spPr bwMode="auto">
          <a:xfrm>
            <a:off x="1500166" y="0"/>
            <a:ext cx="6357982" cy="18002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ikdörtgen 1"/>
          <p:cNvSpPr>
            <a:spLocks noChangeArrowheads="1"/>
          </p:cNvSpPr>
          <p:nvPr/>
        </p:nvSpPr>
        <p:spPr bwMode="auto">
          <a:xfrm>
            <a:off x="-1" y="332656"/>
            <a:ext cx="9144001" cy="472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just">
              <a:lnSpc>
                <a:spcPct val="114000"/>
              </a:lnSpc>
            </a:pPr>
            <a:r>
              <a:rPr lang="tr-TR" altLang="tr-TR" sz="2400" dirty="0">
                <a:latin typeface="Arial" pitchFamily="34" charset="0"/>
                <a:cs typeface="Arial" pitchFamily="34" charset="0"/>
              </a:rPr>
              <a:t>Belirtilen bu faktörler nedeniyle sebze üretiminde,</a:t>
            </a:r>
          </a:p>
          <a:p>
            <a:pPr algn="just">
              <a:lnSpc>
                <a:spcPct val="114000"/>
              </a:lnSpc>
            </a:pPr>
            <a:endParaRPr lang="tr-TR" altLang="tr-TR" sz="2400" dirty="0">
              <a:latin typeface="Arial" pitchFamily="34" charset="0"/>
              <a:cs typeface="Arial" pitchFamily="34" charset="0"/>
            </a:endParaRPr>
          </a:p>
          <a:p>
            <a:pPr marL="342900" indent="-342900" algn="just">
              <a:lnSpc>
                <a:spcPct val="114000"/>
              </a:lnSpc>
              <a:buClr>
                <a:srgbClr val="FF0000"/>
              </a:buClr>
              <a:buFont typeface="Wingdings" pitchFamily="2" charset="2"/>
              <a:buChar char="Ø"/>
            </a:pPr>
            <a:r>
              <a:rPr lang="tr-TR" altLang="tr-TR" sz="2400" dirty="0">
                <a:latin typeface="Arial" pitchFamily="34" charset="0"/>
                <a:cs typeface="Arial" pitchFamily="34" charset="0"/>
              </a:rPr>
              <a:t>hem doğrudan tohum ekimi yöntemi ile üretilen türlerde (</a:t>
            </a:r>
            <a:r>
              <a:rPr lang="tr-TR" altLang="tr-TR" sz="2400" dirty="0">
                <a:solidFill>
                  <a:srgbClr val="3333CC"/>
                </a:solidFill>
                <a:latin typeface="Arial" pitchFamily="34" charset="0"/>
                <a:cs typeface="Arial" pitchFamily="34" charset="0"/>
              </a:rPr>
              <a:t>havuç, ıspanak, maydanoz, soğan, dereotu vb.)</a:t>
            </a:r>
          </a:p>
          <a:p>
            <a:pPr marL="342900" indent="-342900" algn="just">
              <a:lnSpc>
                <a:spcPct val="114000"/>
              </a:lnSpc>
              <a:buClr>
                <a:srgbClr val="FF0000"/>
              </a:buClr>
              <a:buFont typeface="Wingdings" pitchFamily="2" charset="2"/>
              <a:buChar char="Ø"/>
            </a:pPr>
            <a:endParaRPr lang="tr-TR" altLang="tr-TR" sz="2400" dirty="0">
              <a:latin typeface="Arial" pitchFamily="34" charset="0"/>
              <a:cs typeface="Arial" pitchFamily="34" charset="0"/>
            </a:endParaRPr>
          </a:p>
          <a:p>
            <a:pPr marL="342900" indent="-342900" algn="just">
              <a:lnSpc>
                <a:spcPct val="114000"/>
              </a:lnSpc>
              <a:buClr>
                <a:srgbClr val="FF0000"/>
              </a:buClr>
              <a:buFont typeface="Wingdings" pitchFamily="2" charset="2"/>
              <a:buChar char="Ø"/>
            </a:pPr>
            <a:r>
              <a:rPr lang="tr-TR" altLang="tr-TR" sz="2400" dirty="0">
                <a:latin typeface="Arial" pitchFamily="34" charset="0"/>
                <a:cs typeface="Arial" pitchFamily="34" charset="0"/>
              </a:rPr>
              <a:t>hem de fidesi ile üretilen türlerde (</a:t>
            </a:r>
            <a:r>
              <a:rPr lang="tr-TR" altLang="tr-TR" sz="2400" dirty="0">
                <a:solidFill>
                  <a:srgbClr val="3333CC"/>
                </a:solidFill>
                <a:latin typeface="Arial" pitchFamily="34" charset="0"/>
                <a:cs typeface="Arial" pitchFamily="34" charset="0"/>
              </a:rPr>
              <a:t>kereviz, biber, domates, salata-marul, pırasa, karnabahar, brokoli vb</a:t>
            </a:r>
            <a:r>
              <a:rPr lang="tr-TR" altLang="tr-TR" sz="2400" dirty="0">
                <a:latin typeface="Arial" pitchFamily="34" charset="0"/>
                <a:cs typeface="Arial" pitchFamily="34" charset="0"/>
              </a:rPr>
              <a:t>.) </a:t>
            </a:r>
          </a:p>
          <a:p>
            <a:pPr algn="just">
              <a:lnSpc>
                <a:spcPct val="114000"/>
              </a:lnSpc>
            </a:pPr>
            <a:endParaRPr lang="tr-TR" altLang="tr-TR" sz="2400" dirty="0">
              <a:latin typeface="Arial" pitchFamily="34" charset="0"/>
              <a:cs typeface="Arial" pitchFamily="34" charset="0"/>
            </a:endParaRPr>
          </a:p>
          <a:p>
            <a:pPr algn="just">
              <a:lnSpc>
                <a:spcPct val="114000"/>
              </a:lnSpc>
            </a:pPr>
            <a:r>
              <a:rPr lang="tr-TR" altLang="tr-TR" sz="2400" dirty="0">
                <a:latin typeface="Arial" pitchFamily="34" charset="0"/>
                <a:cs typeface="Arial" pitchFamily="34" charset="0"/>
              </a:rPr>
              <a:t>tohum çimlenme/çıkış sorunları </a:t>
            </a:r>
          </a:p>
          <a:p>
            <a:pPr algn="just">
              <a:lnSpc>
                <a:spcPct val="114000"/>
              </a:lnSpc>
            </a:pPr>
            <a:endParaRPr lang="tr-TR" altLang="tr-TR" sz="2400" dirty="0">
              <a:latin typeface="Arial" pitchFamily="34" charset="0"/>
              <a:cs typeface="Arial" pitchFamily="34" charset="0"/>
            </a:endParaRPr>
          </a:p>
          <a:p>
            <a:pPr algn="just">
              <a:lnSpc>
                <a:spcPct val="114000"/>
              </a:lnSpc>
            </a:pPr>
            <a:r>
              <a:rPr lang="tr-TR" altLang="tr-TR" sz="2400" dirty="0">
                <a:latin typeface="Arial" pitchFamily="34" charset="0"/>
                <a:cs typeface="Arial" pitchFamily="34" charset="0"/>
              </a:rPr>
              <a:t>yüksek oranlarda meydana gelmektedir. </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6" name="Picture 2">
            <a:extLst>
              <a:ext uri="{FF2B5EF4-FFF2-40B4-BE49-F238E27FC236}">
                <a16:creationId xmlns:a16="http://schemas.microsoft.com/office/drawing/2014/main" id="{1EAEC200-E886-4973-86AF-9F84821B1F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2623" y="3455727"/>
            <a:ext cx="3569523" cy="2320774"/>
          </a:xfrm>
          <a:prstGeom prst="rect">
            <a:avLst/>
          </a:prstGeom>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1667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91BB07A-9CFF-45CE-A591-42F8E5A1A922}"/>
              </a:ext>
            </a:extLst>
          </p:cNvPr>
          <p:cNvSpPr/>
          <p:nvPr/>
        </p:nvSpPr>
        <p:spPr>
          <a:xfrm>
            <a:off x="215515" y="548680"/>
            <a:ext cx="8712968" cy="7104381"/>
          </a:xfrm>
          <a:prstGeom prst="rect">
            <a:avLst/>
          </a:prstGeom>
        </p:spPr>
        <p:txBody>
          <a:bodyPr wrap="square">
            <a:spAutoFit/>
          </a:bodyPr>
          <a:lstStyle/>
          <a:p>
            <a:pPr indent="457200" algn="just">
              <a:lnSpc>
                <a:spcPct val="114000"/>
              </a:lnSpc>
              <a:spcAft>
                <a:spcPts val="2400"/>
              </a:spcAft>
            </a:pPr>
            <a:r>
              <a:rPr lang="tr-TR" altLang="tr-TR" sz="2400" dirty="0">
                <a:latin typeface="Arial" pitchFamily="34" charset="0"/>
                <a:cs typeface="Arial" pitchFamily="34" charset="0"/>
              </a:rPr>
              <a:t>Günümüzde tohum ve fide üretim sektöründe öncelikle tohumdan kaynaklanan bu aksaklıkların ortadan kaldırılması veya en az orana düşürülmesi hedeflenmektedir. </a:t>
            </a:r>
          </a:p>
          <a:p>
            <a:pPr lvl="0" indent="457200" algn="just">
              <a:lnSpc>
                <a:spcPct val="114000"/>
              </a:lnSpc>
              <a:spcAft>
                <a:spcPts val="2400"/>
              </a:spcAft>
              <a:buNone/>
            </a:pPr>
            <a:r>
              <a:rPr lang="tr-TR" sz="2400" dirty="0">
                <a:solidFill>
                  <a:srgbClr val="000000"/>
                </a:solidFill>
                <a:latin typeface="Arial" pitchFamily="34" charset="0"/>
                <a:ea typeface="Calibri" panose="020F0502020204030204" pitchFamily="34" charset="0"/>
                <a:cs typeface="Arial" pitchFamily="34" charset="0"/>
              </a:rPr>
              <a:t>Son yıllarda tohum kalitesini artırıcı uygulamalar, fide işletmeleri tarafından istenen seviyelerde olmasa dahi kullanılmaya başlanmıştır. Bu uygulamaların fidelikler </a:t>
            </a:r>
            <a:r>
              <a:rPr lang="tr-TR" sz="2400" dirty="0">
                <a:solidFill>
                  <a:srgbClr val="000000"/>
                </a:solidFill>
                <a:latin typeface="Arial" pitchFamily="34" charset="0"/>
                <a:ea typeface="Times New Roman" panose="02020603050405020304" pitchFamily="18" charset="0"/>
                <a:cs typeface="Arial" pitchFamily="34" charset="0"/>
              </a:rPr>
              <a:t>tarafından kullanımının artması ve tohum maliyetinin düşürülmesi büyük bir önem taşımaktadır.</a:t>
            </a:r>
          </a:p>
          <a:p>
            <a:pPr indent="457200" algn="just">
              <a:lnSpc>
                <a:spcPct val="114000"/>
              </a:lnSpc>
              <a:spcAft>
                <a:spcPts val="2400"/>
              </a:spcAft>
            </a:pPr>
            <a:r>
              <a:rPr lang="tr-TR" altLang="tr-TR" sz="2400" dirty="0">
                <a:latin typeface="Arial" pitchFamily="34" charset="0"/>
                <a:cs typeface="Arial" pitchFamily="34" charset="0"/>
              </a:rPr>
              <a:t>Bunun için de, tohumların olumsuz koşullara karşı kalite performansının artırılması gerekmektedir.</a:t>
            </a:r>
          </a:p>
          <a:p>
            <a:pPr indent="457200" algn="just">
              <a:lnSpc>
                <a:spcPct val="114000"/>
              </a:lnSpc>
              <a:spcAft>
                <a:spcPts val="2400"/>
              </a:spcAft>
            </a:pPr>
            <a:endParaRPr lang="tr-TR" altLang="tr-TR" sz="2400" dirty="0">
              <a:latin typeface="Arial" pitchFamily="34" charset="0"/>
              <a:cs typeface="Arial" pitchFamily="34" charset="0"/>
            </a:endParaRPr>
          </a:p>
          <a:p>
            <a:pPr indent="457200" algn="just">
              <a:lnSpc>
                <a:spcPct val="114000"/>
              </a:lnSpc>
              <a:spcAft>
                <a:spcPts val="2400"/>
              </a:spcAft>
            </a:pPr>
            <a:endParaRPr lang="tr-TR" altLang="tr-TR" sz="2400" dirty="0">
              <a:latin typeface="Arial" pitchFamily="34" charset="0"/>
              <a:cs typeface="Arial" pitchFamily="34" charset="0"/>
            </a:endParaRPr>
          </a:p>
          <a:p>
            <a:pPr lvl="0" indent="457200" algn="just">
              <a:lnSpc>
                <a:spcPct val="114000"/>
              </a:lnSpc>
              <a:spcAft>
                <a:spcPts val="2400"/>
              </a:spcAft>
              <a:buNone/>
            </a:pPr>
            <a:endParaRPr lang="tr-TR" sz="2400" dirty="0">
              <a:solidFill>
                <a:prstClr val="black"/>
              </a:solidFill>
              <a:latin typeface="Arial" pitchFamily="34" charset="0"/>
              <a:ea typeface="Times New Roman" panose="02020603050405020304" pitchFamily="18" charset="0"/>
              <a:cs typeface="Arial" pitchFamily="34" charset="0"/>
            </a:endParaRPr>
          </a:p>
        </p:txBody>
      </p:sp>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252768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etin Yer Tutucusu"/>
          <p:cNvSpPr txBox="1">
            <a:spLocks/>
          </p:cNvSpPr>
          <p:nvPr/>
        </p:nvSpPr>
        <p:spPr>
          <a:xfrm>
            <a:off x="461464" y="3379366"/>
            <a:ext cx="2340000" cy="720000"/>
          </a:xfrm>
          <a:prstGeom prst="roundRect">
            <a:avLst>
              <a:gd name="adj" fmla="val 50000"/>
            </a:avLst>
          </a:prstGeom>
          <a:gradFill rotWithShape="1">
            <a:gsLst>
              <a:gs pos="0">
                <a:srgbClr val="7D8F8C">
                  <a:tint val="45000"/>
                  <a:satMod val="200000"/>
                </a:srgbClr>
              </a:gs>
              <a:gs pos="30000">
                <a:srgbClr val="7D8F8C">
                  <a:tint val="61000"/>
                  <a:satMod val="200000"/>
                </a:srgbClr>
              </a:gs>
              <a:gs pos="45000">
                <a:srgbClr val="7D8F8C">
                  <a:tint val="66000"/>
                  <a:satMod val="200000"/>
                </a:srgbClr>
              </a:gs>
              <a:gs pos="55000">
                <a:srgbClr val="7D8F8C">
                  <a:tint val="66000"/>
                  <a:satMod val="200000"/>
                </a:srgbClr>
              </a:gs>
              <a:gs pos="73000">
                <a:srgbClr val="7D8F8C">
                  <a:tint val="61000"/>
                  <a:satMod val="200000"/>
                </a:srgbClr>
              </a:gs>
              <a:gs pos="100000">
                <a:srgbClr val="7D8F8C">
                  <a:tint val="45000"/>
                  <a:satMod val="200000"/>
                </a:srgbClr>
              </a:gs>
            </a:gsLst>
            <a:lin ang="950000" scaled="1"/>
          </a:gradFill>
          <a:ln w="9525" cap="flat" cmpd="sng" algn="ctr">
            <a:solidFill>
              <a:srgbClr val="00206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r>
              <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tr-TR" sz="1400" b="1" kern="0" dirty="0">
                <a:solidFill>
                  <a:srgbClr val="000000"/>
                </a:solidFill>
                <a:latin typeface="Arial" pitchFamily="34" charset="0"/>
                <a:cs typeface="Arial" pitchFamily="34" charset="0"/>
              </a:rPr>
              <a:t>Su Emdirme </a:t>
            </a:r>
          </a:p>
          <a:p>
            <a:pPr algn="ctr">
              <a:defRPr/>
            </a:pPr>
            <a:r>
              <a:rPr lang="tr-TR" sz="1400" b="1" kern="0" dirty="0">
                <a:solidFill>
                  <a:srgbClr val="000000"/>
                </a:solidFill>
                <a:latin typeface="Arial" pitchFamily="34" charset="0"/>
                <a:cs typeface="Arial" pitchFamily="34" charset="0"/>
              </a:rPr>
              <a:t>  (</a:t>
            </a:r>
            <a:r>
              <a:rPr lang="tr-TR" sz="1400" b="1" kern="0" dirty="0" err="1">
                <a:solidFill>
                  <a:srgbClr val="000000"/>
                </a:solidFill>
                <a:latin typeface="Arial" pitchFamily="34" charset="0"/>
                <a:cs typeface="Arial" pitchFamily="34" charset="0"/>
              </a:rPr>
              <a:t>Imbibition</a:t>
            </a:r>
            <a:r>
              <a:rPr lang="tr-TR" sz="1400" kern="0" dirty="0">
                <a:solidFill>
                  <a:srgbClr val="000000"/>
                </a:solidFill>
                <a:latin typeface="Arial" pitchFamily="34" charset="0"/>
                <a:cs typeface="Arial" pitchFamily="34" charset="0"/>
              </a:rPr>
              <a:t>)</a:t>
            </a:r>
          </a:p>
        </p:txBody>
      </p:sp>
      <p:sp>
        <p:nvSpPr>
          <p:cNvPr id="5" name="2 Metin Yer Tutucusu"/>
          <p:cNvSpPr txBox="1">
            <a:spLocks/>
          </p:cNvSpPr>
          <p:nvPr/>
        </p:nvSpPr>
        <p:spPr>
          <a:xfrm>
            <a:off x="461464" y="4328956"/>
            <a:ext cx="2340000" cy="720000"/>
          </a:xfrm>
          <a:prstGeom prst="roundRect">
            <a:avLst>
              <a:gd name="adj" fmla="val 50000"/>
            </a:avLst>
          </a:prstGeom>
          <a:gradFill rotWithShape="1">
            <a:gsLst>
              <a:gs pos="0">
                <a:srgbClr val="FAC810">
                  <a:tint val="45000"/>
                  <a:satMod val="200000"/>
                </a:srgbClr>
              </a:gs>
              <a:gs pos="30000">
                <a:srgbClr val="FAC810">
                  <a:tint val="61000"/>
                  <a:satMod val="200000"/>
                </a:srgbClr>
              </a:gs>
              <a:gs pos="45000">
                <a:srgbClr val="FAC810">
                  <a:tint val="66000"/>
                  <a:satMod val="200000"/>
                </a:srgbClr>
              </a:gs>
              <a:gs pos="55000">
                <a:srgbClr val="FAC810">
                  <a:tint val="66000"/>
                  <a:satMod val="200000"/>
                </a:srgbClr>
              </a:gs>
              <a:gs pos="73000">
                <a:srgbClr val="FAC810">
                  <a:tint val="61000"/>
                  <a:satMod val="200000"/>
                </a:srgbClr>
              </a:gs>
              <a:gs pos="100000">
                <a:srgbClr val="FAC810">
                  <a:tint val="45000"/>
                  <a:satMod val="200000"/>
                </a:srgbClr>
              </a:gs>
            </a:gsLst>
            <a:lin ang="950000" scaled="1"/>
          </a:gradFill>
          <a:ln w="9525" cap="flat" cmpd="sng" algn="ctr">
            <a:solidFill>
              <a:srgbClr val="7030A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lgn="ctr">
              <a:defRPr/>
            </a:pPr>
            <a:endParaRPr lang="tr-TR" sz="1350" b="1" kern="0" dirty="0">
              <a:solidFill>
                <a:srgbClr val="000000"/>
              </a:solidFill>
              <a:cs typeface="Times New Roman" panose="02020603050405020304" pitchFamily="18" charset="0"/>
            </a:endParaRPr>
          </a:p>
        </p:txBody>
      </p:sp>
      <p:sp>
        <p:nvSpPr>
          <p:cNvPr id="6" name="2 Metin Yer Tutucusu"/>
          <p:cNvSpPr txBox="1">
            <a:spLocks/>
          </p:cNvSpPr>
          <p:nvPr/>
        </p:nvSpPr>
        <p:spPr>
          <a:xfrm>
            <a:off x="461464" y="5236083"/>
            <a:ext cx="2340000" cy="720000"/>
          </a:xfrm>
          <a:prstGeom prst="roundRect">
            <a:avLst>
              <a:gd name="adj" fmla="val 50000"/>
            </a:avLst>
          </a:prstGeom>
          <a:solidFill>
            <a:schemeClr val="accent6">
              <a:lumMod val="60000"/>
              <a:lumOff val="40000"/>
            </a:schemeClr>
          </a:solidFill>
          <a:ln w="9525" cap="flat" cmpd="sng" algn="ctr">
            <a:solidFill>
              <a:schemeClr val="accent6">
                <a:lumMod val="50000"/>
              </a:schemeClr>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lgn="ctr">
              <a:defRPr/>
            </a:pPr>
            <a:endParaRPr lang="tr-TR" sz="1350" b="1" kern="0" dirty="0">
              <a:solidFill>
                <a:srgbClr val="000000"/>
              </a:solidFill>
              <a:cs typeface="Times New Roman" panose="02020603050405020304" pitchFamily="18" charset="0"/>
            </a:endParaRPr>
          </a:p>
        </p:txBody>
      </p:sp>
      <p:sp>
        <p:nvSpPr>
          <p:cNvPr id="10" name="2 Metin Yer Tutucusu"/>
          <p:cNvSpPr txBox="1">
            <a:spLocks/>
          </p:cNvSpPr>
          <p:nvPr/>
        </p:nvSpPr>
        <p:spPr>
          <a:xfrm>
            <a:off x="3547919" y="3379366"/>
            <a:ext cx="2340000" cy="720000"/>
          </a:xfrm>
          <a:prstGeom prst="roundRect">
            <a:avLst>
              <a:gd name="adj" fmla="val 50000"/>
            </a:avLst>
          </a:prstGeom>
          <a:gradFill rotWithShape="1">
            <a:gsLst>
              <a:gs pos="0">
                <a:srgbClr val="7D8F8C">
                  <a:tint val="45000"/>
                  <a:satMod val="200000"/>
                </a:srgbClr>
              </a:gs>
              <a:gs pos="30000">
                <a:srgbClr val="7D8F8C">
                  <a:tint val="61000"/>
                  <a:satMod val="200000"/>
                </a:srgbClr>
              </a:gs>
              <a:gs pos="45000">
                <a:srgbClr val="7D8F8C">
                  <a:tint val="66000"/>
                  <a:satMod val="200000"/>
                </a:srgbClr>
              </a:gs>
              <a:gs pos="55000">
                <a:srgbClr val="7D8F8C">
                  <a:tint val="66000"/>
                  <a:satMod val="200000"/>
                </a:srgbClr>
              </a:gs>
              <a:gs pos="73000">
                <a:srgbClr val="7D8F8C">
                  <a:tint val="61000"/>
                  <a:satMod val="200000"/>
                </a:srgbClr>
              </a:gs>
              <a:gs pos="100000">
                <a:srgbClr val="7D8F8C">
                  <a:tint val="45000"/>
                  <a:satMod val="200000"/>
                </a:srgbClr>
              </a:gs>
            </a:gsLst>
            <a:lin ang="950000" scaled="1"/>
          </a:gradFill>
          <a:ln w="9525" cap="flat" cmpd="sng" algn="ctr">
            <a:solidFill>
              <a:srgbClr val="00206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r>
              <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r>
              <a:rPr lang="tr-TR" sz="14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2 Metin Yer Tutucusu"/>
          <p:cNvSpPr txBox="1">
            <a:spLocks/>
          </p:cNvSpPr>
          <p:nvPr/>
        </p:nvSpPr>
        <p:spPr>
          <a:xfrm>
            <a:off x="3547919" y="4328956"/>
            <a:ext cx="2340000" cy="720000"/>
          </a:xfrm>
          <a:prstGeom prst="roundRect">
            <a:avLst>
              <a:gd name="adj" fmla="val 50000"/>
            </a:avLst>
          </a:prstGeom>
          <a:gradFill rotWithShape="1">
            <a:gsLst>
              <a:gs pos="0">
                <a:srgbClr val="FAC810">
                  <a:tint val="45000"/>
                  <a:satMod val="200000"/>
                </a:srgbClr>
              </a:gs>
              <a:gs pos="30000">
                <a:srgbClr val="FAC810">
                  <a:tint val="61000"/>
                  <a:satMod val="200000"/>
                </a:srgbClr>
              </a:gs>
              <a:gs pos="45000">
                <a:srgbClr val="FAC810">
                  <a:tint val="66000"/>
                  <a:satMod val="200000"/>
                </a:srgbClr>
              </a:gs>
              <a:gs pos="55000">
                <a:srgbClr val="FAC810">
                  <a:tint val="66000"/>
                  <a:satMod val="200000"/>
                </a:srgbClr>
              </a:gs>
              <a:gs pos="73000">
                <a:srgbClr val="FAC810">
                  <a:tint val="61000"/>
                  <a:satMod val="200000"/>
                </a:srgbClr>
              </a:gs>
              <a:gs pos="100000">
                <a:srgbClr val="FAC810">
                  <a:tint val="45000"/>
                  <a:satMod val="200000"/>
                </a:srgbClr>
              </a:gs>
            </a:gsLst>
            <a:lin ang="950000" scaled="1"/>
          </a:gradFill>
          <a:ln w="9525" cap="flat" cmpd="sng" algn="ctr">
            <a:solidFill>
              <a:srgbClr val="7030A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lgn="ctr">
              <a:defRPr/>
            </a:pPr>
            <a:r>
              <a:rPr lang="tr-TR" sz="1400" b="1" kern="0" dirty="0">
                <a:solidFill>
                  <a:srgbClr val="000000"/>
                </a:solidFill>
                <a:latin typeface="Arial" pitchFamily="34" charset="0"/>
                <a:cs typeface="Arial" pitchFamily="34" charset="0"/>
              </a:rPr>
              <a:t>Düşük ve Yüksek Sıcaklık Uygulamaları</a:t>
            </a:r>
          </a:p>
        </p:txBody>
      </p:sp>
      <p:sp>
        <p:nvSpPr>
          <p:cNvPr id="14" name="2 Metin Yer Tutucusu"/>
          <p:cNvSpPr txBox="1">
            <a:spLocks/>
          </p:cNvSpPr>
          <p:nvPr/>
        </p:nvSpPr>
        <p:spPr>
          <a:xfrm>
            <a:off x="6501383" y="3383454"/>
            <a:ext cx="2340000" cy="720000"/>
          </a:xfrm>
          <a:prstGeom prst="roundRect">
            <a:avLst>
              <a:gd name="adj" fmla="val 50000"/>
            </a:avLst>
          </a:prstGeom>
          <a:gradFill rotWithShape="1">
            <a:gsLst>
              <a:gs pos="0">
                <a:srgbClr val="7D8F8C">
                  <a:tint val="45000"/>
                  <a:satMod val="200000"/>
                </a:srgbClr>
              </a:gs>
              <a:gs pos="30000">
                <a:srgbClr val="7D8F8C">
                  <a:tint val="61000"/>
                  <a:satMod val="200000"/>
                </a:srgbClr>
              </a:gs>
              <a:gs pos="45000">
                <a:srgbClr val="7D8F8C">
                  <a:tint val="66000"/>
                  <a:satMod val="200000"/>
                </a:srgbClr>
              </a:gs>
              <a:gs pos="55000">
                <a:srgbClr val="7D8F8C">
                  <a:tint val="66000"/>
                  <a:satMod val="200000"/>
                </a:srgbClr>
              </a:gs>
              <a:gs pos="73000">
                <a:srgbClr val="7D8F8C">
                  <a:tint val="61000"/>
                  <a:satMod val="200000"/>
                </a:srgbClr>
              </a:gs>
              <a:gs pos="100000">
                <a:srgbClr val="7D8F8C">
                  <a:tint val="45000"/>
                  <a:satMod val="200000"/>
                </a:srgbClr>
              </a:gs>
            </a:gsLst>
            <a:lin ang="950000" scaled="1"/>
          </a:gradFill>
          <a:ln w="9525" cap="flat" cmpd="sng" algn="ctr">
            <a:solidFill>
              <a:srgbClr val="00206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r>
              <a:rPr lang="tr-TR" sz="1400" b="1" kern="0" dirty="0">
                <a:solidFill>
                  <a:srgbClr val="000000"/>
                </a:solidFill>
                <a:latin typeface="Arial" pitchFamily="34" charset="0"/>
                <a:cs typeface="Arial" pitchFamily="34" charset="0"/>
              </a:rPr>
              <a:t>Sıvı Ekim Tekniği</a:t>
            </a:r>
          </a:p>
          <a:p>
            <a:pPr algn="ctr">
              <a:defRPr/>
            </a:pPr>
            <a:r>
              <a:rPr lang="tr-TR" sz="1400" b="1" kern="0" dirty="0">
                <a:solidFill>
                  <a:srgbClr val="000000"/>
                </a:solidFill>
                <a:latin typeface="Arial" pitchFamily="34" charset="0"/>
                <a:cs typeface="Arial" pitchFamily="34" charset="0"/>
              </a:rPr>
              <a:t> (</a:t>
            </a:r>
            <a:r>
              <a:rPr lang="tr-TR" sz="1400" b="1" kern="0" dirty="0" err="1">
                <a:solidFill>
                  <a:srgbClr val="000000"/>
                </a:solidFill>
                <a:latin typeface="Arial" pitchFamily="34" charset="0"/>
                <a:cs typeface="Arial" pitchFamily="34" charset="0"/>
              </a:rPr>
              <a:t>Fluid</a:t>
            </a:r>
            <a:r>
              <a:rPr lang="tr-TR" sz="1400" b="1" kern="0" dirty="0">
                <a:solidFill>
                  <a:srgbClr val="000000"/>
                </a:solidFill>
                <a:latin typeface="Arial" pitchFamily="34" charset="0"/>
                <a:cs typeface="Arial" pitchFamily="34" charset="0"/>
              </a:rPr>
              <a:t> </a:t>
            </a:r>
            <a:r>
              <a:rPr lang="tr-TR" sz="1400" b="1" kern="0" dirty="0" err="1">
                <a:solidFill>
                  <a:srgbClr val="000000"/>
                </a:solidFill>
                <a:latin typeface="Arial" pitchFamily="34" charset="0"/>
                <a:cs typeface="Arial" pitchFamily="34" charset="0"/>
              </a:rPr>
              <a:t>Drilling</a:t>
            </a:r>
            <a:r>
              <a:rPr lang="tr-TR" sz="1400" b="1" kern="0" dirty="0">
                <a:solidFill>
                  <a:srgbClr val="000000"/>
                </a:solidFill>
                <a:latin typeface="Arial" pitchFamily="34" charset="0"/>
                <a:cs typeface="Arial" pitchFamily="34" charset="0"/>
              </a:rPr>
              <a:t>)</a:t>
            </a:r>
          </a:p>
        </p:txBody>
      </p:sp>
      <p:sp>
        <p:nvSpPr>
          <p:cNvPr id="15" name="2 Metin Yer Tutucusu"/>
          <p:cNvSpPr txBox="1">
            <a:spLocks/>
          </p:cNvSpPr>
          <p:nvPr/>
        </p:nvSpPr>
        <p:spPr>
          <a:xfrm>
            <a:off x="6501383" y="4328956"/>
            <a:ext cx="2340000" cy="720000"/>
          </a:xfrm>
          <a:prstGeom prst="roundRect">
            <a:avLst>
              <a:gd name="adj" fmla="val 50000"/>
            </a:avLst>
          </a:prstGeom>
          <a:gradFill rotWithShape="1">
            <a:gsLst>
              <a:gs pos="0">
                <a:srgbClr val="FAC810">
                  <a:tint val="45000"/>
                  <a:satMod val="200000"/>
                </a:srgbClr>
              </a:gs>
              <a:gs pos="30000">
                <a:srgbClr val="FAC810">
                  <a:tint val="61000"/>
                  <a:satMod val="200000"/>
                </a:srgbClr>
              </a:gs>
              <a:gs pos="45000">
                <a:srgbClr val="FAC810">
                  <a:tint val="66000"/>
                  <a:satMod val="200000"/>
                </a:srgbClr>
              </a:gs>
              <a:gs pos="55000">
                <a:srgbClr val="FAC810">
                  <a:tint val="66000"/>
                  <a:satMod val="200000"/>
                </a:srgbClr>
              </a:gs>
              <a:gs pos="73000">
                <a:srgbClr val="FAC810">
                  <a:tint val="61000"/>
                  <a:satMod val="200000"/>
                </a:srgbClr>
              </a:gs>
              <a:gs pos="100000">
                <a:srgbClr val="FAC810">
                  <a:tint val="45000"/>
                  <a:satMod val="200000"/>
                </a:srgbClr>
              </a:gs>
            </a:gsLst>
            <a:lin ang="950000" scaled="1"/>
          </a:gradFill>
          <a:ln w="9525" cap="flat" cmpd="sng" algn="ctr">
            <a:solidFill>
              <a:srgbClr val="7030A0"/>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lgn="ctr">
              <a:defRPr/>
            </a:pPr>
            <a:r>
              <a:rPr lang="tr-TR" sz="1400" b="1" kern="0" dirty="0">
                <a:solidFill>
                  <a:srgbClr val="000000"/>
                </a:solidFill>
                <a:latin typeface="Arial" pitchFamily="34" charset="0"/>
                <a:cs typeface="Arial" pitchFamily="34" charset="0"/>
              </a:rPr>
              <a:t>Tohum Kaplama Uygulamaları</a:t>
            </a:r>
          </a:p>
        </p:txBody>
      </p:sp>
      <p:sp>
        <p:nvSpPr>
          <p:cNvPr id="16" name="2 Metin Yer Tutucusu"/>
          <p:cNvSpPr txBox="1">
            <a:spLocks/>
          </p:cNvSpPr>
          <p:nvPr/>
        </p:nvSpPr>
        <p:spPr>
          <a:xfrm>
            <a:off x="6501383" y="5236083"/>
            <a:ext cx="2340000" cy="720000"/>
          </a:xfrm>
          <a:prstGeom prst="roundRect">
            <a:avLst>
              <a:gd name="adj" fmla="val 50000"/>
            </a:avLst>
          </a:prstGeom>
          <a:solidFill>
            <a:schemeClr val="accent6">
              <a:lumMod val="60000"/>
              <a:lumOff val="40000"/>
            </a:schemeClr>
          </a:solidFill>
          <a:ln w="9525" cap="flat" cmpd="sng" algn="ctr">
            <a:solidFill>
              <a:schemeClr val="accent6">
                <a:lumMod val="50000"/>
              </a:schemeClr>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lgn="ctr">
              <a:defRPr/>
            </a:pPr>
            <a:r>
              <a:rPr lang="tr-TR" sz="1400" b="1" kern="0" dirty="0">
                <a:solidFill>
                  <a:srgbClr val="000000"/>
                </a:solidFill>
                <a:latin typeface="Arial" pitchFamily="34" charset="0"/>
                <a:cs typeface="Arial" pitchFamily="34" charset="0"/>
              </a:rPr>
              <a:t>Bantlanmış Tohum Uygulamaları</a:t>
            </a:r>
          </a:p>
        </p:txBody>
      </p:sp>
      <p:sp>
        <p:nvSpPr>
          <p:cNvPr id="18" name="2 Metin Yer Tutucusu"/>
          <p:cNvSpPr txBox="1">
            <a:spLocks/>
          </p:cNvSpPr>
          <p:nvPr/>
        </p:nvSpPr>
        <p:spPr>
          <a:xfrm>
            <a:off x="461464" y="2452845"/>
            <a:ext cx="2340000" cy="720000"/>
          </a:xfrm>
          <a:prstGeom prst="roundRect">
            <a:avLst>
              <a:gd name="adj" fmla="val 50000"/>
            </a:avLst>
          </a:prstGeom>
          <a:solidFill>
            <a:schemeClr val="accent2">
              <a:lumMod val="60000"/>
              <a:lumOff val="40000"/>
            </a:schemeClr>
          </a:solidFill>
          <a:ln w="9525" cap="flat" cmpd="sng" algn="ctr">
            <a:solidFill>
              <a:schemeClr val="tx1"/>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r>
              <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r>
              <a:rPr lang="tr-TR" sz="14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r>
              <a:rPr lang="tr-TR" sz="1400" b="1" kern="0" dirty="0">
                <a:solidFill>
                  <a:srgbClr val="000000"/>
                </a:solidFill>
                <a:latin typeface="Arial" pitchFamily="34" charset="0"/>
                <a:cs typeface="Arial" pitchFamily="34" charset="0"/>
              </a:rPr>
              <a:t>Suda Bekletme</a:t>
            </a:r>
          </a:p>
          <a:p>
            <a:pPr algn="ctr">
              <a:defRPr/>
            </a:pPr>
            <a:r>
              <a:rPr lang="tr-TR" sz="1400" b="1" kern="0" dirty="0">
                <a:solidFill>
                  <a:srgbClr val="000000"/>
                </a:solidFill>
                <a:latin typeface="Arial" pitchFamily="34" charset="0"/>
                <a:cs typeface="Arial" pitchFamily="34" charset="0"/>
              </a:rPr>
              <a:t>(</a:t>
            </a:r>
            <a:r>
              <a:rPr lang="tr-TR" sz="1400" b="1" kern="0" dirty="0" err="1">
                <a:solidFill>
                  <a:srgbClr val="000000"/>
                </a:solidFill>
                <a:latin typeface="Arial" pitchFamily="34" charset="0"/>
                <a:cs typeface="Arial" pitchFamily="34" charset="0"/>
              </a:rPr>
              <a:t>Soaking</a:t>
            </a:r>
            <a:r>
              <a:rPr lang="tr-TR" sz="1400" b="1" kern="0" dirty="0">
                <a:solidFill>
                  <a:srgbClr val="000000"/>
                </a:solidFill>
                <a:latin typeface="Arial" pitchFamily="34" charset="0"/>
                <a:cs typeface="Arial" pitchFamily="34" charset="0"/>
              </a:rPr>
              <a:t>) </a:t>
            </a:r>
          </a:p>
        </p:txBody>
      </p:sp>
      <p:sp>
        <p:nvSpPr>
          <p:cNvPr id="19" name="2 Metin Yer Tutucusu"/>
          <p:cNvSpPr txBox="1">
            <a:spLocks/>
          </p:cNvSpPr>
          <p:nvPr/>
        </p:nvSpPr>
        <p:spPr>
          <a:xfrm>
            <a:off x="3547919" y="2442810"/>
            <a:ext cx="2340000" cy="720000"/>
          </a:xfrm>
          <a:prstGeom prst="roundRect">
            <a:avLst>
              <a:gd name="adj" fmla="val 50000"/>
            </a:avLst>
          </a:prstGeom>
          <a:solidFill>
            <a:schemeClr val="accent2">
              <a:lumMod val="60000"/>
              <a:lumOff val="40000"/>
            </a:schemeClr>
          </a:solidFill>
          <a:ln w="9525" cap="flat" cmpd="sng" algn="ctr">
            <a:solidFill>
              <a:schemeClr val="tx1"/>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r>
              <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r>
              <a:rPr lang="tr-TR" sz="14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endParaRPr lang="tr-TR" sz="1400" b="1" kern="0" dirty="0">
              <a:solidFill>
                <a:srgbClr val="000000"/>
              </a:solidFill>
              <a:latin typeface="Arial" pitchFamily="34" charset="0"/>
              <a:cs typeface="Arial" pitchFamily="34" charset="0"/>
            </a:endParaRPr>
          </a:p>
          <a:p>
            <a:pPr algn="ctr">
              <a:defRPr/>
            </a:pPr>
            <a:r>
              <a:rPr lang="tr-TR" sz="1400" b="1" kern="0" dirty="0">
                <a:solidFill>
                  <a:srgbClr val="000000"/>
                </a:solidFill>
                <a:latin typeface="Arial" pitchFamily="34" charset="0"/>
                <a:cs typeface="Arial" pitchFamily="34" charset="0"/>
              </a:rPr>
              <a:t>Islatma-Kurutma</a:t>
            </a:r>
          </a:p>
          <a:p>
            <a:pPr algn="ctr">
              <a:defRPr/>
            </a:pPr>
            <a:r>
              <a:rPr lang="tr-TR" sz="1400" b="1" kern="0" dirty="0">
                <a:solidFill>
                  <a:srgbClr val="000000"/>
                </a:solidFill>
                <a:latin typeface="Arial" pitchFamily="34" charset="0"/>
                <a:cs typeface="Arial" pitchFamily="34" charset="0"/>
              </a:rPr>
              <a:t>(Hardening) </a:t>
            </a:r>
          </a:p>
        </p:txBody>
      </p:sp>
      <p:sp>
        <p:nvSpPr>
          <p:cNvPr id="20" name="2 Metin Yer Tutucusu"/>
          <p:cNvSpPr txBox="1">
            <a:spLocks/>
          </p:cNvSpPr>
          <p:nvPr/>
        </p:nvSpPr>
        <p:spPr>
          <a:xfrm>
            <a:off x="6501383" y="2452845"/>
            <a:ext cx="2340000" cy="720000"/>
          </a:xfrm>
          <a:prstGeom prst="roundRect">
            <a:avLst>
              <a:gd name="adj" fmla="val 50000"/>
            </a:avLst>
          </a:prstGeom>
          <a:solidFill>
            <a:schemeClr val="accent2">
              <a:lumMod val="60000"/>
              <a:lumOff val="40000"/>
            </a:schemeClr>
          </a:solidFill>
          <a:ln w="9525" cap="flat" cmpd="sng" algn="ctr">
            <a:solidFill>
              <a:schemeClr val="tx1"/>
            </a:solidFill>
            <a:prstDash val="solid"/>
          </a:ln>
          <a:effectLst>
            <a:outerShdw blurRad="38100" dist="25400" dir="5400000" rotWithShape="0">
              <a:srgbClr val="000000">
                <a:alpha val="40000"/>
              </a:srgbClr>
            </a:outerShdw>
          </a:effectLst>
        </p:spPr>
        <p:txBody>
          <a:bodyPr vert="horz" lIns="0" tIns="34290" rIns="0" bIns="34290" rtlCol="0" anchor="b">
            <a:noAutofit/>
          </a:bodyPr>
          <a:lstStyle/>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defRPr/>
            </a:pPr>
            <a:r>
              <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r>
              <a:rPr lang="tr-TR" sz="14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p>
          <a:p>
            <a:pPr>
              <a:defRPr/>
            </a:pPr>
            <a:endParaRPr lang="tr-TR" sz="1400" b="1"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tr-TR" sz="14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Yuvarlatılmış Dikdörtgen 20"/>
          <p:cNvSpPr/>
          <p:nvPr/>
        </p:nvSpPr>
        <p:spPr>
          <a:xfrm>
            <a:off x="436478" y="476672"/>
            <a:ext cx="8239978" cy="7269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300" dirty="0">
                <a:solidFill>
                  <a:srgbClr val="3333CC"/>
                </a:solidFill>
                <a:latin typeface="Arial" pitchFamily="34" charset="0"/>
                <a:cs typeface="Arial" pitchFamily="34" charset="0"/>
              </a:rPr>
              <a:t>Tohumlarda Kaliteyi İyileştirici Uygulamalar</a:t>
            </a:r>
          </a:p>
        </p:txBody>
      </p:sp>
      <p:sp>
        <p:nvSpPr>
          <p:cNvPr id="7" name="Dikdörtgen 6"/>
          <p:cNvSpPr/>
          <p:nvPr/>
        </p:nvSpPr>
        <p:spPr>
          <a:xfrm>
            <a:off x="6322409" y="1668791"/>
            <a:ext cx="2618778" cy="574276"/>
          </a:xfrm>
          <a:prstGeom prst="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prstClr val="white"/>
                </a:solidFill>
                <a:latin typeface="Arial" pitchFamily="34" charset="0"/>
                <a:cs typeface="Arial" pitchFamily="34" charset="0"/>
              </a:rPr>
              <a:t>Kimyasal Yöntemler</a:t>
            </a:r>
          </a:p>
        </p:txBody>
      </p:sp>
      <p:sp>
        <p:nvSpPr>
          <p:cNvPr id="22" name="Dikdörtgen 21"/>
          <p:cNvSpPr/>
          <p:nvPr/>
        </p:nvSpPr>
        <p:spPr>
          <a:xfrm>
            <a:off x="3408530" y="1659713"/>
            <a:ext cx="2618778" cy="574276"/>
          </a:xfrm>
          <a:prstGeom prst="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prstClr val="white"/>
                </a:solidFill>
                <a:latin typeface="Arial" pitchFamily="34" charset="0"/>
                <a:cs typeface="Arial" pitchFamily="34" charset="0"/>
              </a:rPr>
              <a:t>Fiziksel Yöntemler</a:t>
            </a:r>
          </a:p>
        </p:txBody>
      </p:sp>
      <p:sp>
        <p:nvSpPr>
          <p:cNvPr id="23" name="Dikdörtgen 22"/>
          <p:cNvSpPr/>
          <p:nvPr/>
        </p:nvSpPr>
        <p:spPr>
          <a:xfrm>
            <a:off x="461464" y="1665934"/>
            <a:ext cx="2618778" cy="574276"/>
          </a:xfrm>
          <a:prstGeom prst="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prstClr val="white"/>
                </a:solidFill>
                <a:latin typeface="Arial" pitchFamily="34" charset="0"/>
                <a:cs typeface="Arial" pitchFamily="34" charset="0"/>
              </a:rPr>
              <a:t>Tohum </a:t>
            </a:r>
            <a:r>
              <a:rPr lang="tr-TR" b="1" dirty="0" err="1">
                <a:solidFill>
                  <a:prstClr val="white"/>
                </a:solidFill>
                <a:latin typeface="Arial" pitchFamily="34" charset="0"/>
                <a:cs typeface="Arial" pitchFamily="34" charset="0"/>
              </a:rPr>
              <a:t>Hidrasyon</a:t>
            </a:r>
            <a:r>
              <a:rPr lang="tr-TR" b="1" dirty="0">
                <a:solidFill>
                  <a:prstClr val="white"/>
                </a:solidFill>
                <a:latin typeface="Arial" pitchFamily="34" charset="0"/>
                <a:cs typeface="Arial" pitchFamily="34" charset="0"/>
              </a:rPr>
              <a:t> Uygulamaları</a:t>
            </a:r>
          </a:p>
        </p:txBody>
      </p:sp>
      <p:sp>
        <p:nvSpPr>
          <p:cNvPr id="24" name="Dikdörtgen 2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
        <p:nvSpPr>
          <p:cNvPr id="3" name="Metin kutusu 2"/>
          <p:cNvSpPr txBox="1"/>
          <p:nvPr/>
        </p:nvSpPr>
        <p:spPr>
          <a:xfrm>
            <a:off x="894998" y="4540496"/>
            <a:ext cx="1516762" cy="307777"/>
          </a:xfrm>
          <a:prstGeom prst="rect">
            <a:avLst/>
          </a:prstGeom>
          <a:noFill/>
        </p:spPr>
        <p:txBody>
          <a:bodyPr wrap="none" rtlCol="0">
            <a:spAutoFit/>
          </a:bodyPr>
          <a:lstStyle/>
          <a:p>
            <a:r>
              <a:rPr lang="tr-TR" sz="1400" b="1" kern="0" dirty="0" err="1">
                <a:solidFill>
                  <a:srgbClr val="000000"/>
                </a:solidFill>
                <a:latin typeface="Arial" pitchFamily="34" charset="0"/>
                <a:cs typeface="Arial" pitchFamily="34" charset="0"/>
              </a:rPr>
              <a:t>Humidifikasyon</a:t>
            </a:r>
            <a:endParaRPr lang="tr-TR" sz="1400" dirty="0">
              <a:latin typeface="Arial" pitchFamily="34" charset="0"/>
              <a:cs typeface="Arial" pitchFamily="34" charset="0"/>
            </a:endParaRPr>
          </a:p>
        </p:txBody>
      </p:sp>
      <p:sp>
        <p:nvSpPr>
          <p:cNvPr id="8" name="Metin kutusu 7"/>
          <p:cNvSpPr txBox="1"/>
          <p:nvPr/>
        </p:nvSpPr>
        <p:spPr>
          <a:xfrm>
            <a:off x="4018848" y="3481844"/>
            <a:ext cx="1398140" cy="523220"/>
          </a:xfrm>
          <a:prstGeom prst="rect">
            <a:avLst/>
          </a:prstGeom>
          <a:noFill/>
        </p:spPr>
        <p:txBody>
          <a:bodyPr wrap="none" rtlCol="0">
            <a:spAutoFit/>
          </a:bodyPr>
          <a:lstStyle/>
          <a:p>
            <a:pPr algn="ctr">
              <a:defRPr/>
            </a:pPr>
            <a:r>
              <a:rPr lang="tr-TR" sz="1400" b="1" kern="0" dirty="0" err="1">
                <a:solidFill>
                  <a:srgbClr val="000000"/>
                </a:solidFill>
                <a:latin typeface="Arial" pitchFamily="34" charset="0"/>
                <a:cs typeface="Arial" pitchFamily="34" charset="0"/>
              </a:rPr>
              <a:t>Skarifikasyon</a:t>
            </a:r>
            <a:r>
              <a:rPr lang="tr-TR" sz="1400" b="1" kern="0" dirty="0">
                <a:solidFill>
                  <a:srgbClr val="000000"/>
                </a:solidFill>
                <a:latin typeface="Arial" pitchFamily="34" charset="0"/>
                <a:cs typeface="Arial" pitchFamily="34" charset="0"/>
              </a:rPr>
              <a:t> </a:t>
            </a:r>
          </a:p>
          <a:p>
            <a:pPr algn="ctr">
              <a:defRPr/>
            </a:pPr>
            <a:r>
              <a:rPr lang="tr-TR" sz="1400" b="1" kern="0" dirty="0">
                <a:solidFill>
                  <a:srgbClr val="000000"/>
                </a:solidFill>
                <a:latin typeface="Arial" pitchFamily="34" charset="0"/>
                <a:cs typeface="Arial" pitchFamily="34" charset="0"/>
              </a:rPr>
              <a:t>Uygulamaları</a:t>
            </a:r>
            <a:endParaRPr lang="tr-TR" sz="1400" dirty="0"/>
          </a:p>
        </p:txBody>
      </p:sp>
      <p:sp>
        <p:nvSpPr>
          <p:cNvPr id="9" name="Metin kutusu 8"/>
          <p:cNvSpPr txBox="1"/>
          <p:nvPr/>
        </p:nvSpPr>
        <p:spPr>
          <a:xfrm>
            <a:off x="6754389" y="2628179"/>
            <a:ext cx="1778051" cy="307777"/>
          </a:xfrm>
          <a:prstGeom prst="rect">
            <a:avLst/>
          </a:prstGeom>
          <a:noFill/>
        </p:spPr>
        <p:txBody>
          <a:bodyPr wrap="none" rtlCol="0">
            <a:spAutoFit/>
          </a:bodyPr>
          <a:lstStyle/>
          <a:p>
            <a:r>
              <a:rPr lang="tr-TR" sz="1400" b="1" kern="0" dirty="0">
                <a:solidFill>
                  <a:srgbClr val="000000"/>
                </a:solidFill>
                <a:latin typeface="Arial" pitchFamily="34" charset="0"/>
                <a:cs typeface="Arial" pitchFamily="34" charset="0"/>
              </a:rPr>
              <a:t>Hormon Uygulama</a:t>
            </a:r>
            <a:endParaRPr lang="tr-TR" sz="1400" dirty="0"/>
          </a:p>
        </p:txBody>
      </p:sp>
      <p:sp>
        <p:nvSpPr>
          <p:cNvPr id="12" name="Metin kutusu 11">
            <a:extLst>
              <a:ext uri="{FF2B5EF4-FFF2-40B4-BE49-F238E27FC236}">
                <a16:creationId xmlns:a16="http://schemas.microsoft.com/office/drawing/2014/main" id="{71B71C38-A2A9-4C6C-A653-6AD5B2234FD4}"/>
              </a:ext>
            </a:extLst>
          </p:cNvPr>
          <p:cNvSpPr txBox="1"/>
          <p:nvPr/>
        </p:nvSpPr>
        <p:spPr>
          <a:xfrm>
            <a:off x="1179256" y="5438669"/>
            <a:ext cx="853119" cy="307777"/>
          </a:xfrm>
          <a:prstGeom prst="rect">
            <a:avLst/>
          </a:prstGeom>
          <a:noFill/>
        </p:spPr>
        <p:txBody>
          <a:bodyPr wrap="none" rtlCol="0">
            <a:spAutoFit/>
          </a:bodyPr>
          <a:lstStyle/>
          <a:p>
            <a:r>
              <a:rPr lang="tr-TR" sz="1400" b="1" dirty="0" err="1">
                <a:latin typeface="Arial" panose="020B0604020202020204" pitchFamily="34" charset="0"/>
                <a:cs typeface="Arial" panose="020B0604020202020204" pitchFamily="34" charset="0"/>
              </a:rPr>
              <a:t>Priming</a:t>
            </a:r>
            <a:endParaRPr lang="tr-T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34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51"/>
          <a:stretch/>
        </p:blipFill>
        <p:spPr bwMode="auto">
          <a:xfrm>
            <a:off x="28575" y="-3175"/>
            <a:ext cx="4664075" cy="68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1"/>
          <p:cNvPicPr>
            <a:picLocks noChangeAspect="1" noChangeArrowheads="1"/>
          </p:cNvPicPr>
          <p:nvPr/>
        </p:nvPicPr>
        <p:blipFill>
          <a:blip r:embed="rId3">
            <a:extLst>
              <a:ext uri="{28A0092B-C50C-407E-A947-70E740481C1C}">
                <a14:useLocalDpi xmlns:a14="http://schemas.microsoft.com/office/drawing/2010/main" val="0"/>
              </a:ext>
            </a:extLst>
          </a:blip>
          <a:srcRect l="3564" t="3156" r="12776" b="9222"/>
          <a:stretch>
            <a:fillRect/>
          </a:stretch>
        </p:blipFill>
        <p:spPr bwMode="auto">
          <a:xfrm>
            <a:off x="4675485" y="2602384"/>
            <a:ext cx="4441825" cy="34909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4692650" y="5589588"/>
            <a:ext cx="1585913" cy="5762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6389" name="Dikdörtgen 1"/>
          <p:cNvSpPr>
            <a:spLocks noChangeArrowheads="1"/>
          </p:cNvSpPr>
          <p:nvPr/>
        </p:nvSpPr>
        <p:spPr bwMode="auto">
          <a:xfrm>
            <a:off x="4570501" y="332656"/>
            <a:ext cx="45468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just"/>
            <a:r>
              <a:rPr lang="tr-TR" altLang="tr-TR" sz="2400" b="1" dirty="0">
                <a:solidFill>
                  <a:srgbClr val="3333CC"/>
                </a:solidFill>
                <a:latin typeface="Arial" pitchFamily="34" charset="0"/>
                <a:cs typeface="Arial" pitchFamily="34" charset="0"/>
              </a:rPr>
              <a:t>Günümüzde ticari boyutlu </a:t>
            </a:r>
            <a:r>
              <a:rPr lang="tr-TR" altLang="tr-TR" sz="2400" b="1" dirty="0" err="1">
                <a:solidFill>
                  <a:srgbClr val="3333CC"/>
                </a:solidFill>
                <a:latin typeface="Arial" pitchFamily="34" charset="0"/>
                <a:cs typeface="Arial" pitchFamily="34" charset="0"/>
              </a:rPr>
              <a:t>priming</a:t>
            </a:r>
            <a:r>
              <a:rPr lang="tr-TR" altLang="tr-TR" sz="2400" b="1" dirty="0">
                <a:solidFill>
                  <a:srgbClr val="3333CC"/>
                </a:solidFill>
                <a:latin typeface="Arial" pitchFamily="34" charset="0"/>
                <a:cs typeface="Arial" pitchFamily="34" charset="0"/>
              </a:rPr>
              <a:t> uygulamaları ve uygulama görmüş tohum pazarlaması önemli oranlarda yapılmaktadır. </a:t>
            </a:r>
          </a:p>
        </p:txBody>
      </p:sp>
      <p:sp>
        <p:nvSpPr>
          <p:cNvPr id="6" name="Dikdörtgen 5">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79696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a:extLst>
              <a:ext uri="{FF2B5EF4-FFF2-40B4-BE49-F238E27FC236}">
                <a16:creationId xmlns:a16="http://schemas.microsoft.com/office/drawing/2014/main" id="{908E8470-E512-489D-BA3E-68F23433C4AA}"/>
              </a:ext>
            </a:extLst>
          </p:cNvPr>
          <p:cNvSpPr/>
          <p:nvPr/>
        </p:nvSpPr>
        <p:spPr>
          <a:xfrm>
            <a:off x="179512" y="428625"/>
            <a:ext cx="8712967" cy="62150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2">
            <a:extLst>
              <a:ext uri="{FF2B5EF4-FFF2-40B4-BE49-F238E27FC236}">
                <a16:creationId xmlns:a16="http://schemas.microsoft.com/office/drawing/2014/main" id="{9C4F3B4E-6EB6-41FC-A15D-E8D94F27A271}"/>
              </a:ext>
            </a:extLst>
          </p:cNvPr>
          <p:cNvSpPr>
            <a:spLocks noGrp="1" noChangeArrowheads="1"/>
          </p:cNvSpPr>
          <p:nvPr>
            <p:ph type="title"/>
          </p:nvPr>
        </p:nvSpPr>
        <p:spPr>
          <a:xfrm>
            <a:off x="1000124" y="549275"/>
            <a:ext cx="7215187" cy="503461"/>
          </a:xfrm>
          <a:solidFill>
            <a:srgbClr val="FFFF00"/>
          </a:solidFill>
        </p:spPr>
        <p:style>
          <a:lnRef idx="1">
            <a:schemeClr val="accent1"/>
          </a:lnRef>
          <a:fillRef idx="2">
            <a:schemeClr val="accent1"/>
          </a:fillRef>
          <a:effectRef idx="1">
            <a:schemeClr val="accent1"/>
          </a:effectRef>
          <a:fontRef idx="minor">
            <a:schemeClr val="dk1"/>
          </a:fontRef>
        </p:style>
        <p:txBody>
          <a:bodyPr>
            <a:noAutofit/>
          </a:bodyPr>
          <a:lstStyle/>
          <a:p>
            <a:pPr algn="ctr" eaLnBrk="1" fontAlgn="auto" hangingPunct="1">
              <a:spcBef>
                <a:spcPts val="0"/>
              </a:spcBef>
              <a:spcAft>
                <a:spcPts val="0"/>
              </a:spcAft>
              <a:defRPr/>
            </a:pPr>
            <a:r>
              <a:rPr lang="tr-TR" sz="2400" b="1" kern="0" dirty="0">
                <a:solidFill>
                  <a:schemeClr val="tx1"/>
                </a:solidFill>
                <a:latin typeface="Arial" pitchFamily="34" charset="0"/>
                <a:cs typeface="Arial" pitchFamily="34" charset="0"/>
              </a:rPr>
              <a:t>Türkiye’de Tohumculuğun Gelişimi</a:t>
            </a:r>
          </a:p>
        </p:txBody>
      </p:sp>
      <p:sp>
        <p:nvSpPr>
          <p:cNvPr id="17" name="Rectangle 3">
            <a:extLst>
              <a:ext uri="{FF2B5EF4-FFF2-40B4-BE49-F238E27FC236}">
                <a16:creationId xmlns:a16="http://schemas.microsoft.com/office/drawing/2014/main" id="{340B5FB6-172C-4753-B93A-7525CF717BD6}"/>
              </a:ext>
            </a:extLst>
          </p:cNvPr>
          <p:cNvSpPr txBox="1">
            <a:spLocks noChangeArrowheads="1"/>
          </p:cNvSpPr>
          <p:nvPr/>
        </p:nvSpPr>
        <p:spPr bwMode="auto">
          <a:xfrm>
            <a:off x="395536" y="1196752"/>
            <a:ext cx="8352928" cy="4872037"/>
          </a:xfrm>
          <a:prstGeom prst="rect">
            <a:avLst/>
          </a:prstGeom>
          <a:solidFill>
            <a:schemeClr val="bg1"/>
          </a:solidFill>
          <a:ln>
            <a:headEnd/>
            <a:tailEnd/>
          </a:ln>
        </p:spPr>
        <p:style>
          <a:lnRef idx="1">
            <a:schemeClr val="accent3"/>
          </a:lnRef>
          <a:fillRef idx="2">
            <a:schemeClr val="accent3"/>
          </a:fillRef>
          <a:effectRef idx="1">
            <a:schemeClr val="accent3"/>
          </a:effectRef>
          <a:fontRef idx="minor">
            <a:schemeClr val="dk1"/>
          </a:fontRef>
        </p:style>
        <p:txBody>
          <a:bodyPr/>
          <a:lstStyle/>
          <a:p>
            <a:pPr marL="342900" indent="-342900" eaLnBrk="1" hangingPunct="1">
              <a:lnSpc>
                <a:spcPct val="80000"/>
              </a:lnSpc>
              <a:spcBef>
                <a:spcPct val="20000"/>
              </a:spcBef>
              <a:buClr>
                <a:srgbClr val="FFFFFF"/>
              </a:buClr>
              <a:buSzPct val="75000"/>
              <a:defRPr/>
            </a:pPr>
            <a:endParaRPr lang="tr-TR" sz="2000" b="1" kern="0" dirty="0">
              <a:solidFill>
                <a:srgbClr val="00007D"/>
              </a:solidFill>
              <a:latin typeface="Arial" pitchFamily="34" charset="0"/>
              <a:cs typeface="Arial" pitchFamily="34" charset="0"/>
            </a:endParaRP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1923-1960		Geleneksel tedarik</a:t>
            </a:r>
          </a:p>
          <a:p>
            <a:pPr marL="342900" indent="-342900" eaLnBrk="1" hangingPunct="1">
              <a:lnSpc>
                <a:spcPct val="80000"/>
              </a:lnSpc>
              <a:spcBef>
                <a:spcPct val="20000"/>
              </a:spcBef>
              <a:buClr>
                <a:srgbClr val="FFFFFF"/>
              </a:buClr>
              <a:buSzPct val="75000"/>
              <a:defRPr/>
            </a:pPr>
            <a:r>
              <a:rPr lang="tr-TR" sz="2000" b="1" kern="0" dirty="0">
                <a:solidFill>
                  <a:srgbClr val="CC0000"/>
                </a:solidFill>
                <a:latin typeface="Arial" pitchFamily="34" charset="0"/>
                <a:cs typeface="Arial" pitchFamily="34" charset="0"/>
              </a:rPr>
              <a:t>1963			308 Tohumculuk Kanunu ve					ISTA üyeliği</a:t>
            </a:r>
          </a:p>
          <a:p>
            <a:pPr marL="342900" indent="-342900" eaLnBrk="1" hangingPunct="1">
              <a:lnSpc>
                <a:spcPct val="80000"/>
              </a:lnSpc>
              <a:spcBef>
                <a:spcPct val="20000"/>
              </a:spcBef>
              <a:buClr>
                <a:srgbClr val="FFFFFF"/>
              </a:buClr>
              <a:buSzPct val="75000"/>
              <a:defRPr/>
            </a:pPr>
            <a:endParaRPr lang="tr-TR" sz="2000" b="1" kern="0" dirty="0">
              <a:solidFill>
                <a:srgbClr val="CC0000"/>
              </a:solidFill>
              <a:latin typeface="Arial" pitchFamily="34" charset="0"/>
              <a:cs typeface="Arial" pitchFamily="34" charset="0"/>
            </a:endParaRP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1960-1985		Resmi Tedarik</a:t>
            </a:r>
          </a:p>
          <a:p>
            <a:pPr marL="342900" indent="-342900" eaLnBrk="1" hangingPunct="1">
              <a:lnSpc>
                <a:spcPct val="80000"/>
              </a:lnSpc>
              <a:spcBef>
                <a:spcPct val="20000"/>
              </a:spcBef>
              <a:buClr>
                <a:srgbClr val="FFFFFF"/>
              </a:buClr>
              <a:buSzPct val="75000"/>
              <a:defRPr/>
            </a:pPr>
            <a:r>
              <a:rPr lang="tr-TR" sz="2000" b="1" kern="0" dirty="0">
                <a:solidFill>
                  <a:srgbClr val="FFFF00"/>
                </a:solidFill>
                <a:latin typeface="Arial" pitchFamily="34" charset="0"/>
                <a:cs typeface="Arial" pitchFamily="34" charset="0"/>
              </a:rPr>
              <a:t>				</a:t>
            </a: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1968			OECD Üyeliği (Tohum Birimi)</a:t>
            </a:r>
          </a:p>
          <a:p>
            <a:pPr marL="342900" indent="-342900" eaLnBrk="1" hangingPunct="1">
              <a:lnSpc>
                <a:spcPct val="80000"/>
              </a:lnSpc>
              <a:spcBef>
                <a:spcPct val="20000"/>
              </a:spcBef>
              <a:buClr>
                <a:srgbClr val="FFFFFF"/>
              </a:buClr>
              <a:buSzPct val="75000"/>
              <a:defRPr/>
            </a:pPr>
            <a:r>
              <a:rPr lang="tr-TR" sz="2000" b="1" kern="0" dirty="0">
                <a:solidFill>
                  <a:srgbClr val="002060"/>
                </a:solidFill>
                <a:latin typeface="Arial" pitchFamily="34" charset="0"/>
                <a:cs typeface="Arial" pitchFamily="34" charset="0"/>
              </a:rPr>
              <a:t>1982	</a:t>
            </a:r>
            <a:r>
              <a:rPr lang="tr-TR" sz="2000" b="1" kern="0" dirty="0">
                <a:solidFill>
                  <a:schemeClr val="accent3"/>
                </a:solidFill>
                <a:latin typeface="Arial" pitchFamily="34" charset="0"/>
                <a:cs typeface="Arial" pitchFamily="34" charset="0"/>
              </a:rPr>
              <a:t>		</a:t>
            </a:r>
            <a:r>
              <a:rPr lang="tr-TR" sz="2000" b="1" kern="0" dirty="0">
                <a:solidFill>
                  <a:srgbClr val="002060"/>
                </a:solidFill>
                <a:latin typeface="Arial" pitchFamily="34" charset="0"/>
                <a:cs typeface="Arial" pitchFamily="34" charset="0"/>
              </a:rPr>
              <a:t>Fiyatların serbest bırakılması </a:t>
            </a:r>
          </a:p>
          <a:p>
            <a:pPr marL="342900" indent="-342900" eaLnBrk="1" hangingPunct="1">
              <a:lnSpc>
                <a:spcPct val="80000"/>
              </a:lnSpc>
              <a:spcBef>
                <a:spcPct val="20000"/>
              </a:spcBef>
              <a:buClr>
                <a:srgbClr val="FFFFFF"/>
              </a:buClr>
              <a:buSzPct val="75000"/>
              <a:defRPr/>
            </a:pPr>
            <a:r>
              <a:rPr lang="tr-TR" sz="2000" b="1" kern="0" dirty="0">
                <a:solidFill>
                  <a:srgbClr val="002060"/>
                </a:solidFill>
                <a:latin typeface="Arial" pitchFamily="34" charset="0"/>
                <a:cs typeface="Arial" pitchFamily="34" charset="0"/>
              </a:rPr>
              <a:t>1984			İthalatın serbest bırakılması</a:t>
            </a:r>
            <a:r>
              <a:rPr lang="tr-TR" sz="2000" b="1" kern="0" dirty="0">
                <a:solidFill>
                  <a:schemeClr val="accent4"/>
                </a:solidFill>
                <a:latin typeface="Arial" pitchFamily="34" charset="0"/>
                <a:cs typeface="Arial" pitchFamily="34" charset="0"/>
              </a:rPr>
              <a:t>	</a:t>
            </a:r>
          </a:p>
          <a:p>
            <a:pPr marL="342900" indent="-342900" eaLnBrk="1" hangingPunct="1">
              <a:lnSpc>
                <a:spcPct val="80000"/>
              </a:lnSpc>
              <a:spcBef>
                <a:spcPct val="20000"/>
              </a:spcBef>
              <a:buClr>
                <a:srgbClr val="FFFFFF"/>
              </a:buClr>
              <a:buSzPct val="75000"/>
              <a:defRPr/>
            </a:pPr>
            <a:endParaRPr lang="tr-TR" sz="2000" b="1" kern="0" dirty="0">
              <a:solidFill>
                <a:srgbClr val="FFFF66"/>
              </a:solidFill>
              <a:latin typeface="Arial" pitchFamily="34" charset="0"/>
              <a:cs typeface="Arial" pitchFamily="34" charset="0"/>
            </a:endParaRP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1985</a:t>
            </a:r>
            <a:r>
              <a:rPr lang="tr-TR" sz="2000" b="1" kern="0" dirty="0">
                <a:solidFill>
                  <a:srgbClr val="FFFFFF"/>
                </a:solidFill>
                <a:latin typeface="Arial" pitchFamily="34" charset="0"/>
                <a:cs typeface="Arial" pitchFamily="34" charset="0"/>
              </a:rPr>
              <a:t>  </a:t>
            </a:r>
            <a:r>
              <a:rPr lang="tr-TR" sz="2000" b="1" kern="0" dirty="0">
                <a:solidFill>
                  <a:srgbClr val="FFFF00"/>
                </a:solidFill>
                <a:latin typeface="Arial" pitchFamily="34" charset="0"/>
                <a:cs typeface="Arial" pitchFamily="34" charset="0"/>
              </a:rPr>
              <a:t>         		</a:t>
            </a:r>
            <a:endParaRPr lang="tr-TR" sz="2000" b="1" kern="0" dirty="0">
              <a:solidFill>
                <a:srgbClr val="0033CC"/>
              </a:solidFill>
              <a:latin typeface="Arial" pitchFamily="34" charset="0"/>
              <a:cs typeface="Arial" pitchFamily="34" charset="0"/>
            </a:endParaRPr>
          </a:p>
          <a:p>
            <a:pPr marL="342900" indent="-342900" eaLnBrk="1" hangingPunct="1">
              <a:lnSpc>
                <a:spcPct val="80000"/>
              </a:lnSpc>
              <a:spcBef>
                <a:spcPct val="20000"/>
              </a:spcBef>
              <a:buClr>
                <a:srgbClr val="FFFFFF"/>
              </a:buClr>
              <a:buSzPct val="75000"/>
              <a:defRPr/>
            </a:pPr>
            <a:r>
              <a:rPr lang="tr-TR" sz="2000" b="1" kern="0" dirty="0">
                <a:solidFill>
                  <a:srgbClr val="CC3300"/>
                </a:solidFill>
                <a:latin typeface="Arial" pitchFamily="34" charset="0"/>
                <a:cs typeface="Arial" pitchFamily="34" charset="0"/>
              </a:rPr>
              <a:t>1998			ISF Üyeliği</a:t>
            </a: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2004			5042 Islahçı Hakları Kanunu</a:t>
            </a:r>
          </a:p>
          <a:p>
            <a:pPr marL="342900" indent="-342900" eaLnBrk="1" hangingPunct="1">
              <a:lnSpc>
                <a:spcPct val="80000"/>
              </a:lnSpc>
              <a:spcBef>
                <a:spcPct val="20000"/>
              </a:spcBef>
              <a:buClr>
                <a:srgbClr val="FFFFFF"/>
              </a:buClr>
              <a:buSzPct val="75000"/>
              <a:defRPr/>
            </a:pPr>
            <a:r>
              <a:rPr lang="tr-TR" sz="2000" b="1" kern="0" dirty="0">
                <a:solidFill>
                  <a:srgbClr val="CC3300"/>
                </a:solidFill>
                <a:latin typeface="Arial" pitchFamily="34" charset="0"/>
                <a:cs typeface="Arial" pitchFamily="34" charset="0"/>
              </a:rPr>
              <a:t>2006			5553 Tohumculuk Kanunu</a:t>
            </a:r>
          </a:p>
          <a:p>
            <a:pPr marL="342900" indent="-342900" eaLnBrk="1" hangingPunct="1">
              <a:lnSpc>
                <a:spcPct val="80000"/>
              </a:lnSpc>
              <a:spcBef>
                <a:spcPct val="20000"/>
              </a:spcBef>
              <a:buClr>
                <a:srgbClr val="FFFFFF"/>
              </a:buClr>
              <a:buSzPct val="75000"/>
              <a:defRPr/>
            </a:pPr>
            <a:r>
              <a:rPr lang="tr-TR" sz="2000" b="1" kern="0" dirty="0">
                <a:solidFill>
                  <a:srgbClr val="00007D"/>
                </a:solidFill>
                <a:latin typeface="Arial" pitchFamily="34" charset="0"/>
                <a:cs typeface="Arial" pitchFamily="34" charset="0"/>
              </a:rPr>
              <a:t>2007			UPOV Sözleşmesinin TBMM’de  Onayı</a:t>
            </a:r>
            <a:endParaRPr lang="tr-TR" sz="2000" kern="0" dirty="0">
              <a:solidFill>
                <a:srgbClr val="00007D"/>
              </a:solidFill>
              <a:latin typeface="Arial" pitchFamily="34" charset="0"/>
              <a:cs typeface="Arial" pitchFamily="34" charset="0"/>
            </a:endParaRPr>
          </a:p>
        </p:txBody>
      </p:sp>
      <p:sp>
        <p:nvSpPr>
          <p:cNvPr id="18" name="AutoShape 4">
            <a:extLst>
              <a:ext uri="{FF2B5EF4-FFF2-40B4-BE49-F238E27FC236}">
                <a16:creationId xmlns:a16="http://schemas.microsoft.com/office/drawing/2014/main" id="{886227A2-2BDA-488B-83CF-9E9671C37601}"/>
              </a:ext>
            </a:extLst>
          </p:cNvPr>
          <p:cNvSpPr>
            <a:spLocks/>
          </p:cNvSpPr>
          <p:nvPr/>
        </p:nvSpPr>
        <p:spPr bwMode="auto">
          <a:xfrm>
            <a:off x="4644008" y="2348880"/>
            <a:ext cx="3311525" cy="323850"/>
          </a:xfrm>
          <a:prstGeom prst="borderCallout1">
            <a:avLst>
              <a:gd name="adj1" fmla="val 13690"/>
              <a:gd name="adj2" fmla="val -2782"/>
              <a:gd name="adj3" fmla="val 19733"/>
              <a:gd name="adj4" fmla="val -46561"/>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eaLnBrk="1" fontAlgn="auto" hangingPunct="1">
              <a:spcBef>
                <a:spcPts val="0"/>
              </a:spcBef>
              <a:spcAft>
                <a:spcPts val="0"/>
              </a:spcAft>
              <a:defRPr/>
            </a:pPr>
            <a:r>
              <a:rPr lang="tr-TR" sz="1600" b="1" dirty="0">
                <a:solidFill>
                  <a:schemeClr val="tx1"/>
                </a:solidFill>
                <a:latin typeface="Arial" pitchFamily="34" charset="0"/>
                <a:cs typeface="Arial" pitchFamily="34" charset="0"/>
              </a:rPr>
              <a:t>Kamu Sektörü Ağırlıklı Gelişme</a:t>
            </a:r>
          </a:p>
        </p:txBody>
      </p:sp>
      <p:sp>
        <p:nvSpPr>
          <p:cNvPr id="21" name="AutoShape 5">
            <a:extLst>
              <a:ext uri="{FF2B5EF4-FFF2-40B4-BE49-F238E27FC236}">
                <a16:creationId xmlns:a16="http://schemas.microsoft.com/office/drawing/2014/main" id="{FEBC920C-4EC7-4320-BFEF-0F7C91A49386}"/>
              </a:ext>
            </a:extLst>
          </p:cNvPr>
          <p:cNvSpPr>
            <a:spLocks/>
          </p:cNvSpPr>
          <p:nvPr/>
        </p:nvSpPr>
        <p:spPr bwMode="auto">
          <a:xfrm>
            <a:off x="3707904" y="4365104"/>
            <a:ext cx="4464570" cy="323850"/>
          </a:xfrm>
          <a:prstGeom prst="borderCallout1">
            <a:avLst>
              <a:gd name="adj1" fmla="val 16588"/>
              <a:gd name="adj2" fmla="val -1630"/>
              <a:gd name="adj3" fmla="val 18638"/>
              <a:gd name="adj4" fmla="val -4287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eaLnBrk="1" fontAlgn="auto" hangingPunct="1">
              <a:lnSpc>
                <a:spcPct val="80000"/>
              </a:lnSpc>
              <a:spcBef>
                <a:spcPct val="20000"/>
              </a:spcBef>
              <a:spcAft>
                <a:spcPts val="0"/>
              </a:spcAft>
              <a:buClr>
                <a:srgbClr val="FFFFFF"/>
              </a:buClr>
              <a:buSzPct val="75000"/>
              <a:defRPr/>
            </a:pPr>
            <a:r>
              <a:rPr lang="tr-TR" sz="1600" b="1" kern="0" dirty="0">
                <a:solidFill>
                  <a:schemeClr val="tx1"/>
                </a:solidFill>
                <a:latin typeface="Arial" pitchFamily="34" charset="0"/>
                <a:cs typeface="Arial" pitchFamily="34" charset="0"/>
              </a:rPr>
              <a:t>Özel Sektör Ağırlıklı Gelişme Başlangıcı</a:t>
            </a:r>
            <a:endParaRPr lang="tr-TR" sz="1600" kern="0" dirty="0">
              <a:solidFill>
                <a:schemeClr val="tx1"/>
              </a:solidFill>
              <a:latin typeface="Arial" pitchFamily="34" charset="0"/>
              <a:cs typeface="Arial" pitchFamily="34" charset="0"/>
            </a:endParaRPr>
          </a:p>
        </p:txBody>
      </p:sp>
      <p:sp>
        <p:nvSpPr>
          <p:cNvPr id="10" name="Dikdörtgen 9">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925BFFB1-3D7B-4B4F-B9DF-B8E6A573D235}"/>
              </a:ext>
            </a:extLst>
          </p:cNvPr>
          <p:cNvSpPr txBox="1"/>
          <p:nvPr/>
        </p:nvSpPr>
        <p:spPr>
          <a:xfrm>
            <a:off x="1733530" y="638248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9512" y="260648"/>
            <a:ext cx="8856984" cy="284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nSpc>
                <a:spcPct val="114000"/>
              </a:lnSpc>
              <a:spcAft>
                <a:spcPts val="1800"/>
              </a:spcAft>
            </a:pPr>
            <a:r>
              <a:rPr lang="tr-TR" altLang="tr-TR" sz="2400" b="1" dirty="0" err="1">
                <a:solidFill>
                  <a:srgbClr val="FF0000"/>
                </a:solidFill>
                <a:latin typeface="Arial" pitchFamily="34" charset="0"/>
                <a:cs typeface="Arial" pitchFamily="34" charset="0"/>
              </a:rPr>
              <a:t>Priming</a:t>
            </a:r>
            <a:r>
              <a:rPr lang="tr-TR" altLang="tr-TR" sz="2400" b="1" dirty="0">
                <a:solidFill>
                  <a:srgbClr val="FF0000"/>
                </a:solidFill>
                <a:latin typeface="Arial" pitchFamily="34" charset="0"/>
                <a:cs typeface="Arial" pitchFamily="34" charset="0"/>
              </a:rPr>
              <a:t> Uygulamaları</a:t>
            </a:r>
          </a:p>
          <a:p>
            <a:pPr marL="342900" indent="-342900">
              <a:lnSpc>
                <a:spcPct val="114000"/>
              </a:lnSpc>
              <a:buClr>
                <a:srgbClr val="FF0000"/>
              </a:buClr>
              <a:buFont typeface="Wingdings" pitchFamily="2" charset="2"/>
              <a:buChar char="Ø"/>
            </a:pPr>
            <a:r>
              <a:rPr lang="tr-TR" altLang="tr-TR" sz="2400" dirty="0">
                <a:latin typeface="Arial" pitchFamily="34" charset="0"/>
                <a:cs typeface="Arial" pitchFamily="34" charset="0"/>
              </a:rPr>
              <a:t> kontrollü su alımının saf su ile sağlandığı </a:t>
            </a:r>
            <a:r>
              <a:rPr lang="tr-TR" altLang="tr-TR" sz="2400" b="1" dirty="0" err="1">
                <a:solidFill>
                  <a:srgbClr val="3333CC"/>
                </a:solidFill>
                <a:latin typeface="Arial" pitchFamily="34" charset="0"/>
                <a:cs typeface="Arial" pitchFamily="34" charset="0"/>
              </a:rPr>
              <a:t>hidropriming</a:t>
            </a:r>
            <a:r>
              <a:rPr lang="tr-TR" altLang="tr-TR" sz="2400" dirty="0">
                <a:solidFill>
                  <a:srgbClr val="3333CC"/>
                </a:solidFill>
                <a:latin typeface="Arial" pitchFamily="34" charset="0"/>
                <a:cs typeface="Arial" pitchFamily="34" charset="0"/>
              </a:rPr>
              <a:t>, </a:t>
            </a:r>
          </a:p>
          <a:p>
            <a:pPr marL="342900" indent="-342900">
              <a:lnSpc>
                <a:spcPct val="114000"/>
              </a:lnSpc>
              <a:buClr>
                <a:srgbClr val="FF0000"/>
              </a:buClr>
              <a:buFont typeface="Wingdings" pitchFamily="2" charset="2"/>
              <a:buChar char="Ø"/>
            </a:pPr>
            <a:r>
              <a:rPr lang="tr-TR" altLang="tr-TR" sz="2400" dirty="0" err="1">
                <a:latin typeface="Arial" pitchFamily="34" charset="0"/>
                <a:cs typeface="Arial" pitchFamily="34" charset="0"/>
              </a:rPr>
              <a:t>osmotik</a:t>
            </a:r>
            <a:r>
              <a:rPr lang="tr-TR" altLang="tr-TR" sz="2400" dirty="0">
                <a:latin typeface="Arial" pitchFamily="34" charset="0"/>
                <a:cs typeface="Arial" pitchFamily="34" charset="0"/>
              </a:rPr>
              <a:t> çözeltilerin (PEG-6000) kullanıldığı </a:t>
            </a:r>
            <a:r>
              <a:rPr lang="tr-TR" altLang="tr-TR" sz="2400" b="1" dirty="0" err="1">
                <a:solidFill>
                  <a:srgbClr val="3333CC"/>
                </a:solidFill>
                <a:latin typeface="Arial" pitchFamily="34" charset="0"/>
                <a:cs typeface="Arial" pitchFamily="34" charset="0"/>
              </a:rPr>
              <a:t>osmopriming</a:t>
            </a:r>
            <a:r>
              <a:rPr lang="tr-TR" altLang="tr-TR" sz="2400" b="1" dirty="0">
                <a:solidFill>
                  <a:srgbClr val="3333CC"/>
                </a:solidFill>
                <a:latin typeface="Arial" pitchFamily="34" charset="0"/>
                <a:cs typeface="Arial" pitchFamily="34" charset="0"/>
              </a:rPr>
              <a:t>,</a:t>
            </a:r>
          </a:p>
          <a:p>
            <a:pPr marL="342900" indent="-342900">
              <a:lnSpc>
                <a:spcPct val="114000"/>
              </a:lnSpc>
              <a:buClr>
                <a:srgbClr val="FF0000"/>
              </a:buClr>
              <a:buFont typeface="Wingdings" pitchFamily="2" charset="2"/>
              <a:buChar char="Ø"/>
            </a:pPr>
            <a:r>
              <a:rPr lang="tr-TR" altLang="tr-TR" sz="2400" dirty="0">
                <a:latin typeface="Arial" pitchFamily="34" charset="0"/>
                <a:cs typeface="Arial" pitchFamily="34" charset="0"/>
              </a:rPr>
              <a:t>kontrollü nemlendirmenin sağlandığı </a:t>
            </a:r>
            <a:r>
              <a:rPr lang="tr-TR" altLang="tr-TR" sz="2400" b="1" dirty="0" err="1">
                <a:solidFill>
                  <a:srgbClr val="3333CC"/>
                </a:solidFill>
                <a:latin typeface="Arial" pitchFamily="34" charset="0"/>
                <a:cs typeface="Arial" pitchFamily="34" charset="0"/>
              </a:rPr>
              <a:t>drum</a:t>
            </a:r>
            <a:r>
              <a:rPr lang="tr-TR" altLang="tr-TR" sz="2400" b="1" dirty="0">
                <a:solidFill>
                  <a:srgbClr val="3333CC"/>
                </a:solidFill>
                <a:latin typeface="Arial" pitchFamily="34" charset="0"/>
                <a:cs typeface="Arial" pitchFamily="34" charset="0"/>
              </a:rPr>
              <a:t> </a:t>
            </a:r>
            <a:r>
              <a:rPr lang="tr-TR" altLang="tr-TR" sz="2400" b="1" dirty="0" err="1">
                <a:solidFill>
                  <a:srgbClr val="3333CC"/>
                </a:solidFill>
                <a:latin typeface="Arial" pitchFamily="34" charset="0"/>
                <a:cs typeface="Arial" pitchFamily="34" charset="0"/>
              </a:rPr>
              <a:t>priming</a:t>
            </a:r>
            <a:r>
              <a:rPr lang="tr-TR" altLang="tr-TR" sz="2400" b="1" dirty="0">
                <a:solidFill>
                  <a:srgbClr val="3333CC"/>
                </a:solidFill>
                <a:latin typeface="Arial" pitchFamily="34" charset="0"/>
                <a:cs typeface="Arial" pitchFamily="34" charset="0"/>
              </a:rPr>
              <a:t>,</a:t>
            </a:r>
            <a:endParaRPr lang="tr-TR" altLang="tr-TR" sz="2400" dirty="0">
              <a:solidFill>
                <a:srgbClr val="3333CC"/>
              </a:solidFill>
              <a:latin typeface="Arial" pitchFamily="34" charset="0"/>
              <a:cs typeface="Arial" pitchFamily="34" charset="0"/>
            </a:endParaRPr>
          </a:p>
          <a:p>
            <a:pPr marL="342900" indent="-342900">
              <a:lnSpc>
                <a:spcPct val="114000"/>
              </a:lnSpc>
              <a:buClr>
                <a:srgbClr val="FF0000"/>
              </a:buClr>
              <a:buFont typeface="Wingdings" pitchFamily="2" charset="2"/>
              <a:buChar char="Ø"/>
            </a:pPr>
            <a:r>
              <a:rPr lang="tr-TR" altLang="tr-TR" sz="2400" dirty="0">
                <a:latin typeface="Arial" pitchFamily="34" charset="0"/>
                <a:cs typeface="Arial" pitchFamily="34" charset="0"/>
              </a:rPr>
              <a:t>potasyum tuzlarının (KNO</a:t>
            </a:r>
            <a:r>
              <a:rPr lang="tr-TR" altLang="tr-TR" sz="2400" baseline="-25000" dirty="0">
                <a:latin typeface="Arial" pitchFamily="34" charset="0"/>
                <a:cs typeface="Arial" pitchFamily="34" charset="0"/>
              </a:rPr>
              <a:t>3</a:t>
            </a:r>
            <a:r>
              <a:rPr lang="tr-TR" altLang="tr-TR" sz="2400" dirty="0">
                <a:latin typeface="Arial" pitchFamily="34" charset="0"/>
                <a:cs typeface="Arial" pitchFamily="34" charset="0"/>
              </a:rPr>
              <a:t>, KH</a:t>
            </a:r>
            <a:r>
              <a:rPr lang="tr-TR" altLang="tr-TR" sz="2400" baseline="-25000" dirty="0">
                <a:latin typeface="Arial" pitchFamily="34" charset="0"/>
                <a:cs typeface="Arial" pitchFamily="34" charset="0"/>
              </a:rPr>
              <a:t>2</a:t>
            </a:r>
            <a:r>
              <a:rPr lang="tr-TR" altLang="tr-TR" sz="2400" dirty="0">
                <a:latin typeface="Arial" pitchFamily="34" charset="0"/>
                <a:cs typeface="Arial" pitchFamily="34" charset="0"/>
              </a:rPr>
              <a:t>PO</a:t>
            </a:r>
            <a:r>
              <a:rPr lang="tr-TR" altLang="tr-TR" sz="2400" baseline="-25000" dirty="0">
                <a:latin typeface="Arial" pitchFamily="34" charset="0"/>
                <a:cs typeface="Arial" pitchFamily="34" charset="0"/>
              </a:rPr>
              <a:t>4</a:t>
            </a:r>
            <a:r>
              <a:rPr lang="tr-TR" altLang="tr-TR" sz="2400" dirty="0">
                <a:latin typeface="Arial" pitchFamily="34" charset="0"/>
                <a:cs typeface="Arial" pitchFamily="34" charset="0"/>
              </a:rPr>
              <a:t>) kullanıldığı </a:t>
            </a:r>
            <a:r>
              <a:rPr lang="tr-TR" altLang="tr-TR" sz="2400" b="1" dirty="0" err="1">
                <a:solidFill>
                  <a:srgbClr val="3333CC"/>
                </a:solidFill>
                <a:latin typeface="Arial" pitchFamily="34" charset="0"/>
                <a:cs typeface="Arial" pitchFamily="34" charset="0"/>
              </a:rPr>
              <a:t>halopriming</a:t>
            </a:r>
            <a:r>
              <a:rPr lang="tr-TR" altLang="tr-TR" sz="2400" b="1" dirty="0">
                <a:latin typeface="Arial" pitchFamily="34" charset="0"/>
                <a:cs typeface="Arial" pitchFamily="34" charset="0"/>
              </a:rPr>
              <a:t> </a:t>
            </a:r>
            <a:r>
              <a:rPr lang="tr-TR" altLang="tr-TR" sz="2400" dirty="0">
                <a:latin typeface="Arial" pitchFamily="34" charset="0"/>
                <a:cs typeface="Arial" pitchFamily="34" charset="0"/>
              </a:rPr>
              <a:t>uygulamaları</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924944"/>
            <a:ext cx="2324448" cy="329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V103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429000"/>
            <a:ext cx="4067944" cy="2735123"/>
          </a:xfrm>
          <a:prstGeom prst="rect">
            <a:avLst/>
          </a:prstGeom>
          <a:ln w="12700">
            <a:solidFill>
              <a:srgbClr val="FFFF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925BFFB1-3D7B-4B4F-B9DF-B8E6A573D235}"/>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1323093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V103810">
            <a:extLst>
              <a:ext uri="{FF2B5EF4-FFF2-40B4-BE49-F238E27FC236}">
                <a16:creationId xmlns:a16="http://schemas.microsoft.com/office/drawing/2014/main" id="{4CE5D664-0EC3-4D02-B64D-553B195E9A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50" t="5306" b="11629"/>
          <a:stretch/>
        </p:blipFill>
        <p:spPr bwMode="auto">
          <a:xfrm>
            <a:off x="14334" y="44624"/>
            <a:ext cx="9115332" cy="36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Unvan 3">
            <a:extLst>
              <a:ext uri="{FF2B5EF4-FFF2-40B4-BE49-F238E27FC236}">
                <a16:creationId xmlns:a16="http://schemas.microsoft.com/office/drawing/2014/main" id="{2BB9BDA1-3A8A-4DA2-85A1-C91B4BC89558}"/>
              </a:ext>
            </a:extLst>
          </p:cNvPr>
          <p:cNvSpPr txBox="1">
            <a:spLocks/>
          </p:cNvSpPr>
          <p:nvPr/>
        </p:nvSpPr>
        <p:spPr>
          <a:xfrm>
            <a:off x="-540568" y="188640"/>
            <a:ext cx="3986462" cy="416843"/>
          </a:xfrm>
          <a:prstGeom prst="rect">
            <a:avLst/>
          </a:prstGeom>
        </p:spPr>
        <p:txBody>
          <a:bodyPr>
            <a:normAutofit fontScale="6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tr-TR" sz="4800" b="1">
                <a:solidFill>
                  <a:srgbClr val="FF0000"/>
                </a:solidFill>
                <a:latin typeface="Arial" panose="020B0604020202020204" pitchFamily="34" charset="0"/>
                <a:cs typeface="Arial" panose="020B0604020202020204" pitchFamily="34" charset="0"/>
              </a:rPr>
              <a:t>Priming Odası</a:t>
            </a:r>
            <a:endParaRPr lang="tr-TR" sz="4800" b="1" dirty="0">
              <a:solidFill>
                <a:srgbClr val="FF0000"/>
              </a:solidFill>
              <a:latin typeface="Arial" panose="020B0604020202020204" pitchFamily="34" charset="0"/>
              <a:cs typeface="Arial" panose="020B0604020202020204" pitchFamily="34" charset="0"/>
            </a:endParaRPr>
          </a:p>
        </p:txBody>
      </p:sp>
      <p:pic>
        <p:nvPicPr>
          <p:cNvPr id="4" name="Picture 2" descr="C:\Users\Esra\Desktop\seminer resim\primedseed.jpg">
            <a:extLst>
              <a:ext uri="{FF2B5EF4-FFF2-40B4-BE49-F238E27FC236}">
                <a16:creationId xmlns:a16="http://schemas.microsoft.com/office/drawing/2014/main" id="{D38973A9-0F66-4D19-A1B4-0FF25B8150F2}"/>
              </a:ext>
            </a:extLst>
          </p:cNvPr>
          <p:cNvPicPr>
            <a:picLocks noChangeAspect="1" noChangeArrowheads="1"/>
          </p:cNvPicPr>
          <p:nvPr/>
        </p:nvPicPr>
        <p:blipFill rotWithShape="1">
          <a:blip r:embed="rId3" cstate="print">
            <a:lum bright="10000" contrast="20000"/>
          </a:blip>
          <a:srcRect t="29048" b="17799"/>
          <a:stretch/>
        </p:blipFill>
        <p:spPr bwMode="auto">
          <a:xfrm>
            <a:off x="-14334" y="3645024"/>
            <a:ext cx="9144000" cy="2733870"/>
          </a:xfrm>
          <a:prstGeom prst="rect">
            <a:avLst/>
          </a:prstGeom>
          <a:ln w="12700">
            <a:solidFill>
              <a:srgbClr val="FFFF00"/>
            </a:solidFill>
          </a:ln>
          <a:effectLst>
            <a:outerShdw blurRad="190500" algn="tl" rotWithShape="0">
              <a:srgbClr val="000000">
                <a:alpha val="70000"/>
              </a:srgbClr>
            </a:outerShdw>
          </a:effectLst>
        </p:spPr>
      </p:pic>
      <p:sp>
        <p:nvSpPr>
          <p:cNvPr id="5" name="Metin kutusu 4">
            <a:extLst>
              <a:ext uri="{FF2B5EF4-FFF2-40B4-BE49-F238E27FC236}">
                <a16:creationId xmlns:a16="http://schemas.microsoft.com/office/drawing/2014/main" id="{269D3236-FD33-493F-A7A8-7C1AF344FF8F}"/>
              </a:ext>
            </a:extLst>
          </p:cNvPr>
          <p:cNvSpPr txBox="1"/>
          <p:nvPr/>
        </p:nvSpPr>
        <p:spPr>
          <a:xfrm>
            <a:off x="4314854" y="6444044"/>
            <a:ext cx="4660250" cy="369332"/>
          </a:xfrm>
          <a:prstGeom prst="rect">
            <a:avLst/>
          </a:prstGeom>
          <a:noFill/>
        </p:spPr>
        <p:txBody>
          <a:bodyPr wrap="none" rtlCol="0">
            <a:spAutoFit/>
          </a:bodyPr>
          <a:lstStyle/>
          <a:p>
            <a:r>
              <a:rPr lang="tr-TR" b="1" dirty="0" err="1">
                <a:solidFill>
                  <a:srgbClr val="FF0000"/>
                </a:solidFill>
                <a:latin typeface="Arial" panose="020B0604020202020204" pitchFamily="34" charset="0"/>
                <a:cs typeface="Arial" panose="020B0604020202020204" pitchFamily="34" charset="0"/>
              </a:rPr>
              <a:t>Priming</a:t>
            </a:r>
            <a:r>
              <a:rPr lang="tr-TR" b="1" dirty="0">
                <a:solidFill>
                  <a:srgbClr val="FF0000"/>
                </a:solidFill>
                <a:latin typeface="Arial" panose="020B0604020202020204" pitchFamily="34" charset="0"/>
                <a:cs typeface="Arial" panose="020B0604020202020204" pitchFamily="34" charset="0"/>
              </a:rPr>
              <a:t> uygulanmış domates tohumları</a:t>
            </a:r>
          </a:p>
        </p:txBody>
      </p:sp>
      <p:sp>
        <p:nvSpPr>
          <p:cNvPr id="6" name="Metin kutusu 5">
            <a:extLst>
              <a:ext uri="{FF2B5EF4-FFF2-40B4-BE49-F238E27FC236}">
                <a16:creationId xmlns:a16="http://schemas.microsoft.com/office/drawing/2014/main" id="{FE29819D-6E48-4F54-9417-BD1FA87ECB7C}"/>
              </a:ext>
            </a:extLst>
          </p:cNvPr>
          <p:cNvSpPr txBox="1"/>
          <p:nvPr/>
        </p:nvSpPr>
        <p:spPr>
          <a:xfrm>
            <a:off x="957466" y="6444044"/>
            <a:ext cx="2723823" cy="369332"/>
          </a:xfrm>
          <a:prstGeom prst="rect">
            <a:avLst/>
          </a:prstGeom>
          <a:noFill/>
        </p:spPr>
        <p:txBody>
          <a:bodyPr wrap="none" rtlCol="0">
            <a:spAutoFit/>
          </a:bodyPr>
          <a:lstStyle/>
          <a:p>
            <a:r>
              <a:rPr lang="tr-TR" b="1" dirty="0" err="1">
                <a:solidFill>
                  <a:srgbClr val="3333CC"/>
                </a:solidFill>
                <a:latin typeface="Arial" panose="020B0604020202020204" pitchFamily="34" charset="0"/>
                <a:cs typeface="Arial" panose="020B0604020202020204" pitchFamily="34" charset="0"/>
              </a:rPr>
              <a:t>Priming</a:t>
            </a:r>
            <a:r>
              <a:rPr lang="tr-TR" b="1" dirty="0">
                <a:solidFill>
                  <a:srgbClr val="3333CC"/>
                </a:solidFill>
                <a:latin typeface="Arial" panose="020B0604020202020204" pitchFamily="34" charset="0"/>
                <a:cs typeface="Arial" panose="020B0604020202020204" pitchFamily="34" charset="0"/>
              </a:rPr>
              <a:t> uygulanmamış</a:t>
            </a:r>
          </a:p>
        </p:txBody>
      </p:sp>
    </p:spTree>
    <p:extLst>
      <p:ext uri="{BB962C8B-B14F-4D97-AF65-F5344CB8AC3E}">
        <p14:creationId xmlns:p14="http://schemas.microsoft.com/office/powerpoint/2010/main" val="3585788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79512" y="404664"/>
            <a:ext cx="8784976" cy="308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indent="457200" algn="just">
              <a:lnSpc>
                <a:spcPct val="114000"/>
              </a:lnSpc>
              <a:spcAft>
                <a:spcPts val="1200"/>
              </a:spcAft>
            </a:pPr>
            <a:r>
              <a:rPr lang="tr-TR" altLang="tr-TR" sz="2400" dirty="0">
                <a:latin typeface="Arial" pitchFamily="34" charset="0"/>
                <a:cs typeface="Arial" pitchFamily="34" charset="0"/>
              </a:rPr>
              <a:t>Ayrıca günümüzde, tohum albenisini artıran, tohum ekimini kolaylaştıran, </a:t>
            </a:r>
          </a:p>
          <a:p>
            <a:pPr indent="457200" algn="just">
              <a:lnSpc>
                <a:spcPct val="114000"/>
              </a:lnSpc>
              <a:spcAft>
                <a:spcPts val="1200"/>
              </a:spcAft>
            </a:pPr>
            <a:r>
              <a:rPr lang="tr-TR" altLang="tr-TR" sz="2400" b="1" dirty="0" err="1">
                <a:solidFill>
                  <a:srgbClr val="FF0000"/>
                </a:solidFill>
                <a:latin typeface="Arial" pitchFamily="34" charset="0"/>
                <a:cs typeface="Arial" pitchFamily="34" charset="0"/>
              </a:rPr>
              <a:t>pellet</a:t>
            </a:r>
            <a:r>
              <a:rPr lang="tr-TR" altLang="tr-TR" sz="2400" b="1" dirty="0">
                <a:solidFill>
                  <a:srgbClr val="FF0000"/>
                </a:solidFill>
                <a:latin typeface="Arial" pitchFamily="34" charset="0"/>
                <a:cs typeface="Arial" pitchFamily="34" charset="0"/>
              </a:rPr>
              <a:t> kaplama </a:t>
            </a:r>
          </a:p>
          <a:p>
            <a:pPr indent="457200" algn="just">
              <a:lnSpc>
                <a:spcPct val="114000"/>
              </a:lnSpc>
              <a:spcAft>
                <a:spcPts val="1200"/>
              </a:spcAft>
            </a:pPr>
            <a:r>
              <a:rPr lang="tr-TR" altLang="tr-TR" sz="2400" b="1" dirty="0">
                <a:solidFill>
                  <a:srgbClr val="FF0000"/>
                </a:solidFill>
                <a:latin typeface="Arial" pitchFamily="34" charset="0"/>
                <a:cs typeface="Arial" pitchFamily="34" charset="0"/>
              </a:rPr>
              <a:t>tohum film kaplama </a:t>
            </a:r>
          </a:p>
          <a:p>
            <a:pPr algn="just">
              <a:lnSpc>
                <a:spcPct val="114000"/>
              </a:lnSpc>
              <a:spcAft>
                <a:spcPts val="1200"/>
              </a:spcAft>
            </a:pPr>
            <a:r>
              <a:rPr lang="tr-TR" altLang="tr-TR" sz="2400" dirty="0">
                <a:latin typeface="Arial" pitchFamily="34" charset="0"/>
                <a:cs typeface="Arial" pitchFamily="34" charset="0"/>
              </a:rPr>
              <a:t>uygulamaları birçok sebze türü tohumlarında uygulama şansı bulmuştur. </a:t>
            </a: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71" r="28433"/>
          <a:stretch/>
        </p:blipFill>
        <p:spPr bwMode="auto">
          <a:xfrm>
            <a:off x="5022092" y="3556748"/>
            <a:ext cx="3741315" cy="2645830"/>
          </a:xfrm>
          <a:prstGeom prst="rect">
            <a:avLst/>
          </a:prstGeom>
          <a:ln w="12700" algn="ctr">
            <a:solidFill>
              <a:srgbClr val="FFFF00"/>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5" name="Picture 10" descr="untitled"/>
          <p:cNvPicPr>
            <a:picLocks noChangeAspect="1" noChangeArrowheads="1"/>
          </p:cNvPicPr>
          <p:nvPr/>
        </p:nvPicPr>
        <p:blipFill>
          <a:blip r:embed="rId3" cstate="print"/>
          <a:srcRect/>
          <a:stretch>
            <a:fillRect/>
          </a:stretch>
        </p:blipFill>
        <p:spPr bwMode="auto">
          <a:xfrm>
            <a:off x="395536" y="3535743"/>
            <a:ext cx="4316810" cy="2666834"/>
          </a:xfrm>
          <a:prstGeom prst="rect">
            <a:avLst/>
          </a:prstGeom>
          <a:ln w="12700">
            <a:solidFill>
              <a:srgbClr val="FFFF00"/>
            </a:solidFill>
          </a:ln>
          <a:effectLst/>
        </p:spPr>
      </p:pic>
      <p:sp>
        <p:nvSpPr>
          <p:cNvPr id="7" name="Dikdörtgen 6">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631250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in 7\Desktop\pelletingprocess.jpg"/>
          <p:cNvPicPr>
            <a:picLocks noGrp="1" noChangeAspect="1" noChangeArrowheads="1"/>
          </p:cNvPicPr>
          <p:nvPr>
            <p:ph idx="1"/>
          </p:nvPr>
        </p:nvPicPr>
        <p:blipFill rotWithShape="1">
          <a:blip r:embed="rId2" cstate="print"/>
          <a:srcRect t="6308" b="16598"/>
          <a:stretch/>
        </p:blipFill>
        <p:spPr bwMode="auto">
          <a:xfrm>
            <a:off x="1" y="2295724"/>
            <a:ext cx="9143999" cy="4013596"/>
          </a:xfrm>
          <a:prstGeom prst="rect">
            <a:avLst/>
          </a:prstGeom>
          <a:noFill/>
          <a:ln w="12700">
            <a:solidFill>
              <a:srgbClr val="FFFF00"/>
            </a:solidFill>
          </a:ln>
        </p:spPr>
      </p:pic>
      <p:sp>
        <p:nvSpPr>
          <p:cNvPr id="7" name="Slayt Numarası Yer Tutucusu 6"/>
          <p:cNvSpPr>
            <a:spLocks noGrp="1"/>
          </p:cNvSpPr>
          <p:nvPr>
            <p:ph type="sldNum" sz="quarter" idx="12"/>
          </p:nvPr>
        </p:nvSpPr>
        <p:spPr/>
        <p:txBody>
          <a:bodyPr/>
          <a:lstStyle/>
          <a:p>
            <a:fld id="{FF32705F-6C24-4BB2-B8F1-2ECF1B1312BF}" type="slidenum">
              <a:rPr lang="tr-TR" smtClean="0"/>
              <a:pPr/>
              <a:t>33</a:t>
            </a:fld>
            <a:endParaRPr lang="tr-TR"/>
          </a:p>
        </p:txBody>
      </p:sp>
      <p:sp>
        <p:nvSpPr>
          <p:cNvPr id="8" name="Dikdörtgen 7">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
        <p:nvSpPr>
          <p:cNvPr id="10" name="Dikdörtgen 9">
            <a:extLst>
              <a:ext uri="{FF2B5EF4-FFF2-40B4-BE49-F238E27FC236}">
                <a16:creationId xmlns:a16="http://schemas.microsoft.com/office/drawing/2014/main" id="{98F7B160-85FA-4945-BE24-95D56F11D421}"/>
              </a:ext>
            </a:extLst>
          </p:cNvPr>
          <p:cNvSpPr/>
          <p:nvPr/>
        </p:nvSpPr>
        <p:spPr>
          <a:xfrm>
            <a:off x="107503" y="236181"/>
            <a:ext cx="8928992" cy="1846659"/>
          </a:xfrm>
          <a:prstGeom prst="rect">
            <a:avLst/>
          </a:prstGeom>
        </p:spPr>
        <p:txBody>
          <a:bodyPr wrap="square">
            <a:spAutoFit/>
          </a:bodyPr>
          <a:lstStyle/>
          <a:p>
            <a:pPr indent="457200" algn="just">
              <a:lnSpc>
                <a:spcPct val="114000"/>
              </a:lnSpc>
              <a:spcBef>
                <a:spcPts val="1200"/>
              </a:spcBef>
              <a:spcAft>
                <a:spcPts val="600"/>
              </a:spcAft>
            </a:pPr>
            <a:r>
              <a:rPr lang="tr-TR" sz="2000" dirty="0">
                <a:latin typeface="Arial" panose="020B0604020202020204" pitchFamily="34" charset="0"/>
                <a:ea typeface="Calibri" panose="020F0502020204030204" pitchFamily="34" charset="0"/>
                <a:cs typeface="Times New Roman" panose="02020603050405020304" pitchFamily="18" charset="0"/>
              </a:rPr>
              <a:t>Sebze türlerinden özellikle çimlenmesi zor ve düzensiz olan havuç, kereviz, pırasa, soğan, salata-marul, ıspanak, domates, biber  vb. tür tohumlarında </a:t>
            </a:r>
            <a:r>
              <a:rPr lang="tr-TR" sz="2000" dirty="0" err="1">
                <a:latin typeface="Arial" panose="020B0604020202020204" pitchFamily="34" charset="0"/>
                <a:ea typeface="Calibri" panose="020F0502020204030204" pitchFamily="34" charset="0"/>
                <a:cs typeface="Times New Roman" panose="02020603050405020304" pitchFamily="18" charset="0"/>
              </a:rPr>
              <a:t>priming</a:t>
            </a:r>
            <a:r>
              <a:rPr lang="tr-TR" sz="2000" dirty="0">
                <a:latin typeface="Arial" panose="020B0604020202020204" pitchFamily="34" charset="0"/>
                <a:ea typeface="Calibri" panose="020F0502020204030204" pitchFamily="34" charset="0"/>
                <a:cs typeface="Times New Roman" panose="02020603050405020304" pitchFamily="18" charset="0"/>
              </a:rPr>
              <a:t> uygulamaları ve tohum kaplama uygulamaları, diğer tüm sebze tür tohumlarında ise kaplama teknolojisinin (film ve </a:t>
            </a:r>
            <a:r>
              <a:rPr lang="tr-TR" sz="2000" dirty="0" err="1">
                <a:latin typeface="Arial" panose="020B0604020202020204" pitchFamily="34" charset="0"/>
                <a:ea typeface="Calibri" panose="020F0502020204030204" pitchFamily="34" charset="0"/>
                <a:cs typeface="Times New Roman" panose="02020603050405020304" pitchFamily="18" charset="0"/>
              </a:rPr>
              <a:t>pellet</a:t>
            </a:r>
            <a:r>
              <a:rPr lang="tr-TR" sz="2000" dirty="0">
                <a:latin typeface="Arial" panose="020B0604020202020204" pitchFamily="34" charset="0"/>
                <a:ea typeface="Calibri" panose="020F0502020204030204" pitchFamily="34" charset="0"/>
                <a:cs typeface="Times New Roman" panose="02020603050405020304" pitchFamily="18" charset="0"/>
              </a:rPr>
              <a:t>) büyük çaplı uygulandığı görülmektedir.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015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915556"/>
            <a:ext cx="7886700" cy="1049525"/>
          </a:xfrm>
        </p:spPr>
        <p:txBody>
          <a:bodyPr>
            <a:normAutofit fontScale="90000"/>
          </a:bodyPr>
          <a:lstStyle/>
          <a:p>
            <a:pPr algn="ctr"/>
            <a:r>
              <a:rPr lang="tr-TR" b="1" dirty="0">
                <a:solidFill>
                  <a:srgbClr val="7030A0"/>
                </a:solidFill>
              </a:rPr>
              <a:t/>
            </a:r>
            <a:br>
              <a:rPr lang="tr-TR" b="1" dirty="0">
                <a:solidFill>
                  <a:srgbClr val="7030A0"/>
                </a:solidFill>
              </a:rPr>
            </a:br>
            <a:r>
              <a:rPr lang="tr-TR" b="1" dirty="0">
                <a:solidFill>
                  <a:srgbClr val="7030A0"/>
                </a:solidFill>
              </a:rPr>
              <a:t/>
            </a:r>
            <a:br>
              <a:rPr lang="tr-TR" b="1" dirty="0">
                <a:solidFill>
                  <a:srgbClr val="7030A0"/>
                </a:solidFill>
              </a:rPr>
            </a:br>
            <a:r>
              <a:rPr lang="tr-TR" b="1" dirty="0">
                <a:solidFill>
                  <a:srgbClr val="7030A0"/>
                </a:solidFill>
              </a:rPr>
              <a:t/>
            </a:r>
            <a:br>
              <a:rPr lang="tr-TR" b="1" dirty="0">
                <a:solidFill>
                  <a:srgbClr val="7030A0"/>
                </a:solidFill>
              </a:rPr>
            </a:br>
            <a:r>
              <a:rPr lang="tr-TR" sz="4500" b="1" dirty="0">
                <a:solidFill>
                  <a:srgbClr val="7030A0"/>
                </a:solidFill>
              </a:rPr>
              <a:t/>
            </a:r>
            <a:br>
              <a:rPr lang="tr-TR" sz="4500" b="1" dirty="0">
                <a:solidFill>
                  <a:srgbClr val="7030A0"/>
                </a:solidFill>
              </a:rPr>
            </a:br>
            <a:r>
              <a:rPr lang="tr-TR" sz="4500" b="1" dirty="0">
                <a:solidFill>
                  <a:srgbClr val="7030A0"/>
                </a:solidFill>
              </a:rPr>
              <a:t/>
            </a:r>
            <a:br>
              <a:rPr lang="tr-TR" sz="4500" b="1" dirty="0">
                <a:solidFill>
                  <a:srgbClr val="7030A0"/>
                </a:solidFill>
              </a:rPr>
            </a:br>
            <a:endParaRPr lang="tr-TR" sz="4500" dirty="0"/>
          </a:p>
        </p:txBody>
      </p:sp>
      <p:pic>
        <p:nvPicPr>
          <p:cNvPr id="4" name="Picture 2" descr="J:\samsun\2010 TTUAM Benian hoca proje-resimler\DSC0868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4572000" cy="2656573"/>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5" name="Picture 4" descr="J:\samsun\2010 TTUAM Benian hoca proje-resimler\DSC086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857250"/>
            <a:ext cx="4572000" cy="2656573"/>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6" name="Picture 2" descr="C:\Users\Win 7\Desktop\turkpellet2.jpg"/>
          <p:cNvPicPr>
            <a:picLocks noChangeAspect="1" noChangeArrowheads="1"/>
          </p:cNvPicPr>
          <p:nvPr/>
        </p:nvPicPr>
        <p:blipFill>
          <a:blip r:embed="rId5" cstate="print"/>
          <a:srcRect/>
          <a:stretch>
            <a:fillRect/>
          </a:stretch>
        </p:blipFill>
        <p:spPr bwMode="auto">
          <a:xfrm>
            <a:off x="0" y="3513823"/>
            <a:ext cx="4572000" cy="2497645"/>
          </a:xfrm>
          <a:prstGeom prst="rect">
            <a:avLst/>
          </a:prstGeom>
          <a:ln w="12700">
            <a:solidFill>
              <a:srgbClr val="FFFF00"/>
            </a:solidFill>
          </a:ln>
          <a:effectLst>
            <a:outerShdw blurRad="292100" dist="139700" dir="2700000" algn="tl" rotWithShape="0">
              <a:srgbClr val="333333">
                <a:alpha val="65000"/>
              </a:srgbClr>
            </a:outerShdw>
          </a:effectLst>
        </p:spPr>
      </p:pic>
      <p:pic>
        <p:nvPicPr>
          <p:cNvPr id="7" name="Picture 4" descr="C:\Users\Win 7\Desktop\indir (1).jpg"/>
          <p:cNvPicPr>
            <a:picLocks noChangeAspect="1" noChangeArrowheads="1"/>
          </p:cNvPicPr>
          <p:nvPr/>
        </p:nvPicPr>
        <p:blipFill>
          <a:blip r:embed="rId6" cstate="print"/>
          <a:srcRect/>
          <a:stretch>
            <a:fillRect/>
          </a:stretch>
        </p:blipFill>
        <p:spPr bwMode="auto">
          <a:xfrm>
            <a:off x="4572000" y="3513823"/>
            <a:ext cx="4572000" cy="2497645"/>
          </a:xfrm>
          <a:prstGeom prst="rect">
            <a:avLst/>
          </a:prstGeom>
          <a:ln w="12700">
            <a:solidFill>
              <a:srgbClr val="FFFF00"/>
            </a:solidFill>
          </a:ln>
          <a:effectLst>
            <a:outerShdw blurRad="292100" dist="139700" dir="2700000" algn="tl" rotWithShape="0">
              <a:srgbClr val="333333">
                <a:alpha val="65000"/>
              </a:srgbClr>
            </a:outerShdw>
          </a:effectLst>
        </p:spPr>
      </p:pic>
      <p:sp>
        <p:nvSpPr>
          <p:cNvPr id="8" name="Yuvarlatılmış Dikdörtgen 7"/>
          <p:cNvSpPr/>
          <p:nvPr/>
        </p:nvSpPr>
        <p:spPr>
          <a:xfrm>
            <a:off x="6750212" y="857250"/>
            <a:ext cx="2393788" cy="424844"/>
          </a:xfrm>
          <a:prstGeom prst="roundRect">
            <a:avLst/>
          </a:prstGeom>
          <a:solidFill>
            <a:srgbClr val="CDE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rgbClr val="3333CC"/>
                </a:solidFill>
                <a:latin typeface="Arial" pitchFamily="34" charset="0"/>
                <a:cs typeface="Arial" pitchFamily="34" charset="0"/>
              </a:rPr>
              <a:t>Tohum Kalitesini İyileştirme</a:t>
            </a:r>
          </a:p>
        </p:txBody>
      </p:sp>
      <p:sp>
        <p:nvSpPr>
          <p:cNvPr id="3" name="Slayt Numarası Yer Tutucusu 2"/>
          <p:cNvSpPr>
            <a:spLocks noGrp="1"/>
          </p:cNvSpPr>
          <p:nvPr>
            <p:ph type="sldNum" sz="quarter" idx="12"/>
          </p:nvPr>
        </p:nvSpPr>
        <p:spPr/>
        <p:txBody>
          <a:bodyPr/>
          <a:lstStyle/>
          <a:p>
            <a:fld id="{FF32705F-6C24-4BB2-B8F1-2ECF1B1312BF}" type="slidenum">
              <a:rPr lang="tr-TR" smtClean="0"/>
              <a:pPr/>
              <a:t>34</a:t>
            </a:fld>
            <a:endParaRPr lang="tr-TR"/>
          </a:p>
        </p:txBody>
      </p:sp>
      <p:sp>
        <p:nvSpPr>
          <p:cNvPr id="9" name="Dikdörtgen 8">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0352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71060" y="5050224"/>
            <a:ext cx="8712968" cy="2518190"/>
          </a:xfrm>
        </p:spPr>
        <p:txBody>
          <a:bodyPr>
            <a:noAutofit/>
          </a:bodyPr>
          <a:lstStyle/>
          <a:p>
            <a:pPr marL="0" indent="457200" algn="just">
              <a:lnSpc>
                <a:spcPct val="114000"/>
              </a:lnSpc>
              <a:buNone/>
            </a:pPr>
            <a:r>
              <a:rPr lang="tr-TR" sz="2400" dirty="0">
                <a:latin typeface="Arial" pitchFamily="34" charset="0"/>
                <a:cs typeface="Arial" pitchFamily="34" charset="0"/>
              </a:rPr>
              <a:t>Film kaplama uygulaması pazara sunulan tüm sebze tür tohumlarında kullanılmaktadır. </a:t>
            </a:r>
          </a:p>
        </p:txBody>
      </p:sp>
      <p:pic>
        <p:nvPicPr>
          <p:cNvPr id="4" name="3 Resim" descr="4.jpg"/>
          <p:cNvPicPr>
            <a:picLocks noChangeAspect="1"/>
          </p:cNvPicPr>
          <p:nvPr/>
        </p:nvPicPr>
        <p:blipFill>
          <a:blip r:embed="rId2" cstate="print"/>
          <a:stretch>
            <a:fillRect/>
          </a:stretch>
        </p:blipFill>
        <p:spPr>
          <a:xfrm>
            <a:off x="570745" y="544796"/>
            <a:ext cx="8347434" cy="4180348"/>
          </a:xfrm>
          <a:prstGeom prst="rect">
            <a:avLst/>
          </a:prstGeom>
          <a:ln w="19050">
            <a:solidFill>
              <a:srgbClr val="FFFF00"/>
            </a:solidFill>
          </a:ln>
        </p:spPr>
      </p:pic>
      <p:sp>
        <p:nvSpPr>
          <p:cNvPr id="5" name="Yuvarlatılmış Dikdörtgen 4"/>
          <p:cNvSpPr/>
          <p:nvPr/>
        </p:nvSpPr>
        <p:spPr>
          <a:xfrm>
            <a:off x="6020335" y="544796"/>
            <a:ext cx="2897844" cy="403187"/>
          </a:xfrm>
          <a:prstGeom prst="roundRect">
            <a:avLst/>
          </a:prstGeom>
          <a:solidFill>
            <a:srgbClr val="CDE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solidFill>
                  <a:srgbClr val="3333CC"/>
                </a:solidFill>
                <a:latin typeface="Arial" pitchFamily="34" charset="0"/>
                <a:cs typeface="Arial" pitchFamily="34" charset="0"/>
              </a:rPr>
              <a:t>Tohum Kalitesini İyileştirme</a:t>
            </a:r>
          </a:p>
        </p:txBody>
      </p:sp>
      <p:sp>
        <p:nvSpPr>
          <p:cNvPr id="2" name="Slayt Numarası Yer Tutucusu 1"/>
          <p:cNvSpPr>
            <a:spLocks noGrp="1"/>
          </p:cNvSpPr>
          <p:nvPr>
            <p:ph type="sldNum" sz="quarter" idx="12"/>
          </p:nvPr>
        </p:nvSpPr>
        <p:spPr/>
        <p:txBody>
          <a:bodyPr/>
          <a:lstStyle/>
          <a:p>
            <a:fld id="{435ADC09-3A10-4C48-8E7E-49F330739AD2}" type="slidenum">
              <a:rPr lang="en-US" smtClean="0"/>
              <a:pPr/>
              <a:t>35</a:t>
            </a:fld>
            <a:endParaRPr lang="en-US" dirty="0"/>
          </a:p>
        </p:txBody>
      </p:sp>
      <p:sp>
        <p:nvSpPr>
          <p:cNvPr id="6" name="Dikdörtgen 5">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rPr>
              <a:t>Bahçe Bitkilerinde Tohum Üretimi Mevcut Durum ve Gelecek</a:t>
            </a:r>
            <a:endParaRPr lang="tr-TR" sz="1100" b="1" dirty="0">
              <a:solidFill>
                <a:srgbClr val="3333CC"/>
              </a:solidFill>
            </a:endParaRPr>
          </a:p>
          <a:p>
            <a:pPr algn="ctr"/>
            <a:r>
              <a:rPr lang="tr-TR" sz="1100" b="1" dirty="0">
                <a:solidFill>
                  <a:srgbClr val="3333CC"/>
                </a:solidFill>
              </a:rPr>
              <a:t>IX. Türkiye Ziraat Mühendisliği Teknik Kongresi </a:t>
            </a:r>
            <a:r>
              <a:rPr lang="tr-TR" sz="1100" b="1" dirty="0">
                <a:solidFill>
                  <a:srgbClr val="3333CC"/>
                </a:solidFill>
                <a:latin typeface="Times New Roman" pitchFamily="18" charset="0"/>
                <a:cs typeface="Times New Roman" pitchFamily="18" charset="0"/>
              </a:rPr>
              <a:t>13-17 Ocak 2020 Ankara</a:t>
            </a:r>
            <a:endParaRPr lang="tr-TR" sz="11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860332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axia gezi\IMG_1593.JPG">
            <a:extLst>
              <a:ext uri="{FF2B5EF4-FFF2-40B4-BE49-F238E27FC236}">
                <a16:creationId xmlns:a16="http://schemas.microsoft.com/office/drawing/2014/main" id="{4B8E86BB-C318-4880-A140-40CA1B6A527E}"/>
              </a:ext>
            </a:extLst>
          </p:cNvPr>
          <p:cNvPicPr>
            <a:picLocks noChangeAspect="1" noChangeArrowheads="1"/>
          </p:cNvPicPr>
          <p:nvPr/>
        </p:nvPicPr>
        <p:blipFill rotWithShape="1">
          <a:blip r:embed="rId2" cstate="print"/>
          <a:srcRect l="7159" t="5482" b="5817"/>
          <a:stretch/>
        </p:blipFill>
        <p:spPr bwMode="auto">
          <a:xfrm rot="5400000">
            <a:off x="4417068" y="1689890"/>
            <a:ext cx="5134400" cy="4104456"/>
          </a:xfrm>
          <a:prstGeom prst="rect">
            <a:avLst/>
          </a:prstGeom>
          <a:noFill/>
          <a:ln w="12700">
            <a:solidFill>
              <a:srgbClr val="FFFF00"/>
            </a:solidFill>
          </a:ln>
        </p:spPr>
      </p:pic>
      <p:sp>
        <p:nvSpPr>
          <p:cNvPr id="2" name="Dikdörtgen 1">
            <a:extLst>
              <a:ext uri="{FF2B5EF4-FFF2-40B4-BE49-F238E27FC236}">
                <a16:creationId xmlns:a16="http://schemas.microsoft.com/office/drawing/2014/main" id="{C9E7E384-1764-424B-8BFF-EBD82182CDA0}"/>
              </a:ext>
            </a:extLst>
          </p:cNvPr>
          <p:cNvSpPr/>
          <p:nvPr/>
        </p:nvSpPr>
        <p:spPr>
          <a:xfrm>
            <a:off x="8045" y="1141522"/>
            <a:ext cx="4824537" cy="5282472"/>
          </a:xfrm>
          <a:prstGeom prst="rect">
            <a:avLst/>
          </a:prstGeom>
        </p:spPr>
        <p:txBody>
          <a:bodyPr wrap="square">
            <a:spAutoFit/>
          </a:bodyPr>
          <a:lstStyle/>
          <a:p>
            <a:pPr indent="457200" algn="just">
              <a:lnSpc>
                <a:spcPct val="114000"/>
              </a:lnSpc>
              <a:spcAft>
                <a:spcPts val="800"/>
              </a:spcAft>
            </a:pPr>
            <a:r>
              <a:rPr lang="tr-TR" sz="2200" dirty="0">
                <a:latin typeface="Arial" pitchFamily="34" charset="0"/>
                <a:ea typeface="Calibri" panose="020F0502020204030204" pitchFamily="34" charset="0"/>
                <a:cs typeface="Arial" pitchFamily="34" charset="0"/>
              </a:rPr>
              <a:t>Dünyada pek çok tohum firması “temiz tohum - temiz fide” kalite güvence sistemine geçmiştir. Bunun ülkemizde de uygulanabilmesi için tohum işleme tesislerinin sayılarının artırılması ve var olan işleme tesislerinin mevcut alt yapılarının modernize edilmesi gereklidir. </a:t>
            </a:r>
          </a:p>
          <a:p>
            <a:pPr indent="457200" algn="just">
              <a:lnSpc>
                <a:spcPct val="114000"/>
              </a:lnSpc>
              <a:spcAft>
                <a:spcPts val="800"/>
              </a:spcAft>
            </a:pPr>
            <a:r>
              <a:rPr lang="tr-TR" altLang="tr-TR" sz="2200" dirty="0">
                <a:latin typeface="Arial" pitchFamily="34" charset="0"/>
                <a:cs typeface="Arial" pitchFamily="34" charset="0"/>
              </a:rPr>
              <a:t>Türkiye’de tohumculuk endüstrisi içerisinde kaliteli tohumun elde edilmesinde en zayıf halka, tohum işleme sektörüdür. </a:t>
            </a:r>
          </a:p>
          <a:p>
            <a:pPr indent="457200" algn="just">
              <a:lnSpc>
                <a:spcPct val="114000"/>
              </a:lnSpc>
              <a:spcAft>
                <a:spcPts val="800"/>
              </a:spcAft>
            </a:pPr>
            <a:endParaRPr lang="tr-TR" sz="2200" dirty="0">
              <a:latin typeface="Arial" pitchFamily="34" charset="0"/>
              <a:ea typeface="Calibri" panose="020F0502020204030204" pitchFamily="34" charset="0"/>
              <a:cs typeface="Arial" pitchFamily="34" charset="0"/>
            </a:endParaRPr>
          </a:p>
        </p:txBody>
      </p:sp>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sp>
        <p:nvSpPr>
          <p:cNvPr id="5" name="Dikdörtgen 1">
            <a:extLst>
              <a:ext uri="{FF2B5EF4-FFF2-40B4-BE49-F238E27FC236}">
                <a16:creationId xmlns:a16="http://schemas.microsoft.com/office/drawing/2014/main" id="{43E0C35A-5BC4-46C3-85B3-1C1787A28975}"/>
              </a:ext>
            </a:extLst>
          </p:cNvPr>
          <p:cNvSpPr>
            <a:spLocks noChangeArrowheads="1"/>
          </p:cNvSpPr>
          <p:nvPr/>
        </p:nvSpPr>
        <p:spPr bwMode="auto">
          <a:xfrm>
            <a:off x="997299" y="149731"/>
            <a:ext cx="7128792" cy="83099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a:r>
              <a:rPr lang="tr-TR" altLang="tr-TR" sz="2400" b="1" dirty="0">
                <a:solidFill>
                  <a:srgbClr val="3333CC"/>
                </a:solidFill>
              </a:rPr>
              <a:t>Ülkemizde Sebze Tohum Sektöründe </a:t>
            </a:r>
          </a:p>
          <a:p>
            <a:pPr algn="ctr"/>
            <a:r>
              <a:rPr lang="tr-TR" altLang="tr-TR" sz="2400" b="1" dirty="0">
                <a:solidFill>
                  <a:srgbClr val="3333CC"/>
                </a:solidFill>
              </a:rPr>
              <a:t>Kalite İyileştirici Uygulamaların Geleceği</a:t>
            </a:r>
            <a:endParaRPr lang="tr-TR" altLang="tr-TR" sz="2400" dirty="0">
              <a:solidFill>
                <a:srgbClr val="3333CC"/>
              </a:solidFill>
            </a:endParaRPr>
          </a:p>
        </p:txBody>
      </p:sp>
    </p:spTree>
    <p:extLst>
      <p:ext uri="{BB962C8B-B14F-4D97-AF65-F5344CB8AC3E}">
        <p14:creationId xmlns:p14="http://schemas.microsoft.com/office/powerpoint/2010/main" val="1639535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C2959DB-EA5D-4830-AC63-5DEE2DB00519}"/>
              </a:ext>
            </a:extLst>
          </p:cNvPr>
          <p:cNvSpPr/>
          <p:nvPr/>
        </p:nvSpPr>
        <p:spPr>
          <a:xfrm>
            <a:off x="4031978" y="548680"/>
            <a:ext cx="5022539" cy="5340116"/>
          </a:xfrm>
          <a:prstGeom prst="rect">
            <a:avLst/>
          </a:prstGeom>
        </p:spPr>
        <p:txBody>
          <a:bodyPr wrap="square">
            <a:spAutoFit/>
          </a:bodyPr>
          <a:lstStyle/>
          <a:p>
            <a:pPr indent="457200" algn="just">
              <a:lnSpc>
                <a:spcPct val="114000"/>
              </a:lnSpc>
              <a:spcAft>
                <a:spcPts val="1800"/>
              </a:spcAft>
              <a:buNone/>
            </a:pPr>
            <a:r>
              <a:rPr lang="tr-TR" sz="2400" dirty="0">
                <a:latin typeface="Arial" pitchFamily="34" charset="0"/>
                <a:ea typeface="Times New Roman" panose="02020603050405020304" pitchFamily="18" charset="0"/>
                <a:cs typeface="Arial" pitchFamily="34" charset="0"/>
              </a:rPr>
              <a:t>Ülkemizde birçok tohum firmasının tohum işleme tesislerinin oldukça yetersiz durumda ya da dışarıdan hizmet alımı şeklinde tohum işlemesi yaptırdıkları tespit edilmiştir (Yiğit ve Balkaya, 2019). </a:t>
            </a:r>
          </a:p>
          <a:p>
            <a:pPr indent="457200" algn="just">
              <a:lnSpc>
                <a:spcPct val="114000"/>
              </a:lnSpc>
              <a:spcAft>
                <a:spcPts val="1800"/>
              </a:spcAft>
              <a:buNone/>
            </a:pPr>
            <a:r>
              <a:rPr lang="tr-TR" sz="2400" dirty="0">
                <a:latin typeface="Arial" pitchFamily="34" charset="0"/>
                <a:ea typeface="Times New Roman" panose="02020603050405020304" pitchFamily="18" charset="0"/>
                <a:cs typeface="Arial" pitchFamily="34" charset="0"/>
              </a:rPr>
              <a:t>Bu durum, tohum canlılığının ve tohum gücü değerlerinin hızla azalmasına neden olmaktadır. Bunun sonucu olarak tohum kalitesinin korunumu ve devamlılığı sağlanamamaktadır.</a:t>
            </a:r>
          </a:p>
        </p:txBody>
      </p:sp>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5" name="Resim 4">
            <a:extLst>
              <a:ext uri="{FF2B5EF4-FFF2-40B4-BE49-F238E27FC236}">
                <a16:creationId xmlns:a16="http://schemas.microsoft.com/office/drawing/2014/main" id="{4D3C67A0-439B-43E9-98BB-AEACBBA6C9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854"/>
          <a:stretch/>
        </p:blipFill>
        <p:spPr>
          <a:xfrm>
            <a:off x="251521" y="586368"/>
            <a:ext cx="3600400" cy="5146888"/>
          </a:xfrm>
          <a:prstGeom prst="rect">
            <a:avLst/>
          </a:prstGeom>
          <a:ln w="12700">
            <a:solidFill>
              <a:srgbClr val="FFFF00"/>
            </a:solidFill>
          </a:ln>
        </p:spPr>
      </p:pic>
    </p:spTree>
    <p:extLst>
      <p:ext uri="{BB962C8B-B14F-4D97-AF65-F5344CB8AC3E}">
        <p14:creationId xmlns:p14="http://schemas.microsoft.com/office/powerpoint/2010/main" val="1920735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7000" r="-17000"/>
          </a:stretch>
        </a:blipFill>
        <a:effectLst/>
      </p:bgPr>
    </p:bg>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kdörtgen 5">
            <a:extLst>
              <a:ext uri="{FF2B5EF4-FFF2-40B4-BE49-F238E27FC236}">
                <a16:creationId xmlns:a16="http://schemas.microsoft.com/office/drawing/2014/main" id="{880AB9D8-D45D-49C6-8D64-A307FD0A76DE}"/>
              </a:ext>
            </a:extLst>
          </p:cNvPr>
          <p:cNvSpPr/>
          <p:nvPr/>
        </p:nvSpPr>
        <p:spPr>
          <a:xfrm>
            <a:off x="1187624" y="5013176"/>
            <a:ext cx="7848872" cy="1077218"/>
          </a:xfrm>
          <a:prstGeom prst="rect">
            <a:avLst/>
          </a:prstGeom>
          <a:solidFill>
            <a:srgbClr val="FFFF00"/>
          </a:solidFill>
          <a:ln w="19050">
            <a:solidFill>
              <a:srgbClr val="0033CC"/>
            </a:solidFill>
          </a:ln>
        </p:spPr>
        <p:txBody>
          <a:bodyPr wrap="square">
            <a:spAutoFit/>
          </a:bodyPr>
          <a:lstStyle/>
          <a:p>
            <a:pPr algn="ctr"/>
            <a:r>
              <a:rPr lang="tr-TR" sz="3200" b="1" dirty="0">
                <a:solidFill>
                  <a:srgbClr val="3333CC"/>
                </a:solidFill>
                <a:latin typeface="Arial" panose="020B0604020202020204" pitchFamily="34" charset="0"/>
                <a:cs typeface="Arial" panose="020B0604020202020204" pitchFamily="34" charset="0"/>
              </a:rPr>
              <a:t>SEBZE TOHUMCULUK SEKTÖRÜNDE BİYOTEKNOLOJİNİN KULLANIMI </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351299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7DB5224-29F5-44C3-AA49-A13B7321E7F3}" type="slidenum">
              <a:rPr lang="tr-TR" smtClean="0"/>
              <a:pPr/>
              <a:t>39</a:t>
            </a:fld>
            <a:endParaRPr lang="tr-T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3166" b="6402"/>
          <a:stretch/>
        </p:blipFill>
        <p:spPr>
          <a:xfrm>
            <a:off x="2228861" y="260648"/>
            <a:ext cx="4431371" cy="1820027"/>
          </a:xfrm>
          <a:prstGeom prst="rect">
            <a:avLst/>
          </a:prstGeom>
          <a:ln>
            <a:solidFill>
              <a:srgbClr val="FFFF00"/>
            </a:solidFill>
          </a:ln>
        </p:spPr>
      </p:pic>
      <p:cxnSp>
        <p:nvCxnSpPr>
          <p:cNvPr id="7" name="Düz Ok Bağlayıcısı 6"/>
          <p:cNvCxnSpPr/>
          <p:nvPr/>
        </p:nvCxnSpPr>
        <p:spPr>
          <a:xfrm flipH="1">
            <a:off x="2839038" y="2151789"/>
            <a:ext cx="988827" cy="582278"/>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4991748" y="2135580"/>
            <a:ext cx="859914" cy="582492"/>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Resim 26"/>
          <p:cNvPicPr>
            <a:picLocks noChangeAspect="1"/>
          </p:cNvPicPr>
          <p:nvPr/>
        </p:nvPicPr>
        <p:blipFill rotWithShape="1">
          <a:blip r:embed="rId4"/>
          <a:srcRect l="20582" t="21977" r="10930" b="13910"/>
          <a:stretch/>
        </p:blipFill>
        <p:spPr>
          <a:xfrm>
            <a:off x="1241421" y="2744285"/>
            <a:ext cx="7169940" cy="3503166"/>
          </a:xfrm>
          <a:prstGeom prst="rect">
            <a:avLst/>
          </a:prstGeom>
        </p:spPr>
      </p:pic>
      <p:sp>
        <p:nvSpPr>
          <p:cNvPr id="28" name="Metin kutusu 27"/>
          <p:cNvSpPr txBox="1"/>
          <p:nvPr/>
        </p:nvSpPr>
        <p:spPr>
          <a:xfrm>
            <a:off x="255155" y="2080675"/>
            <a:ext cx="2876685" cy="707886"/>
          </a:xfrm>
          <a:prstGeom prst="rect">
            <a:avLst/>
          </a:prstGeom>
          <a:noFill/>
        </p:spPr>
        <p:txBody>
          <a:bodyPr wrap="square" rtlCol="0">
            <a:spAutoFit/>
          </a:bodyPr>
          <a:lstStyle/>
          <a:p>
            <a:pPr algn="ctr"/>
            <a:r>
              <a:rPr lang="tr-TR" sz="2000" b="1" dirty="0">
                <a:solidFill>
                  <a:schemeClr val="accent5">
                    <a:lumMod val="50000"/>
                  </a:schemeClr>
                </a:solidFill>
                <a:latin typeface="Arial" pitchFamily="34" charset="0"/>
                <a:cs typeface="Arial" pitchFamily="34" charset="0"/>
              </a:rPr>
              <a:t>Klasik yöntemlerle </a:t>
            </a:r>
          </a:p>
          <a:p>
            <a:pPr algn="ctr"/>
            <a:r>
              <a:rPr lang="tr-TR" sz="2000" b="1" dirty="0">
                <a:solidFill>
                  <a:schemeClr val="accent5">
                    <a:lumMod val="50000"/>
                  </a:schemeClr>
                </a:solidFill>
                <a:latin typeface="Arial" pitchFamily="34" charset="0"/>
                <a:cs typeface="Arial" pitchFamily="34" charset="0"/>
              </a:rPr>
              <a:t>çeşit ıslahı </a:t>
            </a:r>
          </a:p>
        </p:txBody>
      </p:sp>
      <p:sp>
        <p:nvSpPr>
          <p:cNvPr id="29" name="Metin kutusu 28"/>
          <p:cNvSpPr txBox="1"/>
          <p:nvPr/>
        </p:nvSpPr>
        <p:spPr>
          <a:xfrm>
            <a:off x="5851662" y="2097037"/>
            <a:ext cx="3328850" cy="707886"/>
          </a:xfrm>
          <a:prstGeom prst="rect">
            <a:avLst/>
          </a:prstGeom>
          <a:noFill/>
        </p:spPr>
        <p:txBody>
          <a:bodyPr wrap="square" rtlCol="0">
            <a:spAutoFit/>
          </a:bodyPr>
          <a:lstStyle/>
          <a:p>
            <a:pPr algn="ctr"/>
            <a:r>
              <a:rPr lang="tr-TR" sz="2000" b="1" dirty="0" err="1">
                <a:solidFill>
                  <a:schemeClr val="accent5">
                    <a:lumMod val="50000"/>
                  </a:schemeClr>
                </a:solidFill>
                <a:latin typeface="Arial" pitchFamily="34" charset="0"/>
                <a:cs typeface="Arial" pitchFamily="34" charset="0"/>
              </a:rPr>
              <a:t>Biyoteknolojik</a:t>
            </a:r>
            <a:r>
              <a:rPr lang="tr-TR" sz="2000" b="1" dirty="0">
                <a:solidFill>
                  <a:schemeClr val="accent5">
                    <a:lumMod val="50000"/>
                  </a:schemeClr>
                </a:solidFill>
                <a:latin typeface="Arial" pitchFamily="34" charset="0"/>
                <a:cs typeface="Arial" pitchFamily="34" charset="0"/>
              </a:rPr>
              <a:t> yöntemler kullanılarak çeşit ıslahı </a:t>
            </a:r>
          </a:p>
        </p:txBody>
      </p:sp>
      <p:sp>
        <p:nvSpPr>
          <p:cNvPr id="30" name="Oval 29"/>
          <p:cNvSpPr/>
          <p:nvPr/>
        </p:nvSpPr>
        <p:spPr>
          <a:xfrm>
            <a:off x="3965626" y="5773129"/>
            <a:ext cx="791570" cy="36849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p:cNvSpPr/>
          <p:nvPr/>
        </p:nvSpPr>
        <p:spPr>
          <a:xfrm>
            <a:off x="7519375" y="5752154"/>
            <a:ext cx="791570" cy="36849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Dikdörtgen 31"/>
          <p:cNvSpPr/>
          <p:nvPr/>
        </p:nvSpPr>
        <p:spPr>
          <a:xfrm>
            <a:off x="2049608" y="6397867"/>
            <a:ext cx="5469767" cy="461665"/>
          </a:xfrm>
          <a:prstGeom prst="rect">
            <a:avLst/>
          </a:prstGeom>
        </p:spPr>
        <p:txBody>
          <a:bodyPr wrap="none">
            <a:spAutoFit/>
          </a:bodyPr>
          <a:lstStyle/>
          <a:p>
            <a:r>
              <a:rPr lang="tr-TR" sz="2400" b="1" dirty="0">
                <a:solidFill>
                  <a:schemeClr val="bg1"/>
                </a:solidFill>
              </a:rPr>
              <a:t>Lahanada </a:t>
            </a:r>
            <a:r>
              <a:rPr lang="tr-TR" sz="2400" b="1" dirty="0" err="1">
                <a:solidFill>
                  <a:schemeClr val="bg1"/>
                </a:solidFill>
              </a:rPr>
              <a:t>Hibrit</a:t>
            </a:r>
            <a:r>
              <a:rPr lang="tr-TR" sz="2400" b="1" dirty="0">
                <a:solidFill>
                  <a:schemeClr val="bg1"/>
                </a:solidFill>
              </a:rPr>
              <a:t> Çeşit Islahının Aşamaları </a:t>
            </a:r>
            <a:endParaRPr lang="tr-TR" sz="2400" dirty="0">
              <a:solidFill>
                <a:schemeClr val="bg1"/>
              </a:solidFill>
            </a:endParaRPr>
          </a:p>
        </p:txBody>
      </p:sp>
      <p:sp>
        <p:nvSpPr>
          <p:cNvPr id="12" name="Dikdörtgen 11">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07844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Dikdörtgen">
            <a:extLst>
              <a:ext uri="{FF2B5EF4-FFF2-40B4-BE49-F238E27FC236}">
                <a16:creationId xmlns:a16="http://schemas.microsoft.com/office/drawing/2014/main" id="{5E61C507-2316-43E3-84F1-EB1465058DD8}"/>
              </a:ext>
            </a:extLst>
          </p:cNvPr>
          <p:cNvSpPr/>
          <p:nvPr/>
        </p:nvSpPr>
        <p:spPr>
          <a:xfrm>
            <a:off x="0" y="0"/>
            <a:ext cx="91440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25" name="24 Yamuk">
            <a:extLst>
              <a:ext uri="{FF2B5EF4-FFF2-40B4-BE49-F238E27FC236}">
                <a16:creationId xmlns:a16="http://schemas.microsoft.com/office/drawing/2014/main" id="{9F9808D6-4F03-40B7-BBBB-5E1FF5EEFC5A}"/>
              </a:ext>
            </a:extLst>
          </p:cNvPr>
          <p:cNvSpPr/>
          <p:nvPr/>
        </p:nvSpPr>
        <p:spPr>
          <a:xfrm>
            <a:off x="0" y="477838"/>
            <a:ext cx="9144000" cy="5830887"/>
          </a:xfrm>
          <a:prstGeom prst="trapezoid">
            <a:avLst/>
          </a:prstGeom>
          <a:solidFill>
            <a:srgbClr val="2846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24580" name="3 Metin kutusu">
            <a:extLst>
              <a:ext uri="{FF2B5EF4-FFF2-40B4-BE49-F238E27FC236}">
                <a16:creationId xmlns:a16="http://schemas.microsoft.com/office/drawing/2014/main" id="{CF4DD96A-9808-4D30-8CAA-4EF75690EBA5}"/>
              </a:ext>
            </a:extLst>
          </p:cNvPr>
          <p:cNvSpPr txBox="1">
            <a:spLocks noChangeArrowheads="1"/>
          </p:cNvSpPr>
          <p:nvPr/>
        </p:nvSpPr>
        <p:spPr bwMode="auto">
          <a:xfrm>
            <a:off x="1828800" y="914400"/>
            <a:ext cx="632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Gill Sans MT" panose="020B0502020104020203" pitchFamily="34" charset="0"/>
            </a:endParaRPr>
          </a:p>
        </p:txBody>
      </p:sp>
      <p:sp>
        <p:nvSpPr>
          <p:cNvPr id="8" name="7 Metin kutusu">
            <a:extLst>
              <a:ext uri="{FF2B5EF4-FFF2-40B4-BE49-F238E27FC236}">
                <a16:creationId xmlns:a16="http://schemas.microsoft.com/office/drawing/2014/main" id="{BB56EFD2-C8FE-49D1-ADD3-0321047A0BCC}"/>
              </a:ext>
            </a:extLst>
          </p:cNvPr>
          <p:cNvSpPr txBox="1"/>
          <p:nvPr/>
        </p:nvSpPr>
        <p:spPr>
          <a:xfrm>
            <a:off x="1619672" y="1639012"/>
            <a:ext cx="6042024" cy="523220"/>
          </a:xfrm>
          <a:prstGeom prst="rect">
            <a:avLst/>
          </a:prstGeom>
          <a:solidFill>
            <a:srgbClr val="00B050"/>
          </a:solidFill>
          <a:ln>
            <a:solidFill>
              <a:schemeClr val="accent6">
                <a:lumMod val="75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1" fontAlgn="auto" hangingPunct="1">
              <a:spcBef>
                <a:spcPts val="0"/>
              </a:spcBef>
              <a:spcAft>
                <a:spcPts val="0"/>
              </a:spcAft>
              <a:defRPr/>
            </a:pPr>
            <a:r>
              <a:rPr lang="tr-TR" sz="2800" b="1" dirty="0">
                <a:solidFill>
                  <a:schemeClr val="bg1"/>
                </a:solidFill>
                <a:latin typeface="Arial" pitchFamily="34" charset="0"/>
                <a:cs typeface="Arial" pitchFamily="34" charset="0"/>
              </a:rPr>
              <a:t>TÜRKİYE TOHUMCULAR BİRLİĞİ</a:t>
            </a:r>
          </a:p>
        </p:txBody>
      </p:sp>
      <p:sp>
        <p:nvSpPr>
          <p:cNvPr id="15" name="14 Metin kutusu">
            <a:extLst>
              <a:ext uri="{FF2B5EF4-FFF2-40B4-BE49-F238E27FC236}">
                <a16:creationId xmlns:a16="http://schemas.microsoft.com/office/drawing/2014/main" id="{D8F316F7-0F4B-4129-9846-CF740C52FD82}"/>
              </a:ext>
            </a:extLst>
          </p:cNvPr>
          <p:cNvSpPr txBox="1">
            <a:spLocks noChangeAspect="1"/>
          </p:cNvSpPr>
          <p:nvPr/>
        </p:nvSpPr>
        <p:spPr>
          <a:xfrm>
            <a:off x="466725" y="3783013"/>
            <a:ext cx="990600" cy="98425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Bitki Islahçıları Alt Birliği</a:t>
            </a:r>
          </a:p>
        </p:txBody>
      </p:sp>
      <p:sp>
        <p:nvSpPr>
          <p:cNvPr id="24" name="23 Metin kutusu">
            <a:extLst>
              <a:ext uri="{FF2B5EF4-FFF2-40B4-BE49-F238E27FC236}">
                <a16:creationId xmlns:a16="http://schemas.microsoft.com/office/drawing/2014/main" id="{7179ECA1-A2B1-4760-9ADC-2D1B82DF78E5}"/>
              </a:ext>
            </a:extLst>
          </p:cNvPr>
          <p:cNvSpPr txBox="1">
            <a:spLocks noChangeAspect="1"/>
          </p:cNvSpPr>
          <p:nvPr/>
        </p:nvSpPr>
        <p:spPr>
          <a:xfrm>
            <a:off x="1595438" y="3813175"/>
            <a:ext cx="1219200" cy="954088"/>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Tohum Sanayicileri ve Üreticileri Alt Birliği</a:t>
            </a:r>
          </a:p>
        </p:txBody>
      </p:sp>
      <p:sp>
        <p:nvSpPr>
          <p:cNvPr id="28" name="27 Metin kutusu">
            <a:extLst>
              <a:ext uri="{FF2B5EF4-FFF2-40B4-BE49-F238E27FC236}">
                <a16:creationId xmlns:a16="http://schemas.microsoft.com/office/drawing/2014/main" id="{86F2551B-39B4-47F7-B94F-F8F9D07FBD7B}"/>
              </a:ext>
            </a:extLst>
          </p:cNvPr>
          <p:cNvSpPr txBox="1">
            <a:spLocks noChangeAspect="1"/>
          </p:cNvSpPr>
          <p:nvPr/>
        </p:nvSpPr>
        <p:spPr>
          <a:xfrm>
            <a:off x="3059113" y="3813175"/>
            <a:ext cx="990600" cy="9540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Fide Üreticileri Alt Birliği</a:t>
            </a:r>
          </a:p>
        </p:txBody>
      </p:sp>
      <p:sp>
        <p:nvSpPr>
          <p:cNvPr id="29" name="28 Metin kutusu">
            <a:extLst>
              <a:ext uri="{FF2B5EF4-FFF2-40B4-BE49-F238E27FC236}">
                <a16:creationId xmlns:a16="http://schemas.microsoft.com/office/drawing/2014/main" id="{CA43E2EC-23D4-44F0-B9FC-5A84F5C6E779}"/>
              </a:ext>
            </a:extLst>
          </p:cNvPr>
          <p:cNvSpPr txBox="1">
            <a:spLocks noChangeAspect="1"/>
          </p:cNvSpPr>
          <p:nvPr/>
        </p:nvSpPr>
        <p:spPr>
          <a:xfrm>
            <a:off x="4186238" y="3813175"/>
            <a:ext cx="990600" cy="954088"/>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Fidan Üreticileri Alt Birliği</a:t>
            </a:r>
          </a:p>
        </p:txBody>
      </p:sp>
      <p:sp>
        <p:nvSpPr>
          <p:cNvPr id="30" name="29 Metin kutusu">
            <a:extLst>
              <a:ext uri="{FF2B5EF4-FFF2-40B4-BE49-F238E27FC236}">
                <a16:creationId xmlns:a16="http://schemas.microsoft.com/office/drawing/2014/main" id="{2EAC78B1-F6AC-47B9-8112-8287A7A09BF8}"/>
              </a:ext>
            </a:extLst>
          </p:cNvPr>
          <p:cNvSpPr txBox="1">
            <a:spLocks noChangeAspect="1"/>
          </p:cNvSpPr>
          <p:nvPr/>
        </p:nvSpPr>
        <p:spPr>
          <a:xfrm>
            <a:off x="5291138" y="3813175"/>
            <a:ext cx="1114425" cy="93662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Tohum Yetiştiricileri Alt Birliği</a:t>
            </a:r>
          </a:p>
        </p:txBody>
      </p:sp>
      <p:sp>
        <p:nvSpPr>
          <p:cNvPr id="31" name="30 Metin kutusu">
            <a:extLst>
              <a:ext uri="{FF2B5EF4-FFF2-40B4-BE49-F238E27FC236}">
                <a16:creationId xmlns:a16="http://schemas.microsoft.com/office/drawing/2014/main" id="{A9AC3A92-03F2-4F48-BA40-0D72A842CA6B}"/>
              </a:ext>
            </a:extLst>
          </p:cNvPr>
          <p:cNvSpPr txBox="1">
            <a:spLocks noChangeAspect="1"/>
          </p:cNvSpPr>
          <p:nvPr/>
        </p:nvSpPr>
        <p:spPr>
          <a:xfrm>
            <a:off x="6548438" y="3813175"/>
            <a:ext cx="974725" cy="939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Tohum Dağıtıcıları Alt Birliği</a:t>
            </a:r>
          </a:p>
        </p:txBody>
      </p:sp>
      <p:sp>
        <p:nvSpPr>
          <p:cNvPr id="32" name="31 Metin kutusu">
            <a:extLst>
              <a:ext uri="{FF2B5EF4-FFF2-40B4-BE49-F238E27FC236}">
                <a16:creationId xmlns:a16="http://schemas.microsoft.com/office/drawing/2014/main" id="{2C063475-8BA0-4300-822D-6C5AE69513B4}"/>
              </a:ext>
            </a:extLst>
          </p:cNvPr>
          <p:cNvSpPr txBox="1">
            <a:spLocks noChangeAspect="1"/>
          </p:cNvSpPr>
          <p:nvPr/>
        </p:nvSpPr>
        <p:spPr>
          <a:xfrm>
            <a:off x="7767638" y="3813175"/>
            <a:ext cx="908050" cy="93662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tr-TR" sz="1200" b="1" dirty="0">
                <a:solidFill>
                  <a:schemeClr val="tx1"/>
                </a:solidFill>
                <a:latin typeface="Arial" pitchFamily="34" charset="0"/>
                <a:cs typeface="Arial" pitchFamily="34" charset="0"/>
              </a:rPr>
              <a:t>Süs Bitkileri Üreticileri Alt Birliği</a:t>
            </a:r>
          </a:p>
        </p:txBody>
      </p:sp>
      <p:cxnSp>
        <p:nvCxnSpPr>
          <p:cNvPr id="57" name="56 Düz Bağlayıcı">
            <a:extLst>
              <a:ext uri="{FF2B5EF4-FFF2-40B4-BE49-F238E27FC236}">
                <a16:creationId xmlns:a16="http://schemas.microsoft.com/office/drawing/2014/main" id="{E750901B-113E-4C40-9642-7730D13F9CBF}"/>
              </a:ext>
            </a:extLst>
          </p:cNvPr>
          <p:cNvCxnSpPr/>
          <p:nvPr/>
        </p:nvCxnSpPr>
        <p:spPr>
          <a:xfrm>
            <a:off x="962025" y="3021013"/>
            <a:ext cx="7267575" cy="158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9" name="68 Düz Bağlayıcı">
            <a:extLst>
              <a:ext uri="{FF2B5EF4-FFF2-40B4-BE49-F238E27FC236}">
                <a16:creationId xmlns:a16="http://schemas.microsoft.com/office/drawing/2014/main" id="{CA355DCA-99F8-49A2-94F7-050A9EABD499}"/>
              </a:ext>
            </a:extLst>
          </p:cNvPr>
          <p:cNvCxnSpPr/>
          <p:nvPr/>
        </p:nvCxnSpPr>
        <p:spPr>
          <a:xfrm rot="16200000" flipH="1">
            <a:off x="590550" y="3402013"/>
            <a:ext cx="76200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0" name="69 Düz Bağlayıcı">
            <a:extLst>
              <a:ext uri="{FF2B5EF4-FFF2-40B4-BE49-F238E27FC236}">
                <a16:creationId xmlns:a16="http://schemas.microsoft.com/office/drawing/2014/main" id="{BED84DE1-8134-48BC-9464-B49A7556FC2D}"/>
              </a:ext>
            </a:extLst>
          </p:cNvPr>
          <p:cNvCxnSpPr/>
          <p:nvPr/>
        </p:nvCxnSpPr>
        <p:spPr>
          <a:xfrm rot="16200000" flipH="1">
            <a:off x="1824038" y="3402013"/>
            <a:ext cx="76200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1" name="70 Düz Bağlayıcı">
            <a:extLst>
              <a:ext uri="{FF2B5EF4-FFF2-40B4-BE49-F238E27FC236}">
                <a16:creationId xmlns:a16="http://schemas.microsoft.com/office/drawing/2014/main" id="{EBFDFE52-862E-49D7-96E3-0010C2A5B9DF}"/>
              </a:ext>
            </a:extLst>
          </p:cNvPr>
          <p:cNvCxnSpPr/>
          <p:nvPr/>
        </p:nvCxnSpPr>
        <p:spPr>
          <a:xfrm rot="16200000" flipH="1">
            <a:off x="3182938" y="3402013"/>
            <a:ext cx="762000"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72" name="71 Düz Bağlayıcı">
            <a:extLst>
              <a:ext uri="{FF2B5EF4-FFF2-40B4-BE49-F238E27FC236}">
                <a16:creationId xmlns:a16="http://schemas.microsoft.com/office/drawing/2014/main" id="{7079AC0A-27F0-4712-BAC4-751838CCB24B}"/>
              </a:ext>
            </a:extLst>
          </p:cNvPr>
          <p:cNvCxnSpPr/>
          <p:nvPr/>
        </p:nvCxnSpPr>
        <p:spPr>
          <a:xfrm rot="16200000" flipH="1">
            <a:off x="4338638" y="3402013"/>
            <a:ext cx="762000"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73" name="72 Düz Bağlayıcı">
            <a:extLst>
              <a:ext uri="{FF2B5EF4-FFF2-40B4-BE49-F238E27FC236}">
                <a16:creationId xmlns:a16="http://schemas.microsoft.com/office/drawing/2014/main" id="{B8B7BF99-D85C-44B1-A1C2-28923F2F67B5}"/>
              </a:ext>
            </a:extLst>
          </p:cNvPr>
          <p:cNvCxnSpPr/>
          <p:nvPr/>
        </p:nvCxnSpPr>
        <p:spPr>
          <a:xfrm rot="16200000" flipH="1">
            <a:off x="5414963" y="3402013"/>
            <a:ext cx="76200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4" name="73 Düz Bağlayıcı">
            <a:extLst>
              <a:ext uri="{FF2B5EF4-FFF2-40B4-BE49-F238E27FC236}">
                <a16:creationId xmlns:a16="http://schemas.microsoft.com/office/drawing/2014/main" id="{251B2296-A487-43A6-9986-425D875EBC02}"/>
              </a:ext>
            </a:extLst>
          </p:cNvPr>
          <p:cNvCxnSpPr/>
          <p:nvPr/>
        </p:nvCxnSpPr>
        <p:spPr>
          <a:xfrm rot="16200000" flipH="1">
            <a:off x="6638925" y="3402013"/>
            <a:ext cx="762000"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5" name="74 Düz Bağlayıcı">
            <a:extLst>
              <a:ext uri="{FF2B5EF4-FFF2-40B4-BE49-F238E27FC236}">
                <a16:creationId xmlns:a16="http://schemas.microsoft.com/office/drawing/2014/main" id="{491C7CAD-4C35-4037-A86C-BAFE1DD75C1B}"/>
              </a:ext>
            </a:extLst>
          </p:cNvPr>
          <p:cNvCxnSpPr/>
          <p:nvPr/>
        </p:nvCxnSpPr>
        <p:spPr>
          <a:xfrm rot="16200000" flipH="1">
            <a:off x="7862888" y="3402013"/>
            <a:ext cx="762000" cy="0"/>
          </a:xfrm>
          <a:prstGeom prst="line">
            <a:avLst/>
          </a:prstGeom>
          <a:ln/>
        </p:spPr>
        <p:style>
          <a:lnRef idx="3">
            <a:schemeClr val="accent6"/>
          </a:lnRef>
          <a:fillRef idx="0">
            <a:schemeClr val="accent6"/>
          </a:fillRef>
          <a:effectRef idx="2">
            <a:schemeClr val="accent6"/>
          </a:effectRef>
          <a:fontRef idx="minor">
            <a:schemeClr val="tx1"/>
          </a:fontRef>
        </p:style>
      </p:cxnSp>
      <p:pic>
        <p:nvPicPr>
          <p:cNvPr id="24598" name="Picture 8">
            <a:extLst>
              <a:ext uri="{FF2B5EF4-FFF2-40B4-BE49-F238E27FC236}">
                <a16:creationId xmlns:a16="http://schemas.microsoft.com/office/drawing/2014/main" id="{7D4C59DA-5658-47ED-8692-DCB4CC405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14" y="4964907"/>
            <a:ext cx="9890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7">
            <a:extLst>
              <a:ext uri="{FF2B5EF4-FFF2-40B4-BE49-F238E27FC236}">
                <a16:creationId xmlns:a16="http://schemas.microsoft.com/office/drawing/2014/main" id="{D2A9DC4F-0CA2-444E-96E8-C4D077F43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00" r="5994"/>
          <a:stretch>
            <a:fillRect/>
          </a:stretch>
        </p:blipFill>
        <p:spPr bwMode="auto">
          <a:xfrm>
            <a:off x="1514476" y="4964112"/>
            <a:ext cx="140134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3">
            <a:extLst>
              <a:ext uri="{FF2B5EF4-FFF2-40B4-BE49-F238E27FC236}">
                <a16:creationId xmlns:a16="http://schemas.microsoft.com/office/drawing/2014/main" id="{51272D4C-8436-4587-A11D-56B723DED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467" y="4952581"/>
            <a:ext cx="1153771" cy="119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8">
            <a:extLst>
              <a:ext uri="{FF2B5EF4-FFF2-40B4-BE49-F238E27FC236}">
                <a16:creationId xmlns:a16="http://schemas.microsoft.com/office/drawing/2014/main" id="{E6C56DF1-CA70-4D47-80BE-EE26F334C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5913" y="4851299"/>
            <a:ext cx="8572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10">
            <a:extLst>
              <a:ext uri="{FF2B5EF4-FFF2-40B4-BE49-F238E27FC236}">
                <a16:creationId xmlns:a16="http://schemas.microsoft.com/office/drawing/2014/main" id="{E4B77762-A22D-42D1-967C-3E0732EE4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463" y="4941887"/>
            <a:ext cx="1182687" cy="112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9">
            <a:extLst>
              <a:ext uri="{FF2B5EF4-FFF2-40B4-BE49-F238E27FC236}">
                <a16:creationId xmlns:a16="http://schemas.microsoft.com/office/drawing/2014/main" id="{5BD1B14A-4F0C-44B1-948D-150C251004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734" y="4857589"/>
            <a:ext cx="111187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Düz Bağlayıcı 5"/>
          <p:cNvCxnSpPr/>
          <p:nvPr/>
        </p:nvCxnSpPr>
        <p:spPr>
          <a:xfrm>
            <a:off x="4719638" y="2346325"/>
            <a:ext cx="0" cy="6746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33" name="Dikdörtgen 3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Metin kutusu 33">
            <a:extLst>
              <a:ext uri="{FF2B5EF4-FFF2-40B4-BE49-F238E27FC236}">
                <a16:creationId xmlns:a16="http://schemas.microsoft.com/office/drawing/2014/main" id="{925BFFB1-3D7B-4B4F-B9DF-B8E6A573D235}"/>
              </a:ext>
            </a:extLst>
          </p:cNvPr>
          <p:cNvSpPr txBox="1"/>
          <p:nvPr/>
        </p:nvSpPr>
        <p:spPr>
          <a:xfrm>
            <a:off x="1733530" y="6351711"/>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481272"/>
            <a:ext cx="8562222" cy="492443"/>
          </a:xfrm>
          <a:prstGeom prst="rect">
            <a:avLst/>
          </a:prstGeom>
          <a:solidFill>
            <a:srgbClr val="3333CC"/>
          </a:solidFill>
        </p:spPr>
        <p:txBody>
          <a:bodyPr vert="horz" wrap="square" lIns="0" tIns="0" rIns="0" bIns="0" rtlCol="0">
            <a:spAutoFit/>
          </a:bodyPr>
          <a:lstStyle/>
          <a:p>
            <a:pPr marL="12700">
              <a:lnSpc>
                <a:spcPct val="100000"/>
              </a:lnSpc>
            </a:pPr>
            <a:r>
              <a:rPr sz="3200" spc="-5" dirty="0">
                <a:solidFill>
                  <a:schemeClr val="bg1"/>
                </a:solidFill>
              </a:rPr>
              <a:t>M</a:t>
            </a:r>
            <a:r>
              <a:rPr lang="tr-TR" sz="3200" spc="-5" dirty="0" err="1">
                <a:solidFill>
                  <a:schemeClr val="bg1"/>
                </a:solidFill>
              </a:rPr>
              <a:t>odern</a:t>
            </a:r>
            <a:r>
              <a:rPr lang="tr-TR" sz="3200" spc="-5" dirty="0">
                <a:solidFill>
                  <a:schemeClr val="bg1"/>
                </a:solidFill>
              </a:rPr>
              <a:t> Bitki Islahında Yeni Teknolojik Uygulamalar</a:t>
            </a:r>
            <a:endParaRPr sz="3200" dirty="0">
              <a:solidFill>
                <a:schemeClr val="bg1"/>
              </a:solidFill>
            </a:endParaRPr>
          </a:p>
        </p:txBody>
      </p:sp>
      <p:sp>
        <p:nvSpPr>
          <p:cNvPr id="3" name="object 3"/>
          <p:cNvSpPr txBox="1"/>
          <p:nvPr/>
        </p:nvSpPr>
        <p:spPr>
          <a:xfrm>
            <a:off x="404645" y="1340768"/>
            <a:ext cx="4982845" cy="1166986"/>
          </a:xfrm>
          <a:prstGeom prst="rect">
            <a:avLst/>
          </a:prstGeom>
        </p:spPr>
        <p:txBody>
          <a:bodyPr vert="horz" wrap="square" lIns="0" tIns="0" rIns="0" bIns="0" rtlCol="0">
            <a:spAutoFit/>
          </a:bodyPr>
          <a:lstStyle/>
          <a:p>
            <a:pPr marL="285115" indent="-272415">
              <a:lnSpc>
                <a:spcPct val="100000"/>
              </a:lnSpc>
              <a:spcBef>
                <a:spcPts val="960"/>
              </a:spcBef>
              <a:buClr>
                <a:srgbClr val="FF0000"/>
              </a:buClr>
              <a:buFont typeface="Wingdings"/>
              <a:buChar char=""/>
              <a:tabLst>
                <a:tab pos="285750" algn="l"/>
              </a:tabLst>
            </a:pPr>
            <a:r>
              <a:rPr sz="2000" b="1" spc="-5" dirty="0" err="1">
                <a:cs typeface="Arial"/>
              </a:rPr>
              <a:t>Klasik</a:t>
            </a:r>
            <a:r>
              <a:rPr sz="2000" b="1" spc="-80" dirty="0">
                <a:cs typeface="Arial"/>
              </a:rPr>
              <a:t> </a:t>
            </a:r>
            <a:r>
              <a:rPr sz="2000" b="1" spc="-5" dirty="0" err="1">
                <a:cs typeface="Arial"/>
              </a:rPr>
              <a:t>Islah</a:t>
            </a:r>
            <a:endParaRPr lang="tr-TR" sz="2000" b="1" spc="-5" dirty="0">
              <a:cs typeface="Arial"/>
            </a:endParaRPr>
          </a:p>
          <a:p>
            <a:pPr marL="542925" indent="-276225">
              <a:lnSpc>
                <a:spcPct val="100000"/>
              </a:lnSpc>
              <a:spcBef>
                <a:spcPts val="960"/>
              </a:spcBef>
              <a:buSzPct val="125000"/>
              <a:buFont typeface="Arial" pitchFamily="34" charset="0"/>
              <a:buChar char="•"/>
              <a:tabLst>
                <a:tab pos="285750" algn="l"/>
              </a:tabLst>
            </a:pPr>
            <a:r>
              <a:rPr sz="2000" spc="-5" dirty="0" err="1">
                <a:cs typeface="Arial"/>
              </a:rPr>
              <a:t>Melezleme</a:t>
            </a:r>
            <a:r>
              <a:rPr sz="2000" spc="-5" dirty="0">
                <a:cs typeface="Arial"/>
              </a:rPr>
              <a:t> </a:t>
            </a:r>
            <a:r>
              <a:rPr sz="2000" spc="-5" dirty="0" err="1">
                <a:cs typeface="Arial"/>
              </a:rPr>
              <a:t>ve</a:t>
            </a:r>
            <a:r>
              <a:rPr sz="2000" spc="5" dirty="0">
                <a:cs typeface="Arial"/>
              </a:rPr>
              <a:t> </a:t>
            </a:r>
            <a:r>
              <a:rPr sz="2000" spc="-5" dirty="0" err="1">
                <a:cs typeface="Arial"/>
              </a:rPr>
              <a:t>seleksiyon</a:t>
            </a:r>
            <a:endParaRPr sz="2000" dirty="0">
              <a:cs typeface="Arial"/>
            </a:endParaRPr>
          </a:p>
          <a:p>
            <a:pPr marL="285115" indent="-272415">
              <a:lnSpc>
                <a:spcPct val="100000"/>
              </a:lnSpc>
              <a:spcBef>
                <a:spcPts val="944"/>
              </a:spcBef>
              <a:buClr>
                <a:srgbClr val="FF0000"/>
              </a:buClr>
              <a:buFont typeface="Wingdings"/>
              <a:buChar char=""/>
              <a:tabLst>
                <a:tab pos="285750" algn="l"/>
              </a:tabLst>
            </a:pPr>
            <a:r>
              <a:rPr sz="2000" b="1" spc="-5" dirty="0" err="1">
                <a:cs typeface="Arial"/>
              </a:rPr>
              <a:t>Türler</a:t>
            </a:r>
            <a:r>
              <a:rPr sz="2000" b="1" spc="-5" dirty="0">
                <a:cs typeface="Arial"/>
              </a:rPr>
              <a:t> Arası</a:t>
            </a:r>
            <a:r>
              <a:rPr sz="2000" b="1" spc="-120" dirty="0">
                <a:cs typeface="Arial"/>
              </a:rPr>
              <a:t> </a:t>
            </a:r>
            <a:r>
              <a:rPr sz="2000" b="1" spc="-5" dirty="0">
                <a:cs typeface="Arial"/>
              </a:rPr>
              <a:t>Melezlemeler</a:t>
            </a:r>
            <a:endParaRPr sz="2000" dirty="0">
              <a:cs typeface="Arial"/>
            </a:endParaRPr>
          </a:p>
        </p:txBody>
      </p:sp>
      <p:sp>
        <p:nvSpPr>
          <p:cNvPr id="4" name="object 4"/>
          <p:cNvSpPr txBox="1"/>
          <p:nvPr/>
        </p:nvSpPr>
        <p:spPr>
          <a:xfrm>
            <a:off x="675115" y="2638462"/>
            <a:ext cx="2729230" cy="307777"/>
          </a:xfrm>
          <a:prstGeom prst="rect">
            <a:avLst/>
          </a:prstGeom>
        </p:spPr>
        <p:txBody>
          <a:bodyPr vert="horz" wrap="square" lIns="0" tIns="0" rIns="0" bIns="0" rtlCol="0">
            <a:spAutoFit/>
          </a:bodyPr>
          <a:lstStyle/>
          <a:p>
            <a:pPr marL="285115" indent="-272415">
              <a:lnSpc>
                <a:spcPct val="100000"/>
              </a:lnSpc>
              <a:buChar char="•"/>
              <a:tabLst>
                <a:tab pos="285115" algn="l"/>
                <a:tab pos="285750" algn="l"/>
              </a:tabLst>
            </a:pPr>
            <a:r>
              <a:rPr sz="2000" spc="-25" dirty="0">
                <a:cs typeface="Arial"/>
              </a:rPr>
              <a:t>Yabani</a:t>
            </a:r>
            <a:r>
              <a:rPr sz="2000" spc="114" dirty="0">
                <a:cs typeface="Arial"/>
              </a:rPr>
              <a:t> </a:t>
            </a:r>
            <a:r>
              <a:rPr sz="2000" dirty="0">
                <a:cs typeface="Arial"/>
              </a:rPr>
              <a:t>materyallerden</a:t>
            </a:r>
          </a:p>
        </p:txBody>
      </p:sp>
      <p:sp>
        <p:nvSpPr>
          <p:cNvPr id="5" name="object 5"/>
          <p:cNvSpPr txBox="1"/>
          <p:nvPr/>
        </p:nvSpPr>
        <p:spPr>
          <a:xfrm>
            <a:off x="3561588" y="2638462"/>
            <a:ext cx="5256530" cy="307777"/>
          </a:xfrm>
          <a:prstGeom prst="rect">
            <a:avLst/>
          </a:prstGeom>
        </p:spPr>
        <p:txBody>
          <a:bodyPr vert="horz" wrap="square" lIns="0" tIns="0" rIns="0" bIns="0" rtlCol="0">
            <a:spAutoFit/>
          </a:bodyPr>
          <a:lstStyle/>
          <a:p>
            <a:pPr marL="12700">
              <a:lnSpc>
                <a:spcPct val="100000"/>
              </a:lnSpc>
            </a:pPr>
            <a:r>
              <a:rPr sz="2000" dirty="0">
                <a:cs typeface="Arial"/>
              </a:rPr>
              <a:t>hastalık </a:t>
            </a:r>
            <a:r>
              <a:rPr sz="2000" spc="-5" dirty="0">
                <a:cs typeface="Arial"/>
              </a:rPr>
              <a:t>ve </a:t>
            </a:r>
            <a:r>
              <a:rPr sz="2000" dirty="0">
                <a:cs typeface="Arial"/>
              </a:rPr>
              <a:t>zararlılara dayanıklılık </a:t>
            </a:r>
            <a:r>
              <a:rPr sz="2000" spc="-5" dirty="0">
                <a:cs typeface="Arial"/>
              </a:rPr>
              <a:t>aktarmak; </a:t>
            </a:r>
            <a:r>
              <a:rPr sz="2000" spc="400" dirty="0">
                <a:cs typeface="Arial"/>
              </a:rPr>
              <a:t> </a:t>
            </a:r>
            <a:r>
              <a:rPr sz="2000" spc="-10" dirty="0">
                <a:cs typeface="Arial"/>
              </a:rPr>
              <a:t>tat</a:t>
            </a:r>
            <a:r>
              <a:rPr sz="2000" spc="-10" dirty="0">
                <a:latin typeface="Arial"/>
                <a:cs typeface="Arial"/>
              </a:rPr>
              <a:t>,</a:t>
            </a:r>
            <a:endParaRPr sz="2000" dirty="0">
              <a:latin typeface="Arial"/>
              <a:cs typeface="Arial"/>
            </a:endParaRPr>
          </a:p>
        </p:txBody>
      </p:sp>
      <p:sp>
        <p:nvSpPr>
          <p:cNvPr id="6" name="object 6"/>
          <p:cNvSpPr txBox="1"/>
          <p:nvPr/>
        </p:nvSpPr>
        <p:spPr>
          <a:xfrm>
            <a:off x="402510" y="2972143"/>
            <a:ext cx="5641340" cy="3718967"/>
          </a:xfrm>
          <a:prstGeom prst="rect">
            <a:avLst/>
          </a:prstGeom>
        </p:spPr>
        <p:txBody>
          <a:bodyPr vert="horz" wrap="square" lIns="0" tIns="0" rIns="0" bIns="0" rtlCol="0">
            <a:spAutoFit/>
          </a:bodyPr>
          <a:lstStyle/>
          <a:p>
            <a:pPr marL="557530">
              <a:lnSpc>
                <a:spcPct val="100000"/>
              </a:lnSpc>
            </a:pPr>
            <a:r>
              <a:rPr sz="2000" spc="-5" dirty="0">
                <a:cs typeface="Arial"/>
              </a:rPr>
              <a:t>aroma vb. özellikler </a:t>
            </a:r>
            <a:r>
              <a:rPr sz="2000" dirty="0">
                <a:cs typeface="Arial"/>
              </a:rPr>
              <a:t>için </a:t>
            </a:r>
            <a:r>
              <a:rPr sz="2000" spc="-5" dirty="0">
                <a:cs typeface="Arial"/>
              </a:rPr>
              <a:t>populasyon</a:t>
            </a:r>
            <a:r>
              <a:rPr sz="2000" spc="90" dirty="0">
                <a:cs typeface="Arial"/>
              </a:rPr>
              <a:t> </a:t>
            </a:r>
            <a:r>
              <a:rPr sz="2000" spc="-5" dirty="0">
                <a:cs typeface="Arial"/>
              </a:rPr>
              <a:t>oluşturmak</a:t>
            </a:r>
            <a:endParaRPr sz="2000" dirty="0">
              <a:cs typeface="Arial"/>
            </a:endParaRPr>
          </a:p>
          <a:p>
            <a:pPr marL="285750" indent="-273050">
              <a:lnSpc>
                <a:spcPct val="100000"/>
              </a:lnSpc>
              <a:spcBef>
                <a:spcPts val="944"/>
              </a:spcBef>
              <a:buClr>
                <a:srgbClr val="FF0000"/>
              </a:buClr>
              <a:buFont typeface="Wingdings"/>
              <a:buChar char=""/>
              <a:tabLst>
                <a:tab pos="286385" algn="l"/>
              </a:tabLst>
            </a:pPr>
            <a:r>
              <a:rPr sz="2000" b="1" dirty="0">
                <a:cs typeface="Arial"/>
              </a:rPr>
              <a:t>In </a:t>
            </a:r>
            <a:r>
              <a:rPr sz="2000" b="1" spc="-5" dirty="0">
                <a:cs typeface="Arial"/>
              </a:rPr>
              <a:t>vitro </a:t>
            </a:r>
            <a:r>
              <a:rPr sz="2000" b="1" dirty="0">
                <a:cs typeface="Arial"/>
              </a:rPr>
              <a:t>Kültür</a:t>
            </a:r>
            <a:r>
              <a:rPr sz="2000" b="1" spc="-60" dirty="0">
                <a:cs typeface="Arial"/>
              </a:rPr>
              <a:t> </a:t>
            </a:r>
            <a:r>
              <a:rPr sz="2000" b="1" spc="-5" dirty="0">
                <a:cs typeface="Arial"/>
              </a:rPr>
              <a:t>Çalışmaları</a:t>
            </a:r>
            <a:endParaRPr sz="2000" dirty="0">
              <a:cs typeface="Arial"/>
            </a:endParaRPr>
          </a:p>
          <a:p>
            <a:pPr marL="558165" lvl="1" indent="-273050">
              <a:lnSpc>
                <a:spcPct val="100000"/>
              </a:lnSpc>
              <a:spcBef>
                <a:spcPts val="960"/>
              </a:spcBef>
              <a:buChar char="•"/>
              <a:tabLst>
                <a:tab pos="558165" algn="l"/>
                <a:tab pos="558800" algn="l"/>
              </a:tabLst>
            </a:pPr>
            <a:r>
              <a:rPr sz="2000" dirty="0">
                <a:cs typeface="Arial"/>
              </a:rPr>
              <a:t>Hızlı </a:t>
            </a:r>
            <a:r>
              <a:rPr sz="2000" spc="-5" dirty="0">
                <a:cs typeface="Arial"/>
              </a:rPr>
              <a:t>çoğaltma, </a:t>
            </a:r>
            <a:r>
              <a:rPr sz="2000" spc="5" dirty="0">
                <a:cs typeface="Arial"/>
              </a:rPr>
              <a:t>DH</a:t>
            </a:r>
            <a:r>
              <a:rPr sz="2000" spc="-30" dirty="0">
                <a:cs typeface="Arial"/>
              </a:rPr>
              <a:t> </a:t>
            </a:r>
            <a:r>
              <a:rPr sz="2000" spc="-5" dirty="0">
                <a:cs typeface="Arial"/>
              </a:rPr>
              <a:t>çalışmaları</a:t>
            </a:r>
            <a:endParaRPr sz="2000" dirty="0">
              <a:cs typeface="Arial"/>
            </a:endParaRPr>
          </a:p>
          <a:p>
            <a:pPr marL="285115" indent="-272415">
              <a:lnSpc>
                <a:spcPct val="100000"/>
              </a:lnSpc>
              <a:spcBef>
                <a:spcPts val="944"/>
              </a:spcBef>
              <a:buClr>
                <a:srgbClr val="FF0000"/>
              </a:buClr>
              <a:buFont typeface="Wingdings"/>
              <a:buChar char=""/>
              <a:tabLst>
                <a:tab pos="285750" algn="l"/>
              </a:tabLst>
            </a:pPr>
            <a:r>
              <a:rPr sz="2000" b="1" spc="-5" dirty="0">
                <a:cs typeface="Arial"/>
              </a:rPr>
              <a:t>Moleküler</a:t>
            </a:r>
            <a:r>
              <a:rPr sz="2000" b="1" spc="-75" dirty="0">
                <a:cs typeface="Arial"/>
              </a:rPr>
              <a:t> </a:t>
            </a:r>
            <a:r>
              <a:rPr sz="2000" b="1" spc="-5" dirty="0">
                <a:cs typeface="Arial"/>
              </a:rPr>
              <a:t>Islah</a:t>
            </a:r>
            <a:endParaRPr sz="2000" dirty="0">
              <a:cs typeface="Arial"/>
            </a:endParaRPr>
          </a:p>
          <a:p>
            <a:pPr marL="558165" lvl="1" indent="-273050">
              <a:lnSpc>
                <a:spcPct val="100000"/>
              </a:lnSpc>
              <a:spcBef>
                <a:spcPts val="944"/>
              </a:spcBef>
              <a:buChar char="•"/>
              <a:tabLst>
                <a:tab pos="558165" algn="l"/>
                <a:tab pos="558800" algn="l"/>
              </a:tabLst>
            </a:pPr>
            <a:r>
              <a:rPr sz="2000" spc="-5" dirty="0">
                <a:cs typeface="Arial"/>
              </a:rPr>
              <a:t>Moleküler destekli </a:t>
            </a:r>
            <a:r>
              <a:rPr sz="2000" dirty="0">
                <a:cs typeface="Arial"/>
              </a:rPr>
              <a:t>seleksiyon </a:t>
            </a:r>
            <a:r>
              <a:rPr sz="2000" spc="-5" dirty="0">
                <a:cs typeface="Arial"/>
              </a:rPr>
              <a:t>ıslahı</a:t>
            </a:r>
            <a:r>
              <a:rPr sz="2000" spc="35" dirty="0">
                <a:cs typeface="Arial"/>
              </a:rPr>
              <a:t> </a:t>
            </a:r>
            <a:r>
              <a:rPr sz="2000" dirty="0">
                <a:cs typeface="Arial"/>
              </a:rPr>
              <a:t>(MAS)</a:t>
            </a:r>
          </a:p>
          <a:p>
            <a:pPr marL="558165" lvl="1" indent="-272415">
              <a:lnSpc>
                <a:spcPct val="100000"/>
              </a:lnSpc>
              <a:spcBef>
                <a:spcPts val="944"/>
              </a:spcBef>
              <a:buChar char="•"/>
              <a:tabLst>
                <a:tab pos="558165" algn="l"/>
                <a:tab pos="558800" algn="l"/>
              </a:tabLst>
            </a:pPr>
            <a:r>
              <a:rPr sz="2000" spc="-5" dirty="0">
                <a:cs typeface="Arial"/>
              </a:rPr>
              <a:t>Moleküler marker destekli safiyet</a:t>
            </a:r>
            <a:r>
              <a:rPr sz="2000" spc="95" dirty="0">
                <a:cs typeface="Arial"/>
              </a:rPr>
              <a:t> </a:t>
            </a:r>
            <a:r>
              <a:rPr sz="2000" spc="-5" dirty="0">
                <a:cs typeface="Arial"/>
              </a:rPr>
              <a:t>testleri</a:t>
            </a:r>
            <a:endParaRPr sz="2000" dirty="0">
              <a:cs typeface="Arial"/>
            </a:endParaRPr>
          </a:p>
          <a:p>
            <a:pPr marL="285750" indent="-272415">
              <a:lnSpc>
                <a:spcPct val="100000"/>
              </a:lnSpc>
              <a:spcBef>
                <a:spcPts val="944"/>
              </a:spcBef>
              <a:buClr>
                <a:srgbClr val="FF0000"/>
              </a:buClr>
              <a:buFont typeface="Wingdings"/>
              <a:buChar char=""/>
              <a:tabLst>
                <a:tab pos="286385" algn="l"/>
              </a:tabLst>
            </a:pPr>
            <a:r>
              <a:rPr sz="2000" b="1" spc="-20" dirty="0">
                <a:cs typeface="Arial"/>
              </a:rPr>
              <a:t>Teknolojik</a:t>
            </a:r>
            <a:r>
              <a:rPr sz="2000" b="1" spc="-80" dirty="0">
                <a:cs typeface="Arial"/>
              </a:rPr>
              <a:t> </a:t>
            </a:r>
            <a:r>
              <a:rPr sz="2000" b="1" spc="-15" dirty="0">
                <a:cs typeface="Arial"/>
              </a:rPr>
              <a:t>Yenilikler</a:t>
            </a:r>
            <a:endParaRPr sz="2000" dirty="0">
              <a:cs typeface="Arial"/>
            </a:endParaRPr>
          </a:p>
          <a:p>
            <a:pPr marL="558800" lvl="1" indent="-273050">
              <a:lnSpc>
                <a:spcPct val="100000"/>
              </a:lnSpc>
              <a:spcBef>
                <a:spcPts val="944"/>
              </a:spcBef>
              <a:buChar char="•"/>
              <a:tabLst>
                <a:tab pos="558800" algn="l"/>
                <a:tab pos="559435" algn="l"/>
              </a:tabLst>
            </a:pPr>
            <a:r>
              <a:rPr sz="2000" spc="-75" dirty="0">
                <a:cs typeface="Arial"/>
              </a:rPr>
              <a:t>Tam </a:t>
            </a:r>
            <a:r>
              <a:rPr sz="2000" spc="-5" dirty="0">
                <a:cs typeface="Arial"/>
              </a:rPr>
              <a:t>genom</a:t>
            </a:r>
            <a:r>
              <a:rPr sz="2000" spc="60" dirty="0">
                <a:cs typeface="Arial"/>
              </a:rPr>
              <a:t> </a:t>
            </a:r>
            <a:r>
              <a:rPr sz="2000" spc="-5" dirty="0">
                <a:cs typeface="Arial"/>
              </a:rPr>
              <a:t>sekanslama</a:t>
            </a:r>
            <a:endParaRPr sz="2000" dirty="0">
              <a:cs typeface="Arial"/>
            </a:endParaRPr>
          </a:p>
          <a:p>
            <a:pPr marL="558800" lvl="1" indent="-273050">
              <a:lnSpc>
                <a:spcPct val="100000"/>
              </a:lnSpc>
              <a:spcBef>
                <a:spcPts val="960"/>
              </a:spcBef>
              <a:buChar char="•"/>
              <a:tabLst>
                <a:tab pos="558800" algn="l"/>
                <a:tab pos="559435" algn="l"/>
              </a:tabLst>
            </a:pPr>
            <a:r>
              <a:rPr sz="2000" dirty="0">
                <a:cs typeface="Arial"/>
              </a:rPr>
              <a:t>Sekans </a:t>
            </a:r>
            <a:r>
              <a:rPr sz="2000" spc="-5" dirty="0">
                <a:cs typeface="Arial"/>
              </a:rPr>
              <a:t>temelli</a:t>
            </a:r>
            <a:r>
              <a:rPr sz="2000" spc="-50" dirty="0">
                <a:cs typeface="Arial"/>
              </a:rPr>
              <a:t> </a:t>
            </a:r>
            <a:r>
              <a:rPr sz="2000" spc="-5" dirty="0">
                <a:cs typeface="Arial"/>
              </a:rPr>
              <a:t>ıslah</a:t>
            </a:r>
            <a:endParaRPr sz="2000" dirty="0">
              <a:cs typeface="Aria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pPr/>
              <a:t>40</a:t>
            </a:fld>
            <a:endParaRPr lang="tr-TR"/>
          </a:p>
        </p:txBody>
      </p:sp>
      <p:sp>
        <p:nvSpPr>
          <p:cNvPr id="8" name="Dikdörtgen 7">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881902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899592" y="245071"/>
            <a:ext cx="7344816" cy="1080120"/>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solidFill>
                <a:schemeClr val="bg1"/>
              </a:solidFill>
              <a:latin typeface="Times New Roman" pitchFamily="18" charset="0"/>
              <a:cs typeface="Times New Roman" pitchFamily="18" charset="0"/>
            </a:endParaRPr>
          </a:p>
        </p:txBody>
      </p:sp>
      <p:sp>
        <p:nvSpPr>
          <p:cNvPr id="2" name="Unvan 1"/>
          <p:cNvSpPr>
            <a:spLocks noGrp="1"/>
          </p:cNvSpPr>
          <p:nvPr>
            <p:ph type="title"/>
          </p:nvPr>
        </p:nvSpPr>
        <p:spPr>
          <a:xfrm>
            <a:off x="886917" y="255899"/>
            <a:ext cx="7429499" cy="1073906"/>
          </a:xfrm>
        </p:spPr>
        <p:txBody>
          <a:bodyPr>
            <a:normAutofit/>
          </a:bodyPr>
          <a:lstStyle/>
          <a:p>
            <a:pPr algn="ctr"/>
            <a:r>
              <a:rPr lang="tr-TR" sz="2800" dirty="0">
                <a:solidFill>
                  <a:schemeClr val="bg1"/>
                </a:solidFill>
                <a:latin typeface="Arial" pitchFamily="34" charset="0"/>
                <a:cs typeface="Arial" pitchFamily="34" charset="0"/>
              </a:rPr>
              <a:t>Sebze Islahı ve Tohum Üretiminde  Biyoteknolojik Yöntemlerin Kullanımı</a:t>
            </a:r>
          </a:p>
        </p:txBody>
      </p:sp>
      <p:pic>
        <p:nvPicPr>
          <p:cNvPr id="4" name="İçerik Yer Tutucusu 3"/>
          <p:cNvPicPr>
            <a:picLocks noGrp="1" noChangeAspect="1"/>
          </p:cNvPicPr>
          <p:nvPr>
            <p:ph idx="1"/>
          </p:nvPr>
        </p:nvPicPr>
        <p:blipFill>
          <a:blip r:embed="rId2"/>
          <a:stretch>
            <a:fillRect/>
          </a:stretch>
        </p:blipFill>
        <p:spPr>
          <a:xfrm>
            <a:off x="3851920" y="3034182"/>
            <a:ext cx="2619375" cy="1743075"/>
          </a:xfrm>
          <a:prstGeom prst="rect">
            <a:avLst/>
          </a:prstGeom>
        </p:spPr>
      </p:pic>
      <p:pic>
        <p:nvPicPr>
          <p:cNvPr id="5" name="Resim 4"/>
          <p:cNvPicPr>
            <a:picLocks noChangeAspect="1"/>
          </p:cNvPicPr>
          <p:nvPr/>
        </p:nvPicPr>
        <p:blipFill>
          <a:blip r:embed="rId3"/>
          <a:stretch>
            <a:fillRect/>
          </a:stretch>
        </p:blipFill>
        <p:spPr>
          <a:xfrm>
            <a:off x="207740" y="2222201"/>
            <a:ext cx="3423157" cy="3367039"/>
          </a:xfrm>
          <a:prstGeom prst="rect">
            <a:avLst/>
          </a:prstGeom>
        </p:spPr>
      </p:pic>
      <p:pic>
        <p:nvPicPr>
          <p:cNvPr id="6" name="Resim 5"/>
          <p:cNvPicPr>
            <a:picLocks noChangeAspect="1"/>
          </p:cNvPicPr>
          <p:nvPr/>
        </p:nvPicPr>
        <p:blipFill>
          <a:blip r:embed="rId4"/>
          <a:stretch>
            <a:fillRect/>
          </a:stretch>
        </p:blipFill>
        <p:spPr>
          <a:xfrm>
            <a:off x="6757208" y="1556792"/>
            <a:ext cx="1638044" cy="4566971"/>
          </a:xfrm>
          <a:prstGeom prst="rect">
            <a:avLst/>
          </a:prstGeom>
        </p:spPr>
      </p:pic>
      <p:sp>
        <p:nvSpPr>
          <p:cNvPr id="8" name="Dikdörtgen 7">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912362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16632"/>
            <a:ext cx="9144000" cy="3847616"/>
          </a:xfrm>
        </p:spPr>
        <p:txBody>
          <a:bodyPr>
            <a:normAutofit/>
          </a:bodyPr>
          <a:lstStyle/>
          <a:p>
            <a:pPr marL="342900" lvl="1" indent="0">
              <a:buClr>
                <a:srgbClr val="3333CC"/>
              </a:buClr>
              <a:buNone/>
            </a:pPr>
            <a:r>
              <a:rPr lang="tr-TR" sz="2000" b="1" dirty="0">
                <a:solidFill>
                  <a:srgbClr val="FF0000"/>
                </a:solidFill>
                <a:latin typeface="Arial" pitchFamily="34" charset="0"/>
                <a:cs typeface="Arial" pitchFamily="34" charset="0"/>
              </a:rPr>
              <a:t>DOKU KÜLTÜRÜ TEKNİKLERİ</a:t>
            </a:r>
          </a:p>
          <a:p>
            <a:pPr marL="342900" lvl="1" indent="0">
              <a:buClr>
                <a:srgbClr val="3333CC"/>
              </a:buClr>
              <a:buNone/>
            </a:pPr>
            <a:endParaRPr lang="tr-TR" sz="2000" b="1" dirty="0">
              <a:solidFill>
                <a:srgbClr val="FF0000"/>
              </a:solidFill>
              <a:latin typeface="Arial" pitchFamily="34" charset="0"/>
              <a:cs typeface="Arial" pitchFamily="34" charset="0"/>
            </a:endParaRP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Bitkilerin </a:t>
            </a:r>
            <a:r>
              <a:rPr lang="tr-TR" sz="2000" dirty="0" err="1">
                <a:latin typeface="Arial" pitchFamily="34" charset="0"/>
                <a:cs typeface="Arial" pitchFamily="34" charset="0"/>
              </a:rPr>
              <a:t>klonal</a:t>
            </a:r>
            <a:r>
              <a:rPr lang="tr-TR" sz="2000" dirty="0">
                <a:latin typeface="Arial" pitchFamily="34" charset="0"/>
                <a:cs typeface="Arial" pitchFamily="34" charset="0"/>
              </a:rPr>
              <a:t> olarak hızlı çoğaltılması,</a:t>
            </a: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Patojenlerden arınmış bitki elde edilmesi,</a:t>
            </a: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a:t>
            </a:r>
            <a:r>
              <a:rPr lang="tr-TR" sz="2000" dirty="0" err="1">
                <a:latin typeface="Arial" pitchFamily="34" charset="0"/>
                <a:cs typeface="Arial" pitchFamily="34" charset="0"/>
              </a:rPr>
              <a:t>Haploid</a:t>
            </a:r>
            <a:r>
              <a:rPr lang="tr-TR" sz="2000" dirty="0">
                <a:latin typeface="Arial" pitchFamily="34" charset="0"/>
                <a:cs typeface="Arial" pitchFamily="34" charset="0"/>
              </a:rPr>
              <a:t> bitkilerin elde edilmesi, </a:t>
            </a: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a:t>
            </a:r>
            <a:r>
              <a:rPr lang="tr-TR" sz="2000" dirty="0" err="1">
                <a:latin typeface="Arial" pitchFamily="34" charset="0"/>
                <a:cs typeface="Arial" pitchFamily="34" charset="0"/>
              </a:rPr>
              <a:t>Somaklonal</a:t>
            </a:r>
            <a:r>
              <a:rPr lang="tr-TR" sz="2000" dirty="0">
                <a:latin typeface="Arial" pitchFamily="34" charset="0"/>
                <a:cs typeface="Arial" pitchFamily="34" charset="0"/>
              </a:rPr>
              <a:t> varyasyonların oluşturulması, </a:t>
            </a: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Bitki gen kaynaklarının muhafazası,</a:t>
            </a:r>
          </a:p>
          <a:p>
            <a:pPr lvl="1">
              <a:spcAft>
                <a:spcPts val="600"/>
              </a:spcAft>
              <a:buClr>
                <a:srgbClr val="3333CC"/>
              </a:buClr>
              <a:buFont typeface="Wingdings" panose="05000000000000000000" pitchFamily="2" charset="2"/>
              <a:buChar char="Ø"/>
            </a:pPr>
            <a:r>
              <a:rPr lang="tr-TR" sz="2000" dirty="0">
                <a:latin typeface="Arial" pitchFamily="34" charset="0"/>
                <a:cs typeface="Arial" pitchFamily="34" charset="0"/>
              </a:rPr>
              <a:t> Biyokimyasal ürünlerin (ikincil </a:t>
            </a:r>
            <a:r>
              <a:rPr lang="tr-TR" sz="2000" dirty="0" err="1">
                <a:latin typeface="Arial" pitchFamily="34" charset="0"/>
                <a:cs typeface="Arial" pitchFamily="34" charset="0"/>
              </a:rPr>
              <a:t>metabolitlerin</a:t>
            </a:r>
            <a:r>
              <a:rPr lang="tr-TR" sz="2000" dirty="0">
                <a:latin typeface="Arial" pitchFamily="34" charset="0"/>
                <a:cs typeface="Arial" pitchFamily="34" charset="0"/>
              </a:rPr>
              <a:t>) elde edilmesinde</a:t>
            </a:r>
          </a:p>
        </p:txBody>
      </p:sp>
      <p:pic>
        <p:nvPicPr>
          <p:cNvPr id="4" name="Resim 3"/>
          <p:cNvPicPr>
            <a:picLocks noChangeAspect="1"/>
          </p:cNvPicPr>
          <p:nvPr/>
        </p:nvPicPr>
        <p:blipFill>
          <a:blip r:embed="rId3"/>
          <a:stretch>
            <a:fillRect/>
          </a:stretch>
        </p:blipFill>
        <p:spPr>
          <a:xfrm>
            <a:off x="107824" y="3847617"/>
            <a:ext cx="2880000" cy="2304000"/>
          </a:xfrm>
          <a:prstGeom prst="rect">
            <a:avLst/>
          </a:prstGeom>
          <a:ln>
            <a:solidFill>
              <a:srgbClr val="FFFF00"/>
            </a:solidFill>
          </a:ln>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24000" t="5067" r="16675" b="17866"/>
          <a:stretch/>
        </p:blipFill>
        <p:spPr>
          <a:xfrm>
            <a:off x="3095999" y="3289187"/>
            <a:ext cx="2952000" cy="2876117"/>
          </a:xfrm>
          <a:prstGeom prst="rect">
            <a:avLst/>
          </a:prstGeom>
          <a:ln>
            <a:solidFill>
              <a:srgbClr val="FFFF00"/>
            </a:solidFill>
          </a:ln>
        </p:spPr>
      </p:pic>
      <p:pic>
        <p:nvPicPr>
          <p:cNvPr id="6" name="Resim 5"/>
          <p:cNvPicPr>
            <a:picLocks/>
          </p:cNvPicPr>
          <p:nvPr/>
        </p:nvPicPr>
        <p:blipFill>
          <a:blip r:embed="rId5"/>
          <a:stretch>
            <a:fillRect/>
          </a:stretch>
        </p:blipFill>
        <p:spPr>
          <a:xfrm>
            <a:off x="6156176" y="3861304"/>
            <a:ext cx="2880000" cy="2304000"/>
          </a:xfrm>
          <a:prstGeom prst="rect">
            <a:avLst/>
          </a:prstGeom>
          <a:ln>
            <a:solidFill>
              <a:srgbClr val="FFFF00"/>
            </a:solidFill>
          </a:ln>
        </p:spPr>
      </p:pic>
      <p:sp>
        <p:nvSpPr>
          <p:cNvPr id="8" name="Dikdörtgen 7">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788100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atay Kaydırma 5"/>
          <p:cNvSpPr/>
          <p:nvPr/>
        </p:nvSpPr>
        <p:spPr>
          <a:xfrm>
            <a:off x="179512" y="1063764"/>
            <a:ext cx="8640960" cy="1728192"/>
          </a:xfrm>
          <a:prstGeom prst="horizontalScroll">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3333CC"/>
              </a:solidFill>
            </a:endParaRPr>
          </a:p>
        </p:txBody>
      </p:sp>
      <p:sp>
        <p:nvSpPr>
          <p:cNvPr id="3" name="İçerik Yer Tutucusu 2"/>
          <p:cNvSpPr>
            <a:spLocks noGrp="1"/>
          </p:cNvSpPr>
          <p:nvPr>
            <p:ph idx="1"/>
          </p:nvPr>
        </p:nvSpPr>
        <p:spPr>
          <a:xfrm>
            <a:off x="522237" y="1447320"/>
            <a:ext cx="8229600" cy="961080"/>
          </a:xfrm>
        </p:spPr>
        <p:txBody>
          <a:bodyPr>
            <a:normAutofit fontScale="85000" lnSpcReduction="20000"/>
          </a:bodyPr>
          <a:lstStyle/>
          <a:p>
            <a:pPr marL="0" indent="0" algn="ctr">
              <a:lnSpc>
                <a:spcPct val="124000"/>
              </a:lnSpc>
              <a:buNone/>
            </a:pPr>
            <a:r>
              <a:rPr lang="tr-TR" altLang="tr-TR" sz="3200" b="1" dirty="0">
                <a:solidFill>
                  <a:srgbClr val="3333CC"/>
                </a:solidFill>
                <a:latin typeface="Arial" pitchFamily="34" charset="0"/>
                <a:cs typeface="Arial" pitchFamily="34" charset="0"/>
              </a:rPr>
              <a:t>‘</a:t>
            </a:r>
            <a:r>
              <a:rPr lang="tr-TR" altLang="tr-TR" sz="3200" b="1" dirty="0" err="1">
                <a:solidFill>
                  <a:srgbClr val="FF0000"/>
                </a:solidFill>
                <a:latin typeface="Arial" pitchFamily="34" charset="0"/>
                <a:cs typeface="Arial" pitchFamily="34" charset="0"/>
              </a:rPr>
              <a:t>Haploidler</a:t>
            </a:r>
            <a:r>
              <a:rPr lang="tr-TR" altLang="tr-TR" sz="3200" b="1" dirty="0">
                <a:solidFill>
                  <a:srgbClr val="3333CC"/>
                </a:solidFill>
                <a:latin typeface="Arial" pitchFamily="34" charset="0"/>
                <a:cs typeface="Arial" pitchFamily="34" charset="0"/>
              </a:rPr>
              <a:t> günümüzde modern ıslah programlarının bir basamağıdır’</a:t>
            </a:r>
            <a:endParaRPr lang="tr-TR" sz="3200" dirty="0">
              <a:solidFill>
                <a:srgbClr val="FFFFFF"/>
              </a:solidFill>
              <a:latin typeface="Arial" pitchFamily="34" charset="0"/>
              <a:cs typeface="Arial" pitchFamily="34" charset="0"/>
            </a:endParaRPr>
          </a:p>
        </p:txBody>
      </p:sp>
      <p:sp>
        <p:nvSpPr>
          <p:cNvPr id="2" name="Slayt Numarası Yer Tutucusu 1"/>
          <p:cNvSpPr>
            <a:spLocks noGrp="1"/>
          </p:cNvSpPr>
          <p:nvPr>
            <p:ph type="sldNum" sz="quarter" idx="12"/>
          </p:nvPr>
        </p:nvSpPr>
        <p:spPr/>
        <p:txBody>
          <a:bodyPr/>
          <a:lstStyle/>
          <a:p>
            <a:fld id="{22289AA6-1F29-497C-AD6B-AA3A320FAF56}" type="slidenum">
              <a:rPr lang="tr-TR" smtClean="0">
                <a:solidFill>
                  <a:srgbClr val="FFFF00"/>
                </a:solidFill>
              </a:rPr>
              <a:pPr/>
              <a:t>43</a:t>
            </a:fld>
            <a:endParaRPr lang="tr-TR" dirty="0">
              <a:solidFill>
                <a:srgbClr val="FFFF00"/>
              </a:solidFill>
            </a:endParaRPr>
          </a:p>
        </p:txBody>
      </p:sp>
      <p:pic>
        <p:nvPicPr>
          <p:cNvPr id="1026" name="Picture 2" descr="GG June 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446" y="3151597"/>
            <a:ext cx="3878696" cy="2348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140968"/>
            <a:ext cx="4070158" cy="2359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Yuvarlatılmış Dikdörtgen 3">
            <a:extLst>
              <a:ext uri="{FF2B5EF4-FFF2-40B4-BE49-F238E27FC236}">
                <a16:creationId xmlns:a16="http://schemas.microsoft.com/office/drawing/2014/main" id="{09EA2072-F287-4081-BDA9-472DEFDE4710}"/>
              </a:ext>
            </a:extLst>
          </p:cNvPr>
          <p:cNvSpPr/>
          <p:nvPr/>
        </p:nvSpPr>
        <p:spPr>
          <a:xfrm>
            <a:off x="719571" y="260648"/>
            <a:ext cx="7704856" cy="648072"/>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err="1">
                <a:solidFill>
                  <a:schemeClr val="bg1"/>
                </a:solidFill>
                <a:latin typeface="Arial" pitchFamily="34" charset="0"/>
                <a:cs typeface="Arial" pitchFamily="34" charset="0"/>
              </a:rPr>
              <a:t>Double</a:t>
            </a:r>
            <a:r>
              <a:rPr lang="tr-TR" sz="2400" b="1" dirty="0">
                <a:solidFill>
                  <a:schemeClr val="bg1"/>
                </a:solidFill>
                <a:latin typeface="Arial" pitchFamily="34" charset="0"/>
                <a:cs typeface="Arial" pitchFamily="34" charset="0"/>
              </a:rPr>
              <a:t> </a:t>
            </a:r>
            <a:r>
              <a:rPr lang="tr-TR" sz="2400" b="1" dirty="0" err="1">
                <a:solidFill>
                  <a:schemeClr val="bg1"/>
                </a:solidFill>
                <a:latin typeface="Arial" pitchFamily="34" charset="0"/>
                <a:cs typeface="Arial" pitchFamily="34" charset="0"/>
              </a:rPr>
              <a:t>Haploid</a:t>
            </a:r>
            <a:r>
              <a:rPr lang="tr-TR" sz="2400" b="1" dirty="0">
                <a:solidFill>
                  <a:schemeClr val="bg1"/>
                </a:solidFill>
                <a:latin typeface="Arial" pitchFamily="34" charset="0"/>
                <a:cs typeface="Arial" pitchFamily="34" charset="0"/>
              </a:rPr>
              <a:t> Tekniği (DİHAPLODİZASYON)</a:t>
            </a:r>
          </a:p>
        </p:txBody>
      </p:sp>
      <p:sp>
        <p:nvSpPr>
          <p:cNvPr id="8" name="Dikdörtgen 7">
            <a:extLst>
              <a:ext uri="{FF2B5EF4-FFF2-40B4-BE49-F238E27FC236}">
                <a16:creationId xmlns:a16="http://schemas.microsoft.com/office/drawing/2014/main" id="{AF125715-2EFC-4CF7-AF89-9A82CA221C83}"/>
              </a:ext>
            </a:extLst>
          </p:cNvPr>
          <p:cNvSpPr/>
          <p:nvPr/>
        </p:nvSpPr>
        <p:spPr>
          <a:xfrm rot="5400000">
            <a:off x="4283968" y="1953344"/>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309320"/>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360527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530B115-7ADB-4408-A534-64D56A2F4979}"/>
              </a:ext>
            </a:extLst>
          </p:cNvPr>
          <p:cNvSpPr/>
          <p:nvPr/>
        </p:nvSpPr>
        <p:spPr>
          <a:xfrm>
            <a:off x="179512" y="188640"/>
            <a:ext cx="8784976" cy="6378669"/>
          </a:xfrm>
          <a:prstGeom prst="rect">
            <a:avLst/>
          </a:prstGeom>
        </p:spPr>
        <p:txBody>
          <a:bodyPr wrap="square">
            <a:spAutoFit/>
          </a:bodyPr>
          <a:lstStyle/>
          <a:p>
            <a:pPr indent="457200" algn="just">
              <a:lnSpc>
                <a:spcPct val="114000"/>
              </a:lnSpc>
              <a:spcAft>
                <a:spcPts val="1800"/>
              </a:spcAft>
            </a:pPr>
            <a:r>
              <a:rPr lang="tr-TR" sz="2000" dirty="0">
                <a:latin typeface="Arial" panose="020B0604020202020204" pitchFamily="34" charset="0"/>
                <a:ea typeface="Swiss721BT-Light"/>
                <a:cs typeface="Times New Roman" panose="02020603050405020304" pitchFamily="18" charset="0"/>
              </a:rPr>
              <a:t>Ülkemizde </a:t>
            </a:r>
            <a:r>
              <a:rPr lang="tr-TR" sz="2000" dirty="0" err="1">
                <a:latin typeface="Arial" panose="020B0604020202020204" pitchFamily="34" charset="0"/>
                <a:ea typeface="Swiss721BT-Light"/>
                <a:cs typeface="Times New Roman" panose="02020603050405020304" pitchFamily="18" charset="0"/>
              </a:rPr>
              <a:t>haploid</a:t>
            </a:r>
            <a:r>
              <a:rPr lang="tr-TR" sz="2000" dirty="0">
                <a:latin typeface="Arial" panose="020B0604020202020204" pitchFamily="34" charset="0"/>
                <a:ea typeface="Swiss721BT-Light"/>
                <a:cs typeface="Times New Roman" panose="02020603050405020304" pitchFamily="18" charset="0"/>
              </a:rPr>
              <a:t> bitki elde etme çalışmaları üniversitelerde 1990'lı yılarda başlamış olup, günümüzde özel sektör firmaları tarafından da yoğun olarak kullanılmaktadır. </a:t>
            </a:r>
          </a:p>
          <a:p>
            <a:pPr indent="457200" algn="just">
              <a:lnSpc>
                <a:spcPct val="114000"/>
              </a:lnSpc>
              <a:spcAft>
                <a:spcPts val="1800"/>
              </a:spcAft>
            </a:pPr>
            <a:r>
              <a:rPr lang="tr-TR" sz="2000" b="1" dirty="0">
                <a:solidFill>
                  <a:srgbClr val="FF0000"/>
                </a:solidFill>
                <a:latin typeface="Arial" panose="020B0604020202020204" pitchFamily="34" charset="0"/>
                <a:ea typeface="Swiss721BT-Light"/>
                <a:cs typeface="Times New Roman" panose="02020603050405020304" pitchFamily="18" charset="0"/>
              </a:rPr>
              <a:t>Patlıcan</a:t>
            </a:r>
            <a:r>
              <a:rPr lang="tr-TR" sz="2000" dirty="0">
                <a:latin typeface="Arial" panose="020B0604020202020204" pitchFamily="34" charset="0"/>
                <a:ea typeface="Swiss721BT-Light"/>
                <a:cs typeface="Times New Roman" panose="02020603050405020304" pitchFamily="18" charset="0"/>
              </a:rPr>
              <a:t> (Karakullukçu ve </a:t>
            </a:r>
            <a:r>
              <a:rPr lang="tr-TR" sz="2000" dirty="0" err="1">
                <a:latin typeface="Arial" panose="020B0604020202020204" pitchFamily="34" charset="0"/>
                <a:ea typeface="Swiss721BT-Light"/>
                <a:cs typeface="Times New Roman" panose="02020603050405020304" pitchFamily="18" charset="0"/>
              </a:rPr>
              <a:t>Abak</a:t>
            </a:r>
            <a:r>
              <a:rPr lang="tr-TR" sz="2000" dirty="0">
                <a:latin typeface="Arial" panose="020B0604020202020204" pitchFamily="34" charset="0"/>
                <a:ea typeface="Swiss721BT-Light"/>
                <a:cs typeface="Times New Roman" panose="02020603050405020304" pitchFamily="18" charset="0"/>
              </a:rPr>
              <a:t> 1992, </a:t>
            </a:r>
            <a:r>
              <a:rPr lang="tr-TR" sz="2000" dirty="0" err="1">
                <a:latin typeface="Arial" panose="020B0604020202020204" pitchFamily="34" charset="0"/>
                <a:ea typeface="Swiss721BT-Light"/>
                <a:cs typeface="Times New Roman" panose="02020603050405020304" pitchFamily="18" charset="0"/>
              </a:rPr>
              <a:t>Ellialtıoglu</a:t>
            </a:r>
            <a:r>
              <a:rPr lang="tr-TR" sz="2000" dirty="0">
                <a:latin typeface="Arial" panose="020B0604020202020204" pitchFamily="34" charset="0"/>
                <a:ea typeface="Swiss721BT-Light"/>
                <a:cs typeface="Times New Roman" panose="02020603050405020304" pitchFamily="18" charset="0"/>
              </a:rPr>
              <a:t> vd. 2014), </a:t>
            </a:r>
            <a:r>
              <a:rPr lang="tr-TR" sz="2000" b="1" dirty="0">
                <a:solidFill>
                  <a:srgbClr val="FF0000"/>
                </a:solidFill>
                <a:latin typeface="Arial" panose="020B0604020202020204" pitchFamily="34" charset="0"/>
                <a:ea typeface="Swiss721BT-Light"/>
                <a:cs typeface="Times New Roman" panose="02020603050405020304" pitchFamily="18" charset="0"/>
              </a:rPr>
              <a:t>kavun</a:t>
            </a:r>
            <a:r>
              <a:rPr lang="tr-TR" sz="2000" dirty="0">
                <a:latin typeface="Arial" panose="020B0604020202020204" pitchFamily="34" charset="0"/>
                <a:ea typeface="Swiss721BT-Light"/>
                <a:cs typeface="Times New Roman" panose="02020603050405020304" pitchFamily="18" charset="0"/>
              </a:rPr>
              <a:t> (Sarı vd. 1992, </a:t>
            </a:r>
            <a:r>
              <a:rPr lang="tr-TR" sz="2000" dirty="0" err="1">
                <a:latin typeface="Arial" panose="020B0604020202020204" pitchFamily="34" charset="0"/>
                <a:ea typeface="Swiss721BT-Light"/>
                <a:cs typeface="Times New Roman" panose="02020603050405020304" pitchFamily="18" charset="0"/>
              </a:rPr>
              <a:t>Abak</a:t>
            </a:r>
            <a:r>
              <a:rPr lang="tr-TR" sz="2000" dirty="0">
                <a:latin typeface="Arial" panose="020B0604020202020204" pitchFamily="34" charset="0"/>
                <a:ea typeface="Swiss721BT-Light"/>
                <a:cs typeface="Times New Roman" panose="02020603050405020304" pitchFamily="18" charset="0"/>
              </a:rPr>
              <a:t> vd. 1996), </a:t>
            </a:r>
            <a:r>
              <a:rPr lang="tr-TR" sz="2000" b="1" dirty="0">
                <a:solidFill>
                  <a:srgbClr val="FF0000"/>
                </a:solidFill>
                <a:latin typeface="Arial" panose="020B0604020202020204" pitchFamily="34" charset="0"/>
                <a:ea typeface="Swiss721BT-Light"/>
                <a:cs typeface="Times New Roman" panose="02020603050405020304" pitchFamily="18" charset="0"/>
              </a:rPr>
              <a:t>kışlık kabak </a:t>
            </a:r>
            <a:r>
              <a:rPr lang="tr-TR" sz="2000" dirty="0">
                <a:latin typeface="Arial" panose="020B0604020202020204" pitchFamily="34" charset="0"/>
                <a:ea typeface="Swiss721BT-Light"/>
                <a:cs typeface="Times New Roman" panose="02020603050405020304" pitchFamily="18" charset="0"/>
              </a:rPr>
              <a:t>(Kurtar ve Balkaya 2010), </a:t>
            </a:r>
            <a:r>
              <a:rPr lang="tr-TR" sz="2000" b="1" dirty="0">
                <a:solidFill>
                  <a:srgbClr val="FF0000"/>
                </a:solidFill>
                <a:latin typeface="Arial" panose="020B0604020202020204" pitchFamily="34" charset="0"/>
                <a:ea typeface="Swiss721BT-Light"/>
                <a:cs typeface="Times New Roman" panose="02020603050405020304" pitchFamily="18" charset="0"/>
              </a:rPr>
              <a:t>biber </a:t>
            </a:r>
            <a:r>
              <a:rPr lang="tr-TR" sz="2000" dirty="0">
                <a:latin typeface="Arial" panose="020B0604020202020204" pitchFamily="34" charset="0"/>
                <a:ea typeface="Swiss721BT-Light"/>
                <a:cs typeface="Times New Roman" panose="02020603050405020304" pitchFamily="18" charset="0"/>
              </a:rPr>
              <a:t>(</a:t>
            </a:r>
            <a:r>
              <a:rPr lang="tr-TR" sz="2000" dirty="0" err="1">
                <a:latin typeface="Arial" panose="020B0604020202020204" pitchFamily="34" charset="0"/>
                <a:ea typeface="Swiss721BT-Light"/>
                <a:cs typeface="Times New Roman" panose="02020603050405020304" pitchFamily="18" charset="0"/>
              </a:rPr>
              <a:t>Büyükalaca</a:t>
            </a:r>
            <a:r>
              <a:rPr lang="tr-TR" sz="2000" dirty="0">
                <a:latin typeface="Arial" panose="020B0604020202020204" pitchFamily="34" charset="0"/>
                <a:ea typeface="Swiss721BT-Light"/>
                <a:cs typeface="Times New Roman" panose="02020603050405020304" pitchFamily="18" charset="0"/>
              </a:rPr>
              <a:t> vd. 2004), </a:t>
            </a:r>
            <a:r>
              <a:rPr lang="tr-TR" sz="2000" b="1" dirty="0">
                <a:solidFill>
                  <a:srgbClr val="FF0000"/>
                </a:solidFill>
                <a:latin typeface="Arial" panose="020B0604020202020204" pitchFamily="34" charset="0"/>
                <a:ea typeface="Swiss721BT-Light"/>
                <a:cs typeface="Times New Roman" panose="02020603050405020304" pitchFamily="18" charset="0"/>
              </a:rPr>
              <a:t>hıyar ve lahana </a:t>
            </a:r>
            <a:r>
              <a:rPr lang="tr-TR" sz="2000" dirty="0">
                <a:latin typeface="Arial" panose="020B0604020202020204" pitchFamily="34" charset="0"/>
                <a:ea typeface="Swiss721BT-Light"/>
                <a:cs typeface="Times New Roman" panose="02020603050405020304" pitchFamily="18" charset="0"/>
              </a:rPr>
              <a:t>(Sarıkamış vd. 2000) gibi birçok sebze türünde </a:t>
            </a:r>
            <a:r>
              <a:rPr lang="tr-TR" sz="2000" dirty="0" err="1">
                <a:latin typeface="Arial" panose="020B0604020202020204" pitchFamily="34" charset="0"/>
                <a:ea typeface="Swiss721BT-Light"/>
                <a:cs typeface="Times New Roman" panose="02020603050405020304" pitchFamily="18" charset="0"/>
              </a:rPr>
              <a:t>double</a:t>
            </a:r>
            <a:r>
              <a:rPr lang="tr-TR" sz="2000" dirty="0">
                <a:latin typeface="Arial" panose="020B0604020202020204" pitchFamily="34" charset="0"/>
                <a:ea typeface="Swiss721BT-Light"/>
                <a:cs typeface="Times New Roman" panose="02020603050405020304" pitchFamily="18" charset="0"/>
              </a:rPr>
              <a:t> </a:t>
            </a:r>
            <a:r>
              <a:rPr lang="tr-TR" sz="2000" dirty="0" err="1">
                <a:latin typeface="Arial" panose="020B0604020202020204" pitchFamily="34" charset="0"/>
                <a:ea typeface="Swiss721BT-Light"/>
                <a:cs typeface="Times New Roman" panose="02020603050405020304" pitchFamily="18" charset="0"/>
              </a:rPr>
              <a:t>haploid</a:t>
            </a:r>
            <a:r>
              <a:rPr lang="tr-TR" sz="2000" dirty="0">
                <a:latin typeface="Arial" panose="020B0604020202020204" pitchFamily="34" charset="0"/>
                <a:ea typeface="Swiss721BT-Light"/>
                <a:cs typeface="Times New Roman" panose="02020603050405020304" pitchFamily="18" charset="0"/>
              </a:rPr>
              <a:t> tekniği ile </a:t>
            </a:r>
            <a:r>
              <a:rPr lang="tr-TR" sz="2000" dirty="0" err="1">
                <a:latin typeface="Arial" panose="020B0604020202020204" pitchFamily="34" charset="0"/>
                <a:ea typeface="Swiss721BT-Light"/>
                <a:cs typeface="Times New Roman" panose="02020603050405020304" pitchFamily="18" charset="0"/>
              </a:rPr>
              <a:t>haploid</a:t>
            </a:r>
            <a:r>
              <a:rPr lang="tr-TR" sz="2000" dirty="0">
                <a:latin typeface="Arial" panose="020B0604020202020204" pitchFamily="34" charset="0"/>
                <a:ea typeface="Swiss721BT-Light"/>
                <a:cs typeface="Times New Roman" panose="02020603050405020304" pitchFamily="18" charset="0"/>
              </a:rPr>
              <a:t> bitkiler elde edilmiştir.</a:t>
            </a:r>
          </a:p>
          <a:p>
            <a:pPr indent="457200" algn="just">
              <a:lnSpc>
                <a:spcPct val="114000"/>
              </a:lnSpc>
              <a:spcAft>
                <a:spcPts val="1800"/>
              </a:spcAft>
            </a:pPr>
            <a:r>
              <a:rPr lang="tr-TR" sz="2000" b="1" dirty="0">
                <a:solidFill>
                  <a:srgbClr val="0033CC"/>
                </a:solidFill>
                <a:latin typeface="Arial" panose="020B0604020202020204" pitchFamily="34" charset="0"/>
                <a:cs typeface="Arial" panose="020B0604020202020204" pitchFamily="34" charset="0"/>
              </a:rPr>
              <a:t>Türkiye’de doku kültürü ile tohumluk üretici belgesine sahip toplam 28 adet özel firma bulunmaktadır. </a:t>
            </a:r>
            <a:r>
              <a:rPr lang="tr-TR" sz="2000" dirty="0">
                <a:latin typeface="Arial" panose="020B0604020202020204" pitchFamily="34" charset="0"/>
                <a:cs typeface="Arial" panose="020B0604020202020204" pitchFamily="34" charset="0"/>
              </a:rPr>
              <a:t>Bu firmaların birçoğu meyvecilik ve süs bitkileri alanında fide ve fidan üretiminde faaliyet göstermektedir. </a:t>
            </a:r>
          </a:p>
          <a:p>
            <a:pPr indent="457200" algn="just">
              <a:lnSpc>
                <a:spcPct val="114000"/>
              </a:lnSpc>
            </a:pPr>
            <a:r>
              <a:rPr lang="tr-TR" sz="2000" dirty="0">
                <a:latin typeface="Arial" panose="020B0604020202020204" pitchFamily="34" charset="0"/>
                <a:cs typeface="Arial" panose="020B0604020202020204" pitchFamily="34" charset="0"/>
              </a:rPr>
              <a:t>Ülkemizde sebzecilik alanında </a:t>
            </a:r>
            <a:r>
              <a:rPr lang="tr-TR" sz="2000" dirty="0" err="1">
                <a:latin typeface="Arial" panose="020B0604020202020204" pitchFamily="34" charset="0"/>
                <a:cs typeface="Arial" panose="020B0604020202020204" pitchFamily="34" charset="0"/>
              </a:rPr>
              <a:t>double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haploid</a:t>
            </a:r>
            <a:r>
              <a:rPr lang="tr-TR" sz="2000" dirty="0">
                <a:latin typeface="Arial" panose="020B0604020202020204" pitchFamily="34" charset="0"/>
                <a:cs typeface="Arial" panose="020B0604020202020204" pitchFamily="34" charset="0"/>
              </a:rPr>
              <a:t> tekniği ile hat geliştiren firma sayısı çok azdır. Bunlardan </a:t>
            </a:r>
            <a:r>
              <a:rPr lang="tr-TR" sz="2000" dirty="0" err="1">
                <a:latin typeface="Arial" panose="020B0604020202020204" pitchFamily="34" charset="0"/>
                <a:cs typeface="Arial" panose="020B0604020202020204" pitchFamily="34" charset="0"/>
              </a:rPr>
              <a:t>baziları</a:t>
            </a:r>
            <a:r>
              <a:rPr lang="tr-TR" sz="2000" dirty="0">
                <a:latin typeface="Arial" panose="020B0604020202020204" pitchFamily="34" charset="0"/>
                <a:cs typeface="Arial" panose="020B0604020202020204" pitchFamily="34" charset="0"/>
              </a:rPr>
              <a:t>; Antalya Tarım Üretim Danışmanlık ve Pazarlama A.Ş.,  Dikmen Tarımsal Ürünleri San. Tic. Ltd. Şti.,</a:t>
            </a:r>
            <a:r>
              <a:rPr lang="tr-TR" sz="2000" dirty="0" err="1">
                <a:latin typeface="Arial" panose="020B0604020202020204" pitchFamily="34" charset="0"/>
                <a:cs typeface="Arial" panose="020B0604020202020204" pitchFamily="34" charset="0"/>
              </a:rPr>
              <a:t>Enza</a:t>
            </a:r>
            <a:r>
              <a:rPr lang="tr-TR" sz="2000" dirty="0">
                <a:latin typeface="Arial" panose="020B0604020202020204" pitchFamily="34" charset="0"/>
                <a:cs typeface="Arial" panose="020B0604020202020204" pitchFamily="34" charset="0"/>
              </a:rPr>
              <a:t> Zaden Tarım </a:t>
            </a:r>
            <a:r>
              <a:rPr lang="tr-TR" sz="2000" dirty="0" err="1">
                <a:latin typeface="Arial" panose="020B0604020202020204" pitchFamily="34" charset="0"/>
                <a:cs typeface="Arial" panose="020B0604020202020204" pitchFamily="34" charset="0"/>
              </a:rPr>
              <a:t>Ar&amp;Ge</a:t>
            </a:r>
            <a:r>
              <a:rPr lang="tr-TR" sz="2000" dirty="0">
                <a:latin typeface="Arial" panose="020B0604020202020204" pitchFamily="34" charset="0"/>
                <a:cs typeface="Arial" panose="020B0604020202020204" pitchFamily="34" charset="0"/>
              </a:rPr>
              <a:t> Taş. ve Tic. A.Ş., M.Y. Genetik Tarım Teknoloji Laboratuvar Tic. Ltd. Şti., </a:t>
            </a:r>
            <a:r>
              <a:rPr lang="tr-TR" sz="2000" dirty="0" err="1">
                <a:latin typeface="Arial" panose="020B0604020202020204" pitchFamily="34" charset="0"/>
                <a:cs typeface="Arial" panose="020B0604020202020204" pitchFamily="34" charset="0"/>
              </a:rPr>
              <a:t>Tolya</a:t>
            </a:r>
            <a:r>
              <a:rPr lang="tr-TR" sz="2000" dirty="0">
                <a:latin typeface="Arial" panose="020B0604020202020204" pitchFamily="34" charset="0"/>
                <a:cs typeface="Arial" panose="020B0604020202020204" pitchFamily="34" charset="0"/>
              </a:rPr>
              <a:t> Tohum Tarım San. Tic. Ltd. Şti. ve </a:t>
            </a:r>
            <a:r>
              <a:rPr lang="tr-TR" sz="2000" dirty="0" err="1">
                <a:latin typeface="Arial" panose="020B0604020202020204" pitchFamily="34" charset="0"/>
                <a:cs typeface="Arial" panose="020B0604020202020204" pitchFamily="34" charset="0"/>
              </a:rPr>
              <a:t>Takii</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Turkey</a:t>
            </a:r>
            <a:r>
              <a:rPr lang="tr-TR" sz="2000" dirty="0">
                <a:latin typeface="Arial" panose="020B0604020202020204" pitchFamily="34" charset="0"/>
                <a:cs typeface="Arial" panose="020B0604020202020204" pitchFamily="34" charset="0"/>
              </a:rPr>
              <a:t> Tohum A.Ş.'</a:t>
            </a:r>
            <a:r>
              <a:rPr lang="tr-TR" sz="2000" dirty="0" err="1">
                <a:latin typeface="Arial" panose="020B0604020202020204" pitchFamily="34" charset="0"/>
                <a:cs typeface="Arial" panose="020B0604020202020204" pitchFamily="34" charset="0"/>
              </a:rPr>
              <a:t>dir</a:t>
            </a:r>
            <a:r>
              <a:rPr lang="tr-TR" sz="2000" dirty="0">
                <a:latin typeface="Arial" panose="020B0604020202020204" pitchFamily="34" charset="0"/>
                <a:cs typeface="Arial" panose="020B0604020202020204" pitchFamily="34" charset="0"/>
              </a:rPr>
              <a:t>.</a:t>
            </a:r>
          </a:p>
          <a:p>
            <a:pPr indent="457200" algn="just">
              <a:lnSpc>
                <a:spcPct val="114000"/>
              </a:lnSpc>
            </a:pPr>
            <a:endParaRPr lang="tr-TR" sz="2000" dirty="0"/>
          </a:p>
        </p:txBody>
      </p:sp>
      <p:sp>
        <p:nvSpPr>
          <p:cNvPr id="3" name="Dikdörtgen 2">
            <a:extLst>
              <a:ext uri="{FF2B5EF4-FFF2-40B4-BE49-F238E27FC236}">
                <a16:creationId xmlns:a16="http://schemas.microsoft.com/office/drawing/2014/main" id="{13B7729F-DFC3-4C81-8DB4-2B7988745F88}"/>
              </a:ext>
            </a:extLst>
          </p:cNvPr>
          <p:cNvSpPr/>
          <p:nvPr/>
        </p:nvSpPr>
        <p:spPr>
          <a:xfrm rot="5400000">
            <a:off x="4283968" y="1953344"/>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FD84C700-6C9F-4C36-8FB1-B453A0308610}"/>
              </a:ext>
            </a:extLst>
          </p:cNvPr>
          <p:cNvSpPr txBox="1"/>
          <p:nvPr/>
        </p:nvSpPr>
        <p:spPr>
          <a:xfrm>
            <a:off x="1733530" y="6309320"/>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1061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043608" y="224644"/>
            <a:ext cx="7704856" cy="648072"/>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solidFill>
                <a:schemeClr val="bg1"/>
              </a:solidFill>
              <a:latin typeface="Times New Roman" pitchFamily="18" charset="0"/>
              <a:cs typeface="Times New Roman" pitchFamily="18" charset="0"/>
            </a:endParaRPr>
          </a:p>
        </p:txBody>
      </p:sp>
      <p:sp>
        <p:nvSpPr>
          <p:cNvPr id="2" name="Unvan 1"/>
          <p:cNvSpPr>
            <a:spLocks noGrp="1"/>
          </p:cNvSpPr>
          <p:nvPr>
            <p:ph type="title"/>
          </p:nvPr>
        </p:nvSpPr>
        <p:spPr>
          <a:xfrm>
            <a:off x="1051248" y="258974"/>
            <a:ext cx="7717531" cy="648072"/>
          </a:xfrm>
        </p:spPr>
        <p:txBody>
          <a:bodyPr>
            <a:normAutofit/>
          </a:bodyPr>
          <a:lstStyle/>
          <a:p>
            <a:pPr algn="ctr"/>
            <a:r>
              <a:rPr lang="tr-TR" sz="2400" b="1" dirty="0">
                <a:solidFill>
                  <a:schemeClr val="bg1"/>
                </a:solidFill>
                <a:latin typeface="Arial" pitchFamily="34" charset="0"/>
                <a:cs typeface="Arial" pitchFamily="34" charset="0"/>
              </a:rPr>
              <a:t>İşaretleyici Yardımlı Seleksiyon (MAS)</a:t>
            </a:r>
          </a:p>
        </p:txBody>
      </p:sp>
      <p:sp>
        <p:nvSpPr>
          <p:cNvPr id="8" name="İçerik Yer Tutucusu 2">
            <a:extLst>
              <a:ext uri="{FF2B5EF4-FFF2-40B4-BE49-F238E27FC236}">
                <a16:creationId xmlns:a16="http://schemas.microsoft.com/office/drawing/2014/main" id="{ABB9CB2A-ECD3-40DC-8F1A-9D1904BDA10B}"/>
              </a:ext>
            </a:extLst>
          </p:cNvPr>
          <p:cNvSpPr>
            <a:spLocks noGrp="1"/>
          </p:cNvSpPr>
          <p:nvPr>
            <p:ph idx="1"/>
          </p:nvPr>
        </p:nvSpPr>
        <p:spPr>
          <a:xfrm>
            <a:off x="861764" y="1124744"/>
            <a:ext cx="7886700" cy="4351338"/>
          </a:xfrm>
        </p:spPr>
        <p:txBody>
          <a:bodyPr>
            <a:normAutofit/>
          </a:bodyPr>
          <a:lstStyle/>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1. </a:t>
            </a:r>
            <a:r>
              <a:rPr lang="tr-TR" sz="2400" dirty="0" err="1">
                <a:latin typeface="Arial" pitchFamily="34" charset="0"/>
                <a:cs typeface="Arial" pitchFamily="34" charset="0"/>
              </a:rPr>
              <a:t>Genotip</a:t>
            </a:r>
            <a:r>
              <a:rPr lang="tr-TR" sz="2400" dirty="0">
                <a:latin typeface="Arial" pitchFamily="34" charset="0"/>
                <a:cs typeface="Arial" pitchFamily="34" charset="0"/>
              </a:rPr>
              <a:t> tanımlama</a:t>
            </a:r>
          </a:p>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2.  </a:t>
            </a:r>
            <a:r>
              <a:rPr lang="tr-TR" sz="2400" dirty="0">
                <a:latin typeface="Arial" pitchFamily="34" charset="0"/>
                <a:cs typeface="Arial" pitchFamily="34" charset="0"/>
              </a:rPr>
              <a:t>Çeşit tescili</a:t>
            </a:r>
          </a:p>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3. </a:t>
            </a:r>
            <a:r>
              <a:rPr lang="tr-TR" sz="2400" dirty="0">
                <a:latin typeface="Arial" pitchFamily="34" charset="0"/>
                <a:cs typeface="Arial" pitchFamily="34" charset="0"/>
              </a:rPr>
              <a:t>Islah hatlarının tanımlanması ve tohum saflık testleri</a:t>
            </a:r>
          </a:p>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4. </a:t>
            </a:r>
            <a:r>
              <a:rPr lang="tr-TR" sz="2400" dirty="0" err="1">
                <a:latin typeface="Arial" pitchFamily="34" charset="0"/>
                <a:cs typeface="Arial" pitchFamily="34" charset="0"/>
              </a:rPr>
              <a:t>Hibrit</a:t>
            </a:r>
            <a:r>
              <a:rPr lang="tr-TR" sz="2400" dirty="0">
                <a:latin typeface="Arial" pitchFamily="34" charset="0"/>
                <a:cs typeface="Arial" pitchFamily="34" charset="0"/>
              </a:rPr>
              <a:t> çeşit saflık testleri</a:t>
            </a:r>
          </a:p>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5. </a:t>
            </a:r>
            <a:r>
              <a:rPr lang="tr-TR" sz="2400" dirty="0">
                <a:latin typeface="Arial" pitchFamily="34" charset="0"/>
                <a:cs typeface="Arial" pitchFamily="34" charset="0"/>
              </a:rPr>
              <a:t>Genetik çeşitliliğin belirlenmesi</a:t>
            </a:r>
          </a:p>
          <a:p>
            <a:pPr marL="0" indent="0">
              <a:lnSpc>
                <a:spcPct val="114000"/>
              </a:lnSpc>
              <a:spcBef>
                <a:spcPts val="0"/>
              </a:spcBef>
              <a:spcAft>
                <a:spcPts val="1200"/>
              </a:spcAft>
              <a:buNone/>
            </a:pPr>
            <a:r>
              <a:rPr lang="tr-TR" sz="2400" dirty="0">
                <a:solidFill>
                  <a:srgbClr val="FF0000"/>
                </a:solidFill>
                <a:latin typeface="Arial" pitchFamily="34" charset="0"/>
                <a:cs typeface="Arial" pitchFamily="34" charset="0"/>
              </a:rPr>
              <a:t>6. </a:t>
            </a:r>
            <a:r>
              <a:rPr lang="tr-TR" sz="2400" dirty="0">
                <a:latin typeface="Arial" pitchFamily="34" charset="0"/>
                <a:cs typeface="Arial" pitchFamily="34" charset="0"/>
              </a:rPr>
              <a:t>Gen kaynaklarının genetik kökeni</a:t>
            </a:r>
          </a:p>
          <a:p>
            <a:pPr marL="0" indent="0">
              <a:buNone/>
            </a:pPr>
            <a:endParaRPr lang="tr-TR" sz="2400" dirty="0">
              <a:latin typeface="Arial" pitchFamily="34" charset="0"/>
              <a:cs typeface="Arial" pitchFamily="34" charset="0"/>
            </a:endParaRPr>
          </a:p>
        </p:txBody>
      </p:sp>
      <p:pic>
        <p:nvPicPr>
          <p:cNvPr id="9" name="Picture 8">
            <a:extLst>
              <a:ext uri="{FF2B5EF4-FFF2-40B4-BE49-F238E27FC236}">
                <a16:creationId xmlns:a16="http://schemas.microsoft.com/office/drawing/2014/main" id="{6CB46B24-03F1-4279-B203-9FF1824283E4}"/>
              </a:ext>
            </a:extLst>
          </p:cNvPr>
          <p:cNvPicPr>
            <a:picLocks noChangeAspect="1" noChangeArrowheads="1"/>
          </p:cNvPicPr>
          <p:nvPr/>
        </p:nvPicPr>
        <p:blipFill>
          <a:blip r:embed="rId2" cstate="print"/>
          <a:srcRect/>
          <a:stretch>
            <a:fillRect/>
          </a:stretch>
        </p:blipFill>
        <p:spPr bwMode="auto">
          <a:xfrm>
            <a:off x="1187624" y="4581128"/>
            <a:ext cx="7036905" cy="1628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ikdörtgen 5">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925BFFB1-3D7B-4B4F-B9DF-B8E6A573D235}"/>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526709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1124744"/>
            <a:ext cx="8568952" cy="4514870"/>
          </a:xfrm>
        </p:spPr>
        <p:txBody>
          <a:bodyPr>
            <a:normAutofit lnSpcReduction="10000"/>
          </a:bodyPr>
          <a:lstStyle/>
          <a:p>
            <a:pPr marL="0" indent="0" algn="just">
              <a:lnSpc>
                <a:spcPct val="114000"/>
              </a:lnSpc>
              <a:spcBef>
                <a:spcPts val="0"/>
              </a:spcBef>
              <a:spcAft>
                <a:spcPts val="1800"/>
              </a:spcAft>
              <a:buClr>
                <a:srgbClr val="FF0000"/>
              </a:buClr>
              <a:buFont typeface="Wingdings" pitchFamily="2" charset="2"/>
              <a:buChar char="Ø"/>
            </a:pPr>
            <a:r>
              <a:rPr lang="tr-TR" sz="2400" dirty="0">
                <a:latin typeface="Arial" pitchFamily="34" charset="0"/>
                <a:cs typeface="Arial" pitchFamily="34" charset="0"/>
              </a:rPr>
              <a:t> Ülkemizde; üniversite ve araştırma enstitülerinin birçoğunda, </a:t>
            </a:r>
            <a:r>
              <a:rPr lang="tr-TR" sz="2400" dirty="0" err="1">
                <a:latin typeface="Arial" pitchFamily="34" charset="0"/>
                <a:cs typeface="Arial" pitchFamily="34" charset="0"/>
              </a:rPr>
              <a:t>teknokent</a:t>
            </a:r>
            <a:r>
              <a:rPr lang="tr-TR" sz="2400" dirty="0">
                <a:latin typeface="Arial" pitchFamily="34" charset="0"/>
                <a:cs typeface="Arial" pitchFamily="34" charset="0"/>
              </a:rPr>
              <a:t> bünyesinde hizmet veren birkaç firma ve yaklaşık 10 adet yerli/yabancı firma moleküler alt yapıya sahiptir.</a:t>
            </a:r>
          </a:p>
          <a:p>
            <a:pPr marL="0" indent="0" algn="just">
              <a:lnSpc>
                <a:spcPct val="114000"/>
              </a:lnSpc>
              <a:spcBef>
                <a:spcPts val="0"/>
              </a:spcBef>
              <a:spcAft>
                <a:spcPts val="1800"/>
              </a:spcAft>
              <a:buClr>
                <a:srgbClr val="FF0000"/>
              </a:buClr>
              <a:buFont typeface="Wingdings" pitchFamily="2" charset="2"/>
              <a:buChar char="Ø"/>
            </a:pPr>
            <a:r>
              <a:rPr lang="tr-TR" sz="2400" dirty="0">
                <a:latin typeface="Arial" pitchFamily="34" charset="0"/>
                <a:cs typeface="Arial" pitchFamily="34" charset="0"/>
              </a:rPr>
              <a:t> Orta ve küçük ölçekli birçok firma, üniversite, araştırma enstitüsü, </a:t>
            </a:r>
            <a:r>
              <a:rPr lang="tr-TR" sz="2400" dirty="0" err="1">
                <a:latin typeface="Arial" pitchFamily="34" charset="0"/>
                <a:cs typeface="Arial" pitchFamily="34" charset="0"/>
              </a:rPr>
              <a:t>teknokent</a:t>
            </a:r>
            <a:r>
              <a:rPr lang="tr-TR" sz="2400" dirty="0">
                <a:latin typeface="Arial" pitchFamily="34" charset="0"/>
                <a:cs typeface="Arial" pitchFamily="34" charset="0"/>
              </a:rPr>
              <a:t> ve yurt dışı laboratuvarlardan hizmet almaktadır.</a:t>
            </a:r>
          </a:p>
          <a:p>
            <a:pPr marL="0" indent="0" algn="just">
              <a:lnSpc>
                <a:spcPct val="114000"/>
              </a:lnSpc>
              <a:spcBef>
                <a:spcPts val="0"/>
              </a:spcBef>
              <a:spcAft>
                <a:spcPts val="1800"/>
              </a:spcAft>
              <a:buClr>
                <a:srgbClr val="FF0000"/>
              </a:buClr>
              <a:buFont typeface="Wingdings" pitchFamily="2" charset="2"/>
              <a:buChar char="Ø"/>
            </a:pPr>
            <a:r>
              <a:rPr lang="tr-TR" sz="2400" dirty="0">
                <a:latin typeface="Arial" pitchFamily="34" charset="0"/>
                <a:cs typeface="Arial" pitchFamily="34" charset="0"/>
              </a:rPr>
              <a:t> Moleküler çeşit tanısı yapan 7 adet yetkili kuruluş mevcuttur.</a:t>
            </a:r>
          </a:p>
          <a:p>
            <a:pPr marL="0" indent="0" algn="just">
              <a:lnSpc>
                <a:spcPct val="114000"/>
              </a:lnSpc>
              <a:spcBef>
                <a:spcPts val="0"/>
              </a:spcBef>
              <a:spcAft>
                <a:spcPts val="1800"/>
              </a:spcAft>
              <a:buClr>
                <a:srgbClr val="FF0000"/>
              </a:buClr>
              <a:buFont typeface="Wingdings" pitchFamily="2" charset="2"/>
              <a:buChar char="Ø"/>
            </a:pPr>
            <a:endParaRPr lang="tr-TR" sz="2400" dirty="0">
              <a:latin typeface="Arial" pitchFamily="34" charset="0"/>
              <a:cs typeface="Arial" pitchFamily="34" charset="0"/>
            </a:endParaRP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2"/>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248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116350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6C1F264-EEB7-45F7-AB7A-EF8389FDAF48}"/>
              </a:ext>
            </a:extLst>
          </p:cNvPr>
          <p:cNvSpPr txBox="1"/>
          <p:nvPr/>
        </p:nvSpPr>
        <p:spPr>
          <a:xfrm>
            <a:off x="2339752" y="2492896"/>
            <a:ext cx="4018088" cy="369332"/>
          </a:xfrm>
          <a:prstGeom prst="rect">
            <a:avLst/>
          </a:prstGeom>
          <a:noFill/>
        </p:spPr>
        <p:txBody>
          <a:bodyPr wrap="none" rtlCol="0">
            <a:spAutoFit/>
          </a:bodyPr>
          <a:lstStyle/>
          <a:p>
            <a:r>
              <a:rPr lang="tr-TR" dirty="0"/>
              <a:t>KAZIM ABAĞIN SUNUSUNDAN ALINACAK</a:t>
            </a:r>
          </a:p>
        </p:txBody>
      </p:sp>
      <p:sp>
        <p:nvSpPr>
          <p:cNvPr id="3" name="Dikdörtgen 2">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925BFFB1-3D7B-4B4F-B9DF-B8E6A573D235}"/>
              </a:ext>
            </a:extLst>
          </p:cNvPr>
          <p:cNvSpPr txBox="1"/>
          <p:nvPr/>
        </p:nvSpPr>
        <p:spPr>
          <a:xfrm>
            <a:off x="1733530" y="6423719"/>
            <a:ext cx="5656331" cy="461665"/>
          </a:xfrm>
          <a:prstGeom prst="rect">
            <a:avLst/>
          </a:prstGeom>
          <a:noFill/>
        </p:spPr>
        <p:txBody>
          <a:bodyPr wrap="square" rtlCol="0">
            <a:spAutoFit/>
          </a:bodyPr>
          <a:lstStyle/>
          <a:p>
            <a:pPr algn="ctr"/>
            <a:r>
              <a:rPr lang="tr-TR" sz="1200" b="1" dirty="0">
                <a:solidFill>
                  <a:srgbClr val="FF0000"/>
                </a:solidFill>
              </a:rPr>
              <a:t>Bahçe Bitkilerinde Tohum Üretimi Mevcut Durum ve Gelecek</a:t>
            </a:r>
            <a:endParaRPr lang="tr-TR" sz="1200" b="1" dirty="0">
              <a:solidFill>
                <a:srgbClr val="3333CC"/>
              </a:solidFill>
            </a:endParaRPr>
          </a:p>
          <a:p>
            <a:pPr algn="ctr"/>
            <a:r>
              <a:rPr lang="tr-TR" sz="1200" b="1" dirty="0">
                <a:solidFill>
                  <a:srgbClr val="3333CC"/>
                </a:solidFill>
              </a:rPr>
              <a:t>IX. Türkiye Ziraat Mühendisliği Teknik Kongresi </a:t>
            </a:r>
            <a:r>
              <a:rPr lang="tr-TR" sz="1200" b="1" dirty="0">
                <a:solidFill>
                  <a:srgbClr val="3333CC"/>
                </a:solidFill>
                <a:latin typeface="Times New Roman" pitchFamily="18" charset="0"/>
                <a:cs typeface="Times New Roman" pitchFamily="18" charset="0"/>
              </a:rPr>
              <a:t>13-17 Ocak 2020 Ankara</a:t>
            </a:r>
            <a:endParaRPr lang="tr-TR" sz="1200" dirty="0">
              <a:solidFill>
                <a:srgbClr val="3333CC"/>
              </a:solidFill>
              <a:latin typeface="Times New Roman" pitchFamily="18" charset="0"/>
              <a:cs typeface="Times New Roman" pitchFamily="18" charset="0"/>
            </a:endParaRPr>
          </a:p>
        </p:txBody>
      </p:sp>
      <p:graphicFrame>
        <p:nvGraphicFramePr>
          <p:cNvPr id="5" name="Tablo 4"/>
          <p:cNvGraphicFramePr>
            <a:graphicFrameLocks noGrp="1"/>
          </p:cNvGraphicFramePr>
          <p:nvPr>
            <p:extLst>
              <p:ext uri="{D42A27DB-BD31-4B8C-83A1-F6EECF244321}">
                <p14:modId xmlns:p14="http://schemas.microsoft.com/office/powerpoint/2010/main" val="2583576395"/>
              </p:ext>
            </p:extLst>
          </p:nvPr>
        </p:nvGraphicFramePr>
        <p:xfrm>
          <a:off x="287522" y="1524352"/>
          <a:ext cx="8570758" cy="4297680"/>
        </p:xfrm>
        <a:graphic>
          <a:graphicData uri="http://schemas.openxmlformats.org/drawingml/2006/table">
            <a:tbl>
              <a:tblPr firstRow="1" bandRow="1">
                <a:tableStyleId>{5C22544A-7EE6-4342-B048-85BDC9FD1C3A}</a:tableStyleId>
              </a:tblPr>
              <a:tblGrid>
                <a:gridCol w="2766769">
                  <a:extLst>
                    <a:ext uri="{9D8B030D-6E8A-4147-A177-3AD203B41FA5}">
                      <a16:colId xmlns:a16="http://schemas.microsoft.com/office/drawing/2014/main" val="20000"/>
                    </a:ext>
                  </a:extLst>
                </a:gridCol>
                <a:gridCol w="1822332">
                  <a:extLst>
                    <a:ext uri="{9D8B030D-6E8A-4147-A177-3AD203B41FA5}">
                      <a16:colId xmlns:a16="http://schemas.microsoft.com/office/drawing/2014/main" val="20001"/>
                    </a:ext>
                  </a:extLst>
                </a:gridCol>
                <a:gridCol w="2126054">
                  <a:extLst>
                    <a:ext uri="{9D8B030D-6E8A-4147-A177-3AD203B41FA5}">
                      <a16:colId xmlns:a16="http://schemas.microsoft.com/office/drawing/2014/main" val="20002"/>
                    </a:ext>
                  </a:extLst>
                </a:gridCol>
                <a:gridCol w="1855603">
                  <a:extLst>
                    <a:ext uri="{9D8B030D-6E8A-4147-A177-3AD203B41FA5}">
                      <a16:colId xmlns:a16="http://schemas.microsoft.com/office/drawing/2014/main" val="20003"/>
                    </a:ext>
                  </a:extLst>
                </a:gridCol>
              </a:tblGrid>
              <a:tr h="695267">
                <a:tc>
                  <a:txBody>
                    <a:bodyPr/>
                    <a:lstStyle/>
                    <a:p>
                      <a:pPr algn="ctr"/>
                      <a:r>
                        <a:rPr lang="tr-TR" sz="2000" dirty="0">
                          <a:solidFill>
                            <a:schemeClr val="bg1"/>
                          </a:solidFill>
                          <a:latin typeface="Arial" pitchFamily="34" charset="0"/>
                          <a:cs typeface="Arial" pitchFamily="34" charset="0"/>
                        </a:rPr>
                        <a:t>Islah </a:t>
                      </a:r>
                    </a:p>
                    <a:p>
                      <a:pPr algn="ctr"/>
                      <a:r>
                        <a:rPr lang="tr-TR" sz="2000" dirty="0">
                          <a:solidFill>
                            <a:schemeClr val="bg1"/>
                          </a:solidFill>
                          <a:latin typeface="Arial" pitchFamily="34" charset="0"/>
                          <a:cs typeface="Arial" pitchFamily="34" charset="0"/>
                        </a:rPr>
                        <a:t>Yöntemleri</a:t>
                      </a:r>
                    </a:p>
                  </a:txBody>
                  <a:tcPr>
                    <a:solidFill>
                      <a:srgbClr val="007A77"/>
                    </a:solidFill>
                  </a:tcPr>
                </a:tc>
                <a:tc>
                  <a:txBody>
                    <a:bodyPr/>
                    <a:lstStyle/>
                    <a:p>
                      <a:pPr algn="ctr"/>
                      <a:r>
                        <a:rPr lang="tr-TR" sz="2000" dirty="0">
                          <a:latin typeface="Arial" pitchFamily="34" charset="0"/>
                          <a:cs typeface="Arial" pitchFamily="34" charset="0"/>
                        </a:rPr>
                        <a:t>Özel </a:t>
                      </a:r>
                    </a:p>
                    <a:p>
                      <a:pPr algn="ctr"/>
                      <a:r>
                        <a:rPr lang="tr-TR" sz="2000" dirty="0">
                          <a:latin typeface="Arial" pitchFamily="34" charset="0"/>
                          <a:cs typeface="Arial" pitchFamily="34" charset="0"/>
                        </a:rPr>
                        <a:t>Firmalar</a:t>
                      </a:r>
                    </a:p>
                  </a:txBody>
                  <a:tcPr anchor="ctr">
                    <a:solidFill>
                      <a:srgbClr val="007A77"/>
                    </a:solidFill>
                  </a:tcPr>
                </a:tc>
                <a:tc>
                  <a:txBody>
                    <a:bodyPr/>
                    <a:lstStyle/>
                    <a:p>
                      <a:pPr algn="ctr"/>
                      <a:r>
                        <a:rPr lang="tr-TR" sz="2000" dirty="0">
                          <a:latin typeface="Arial" pitchFamily="34" charset="0"/>
                          <a:cs typeface="Arial" pitchFamily="34" charset="0"/>
                        </a:rPr>
                        <a:t>Kamu Kurumları</a:t>
                      </a:r>
                    </a:p>
                  </a:txBody>
                  <a:tcPr>
                    <a:solidFill>
                      <a:srgbClr val="007A77"/>
                    </a:solidFill>
                  </a:tcPr>
                </a:tc>
                <a:tc>
                  <a:txBody>
                    <a:bodyPr/>
                    <a:lstStyle/>
                    <a:p>
                      <a:pPr algn="ctr"/>
                      <a:r>
                        <a:rPr lang="tr-TR" sz="2000" dirty="0">
                          <a:latin typeface="Arial" pitchFamily="34" charset="0"/>
                          <a:cs typeface="Arial" pitchFamily="34" charset="0"/>
                        </a:rPr>
                        <a:t>Üniversiteler</a:t>
                      </a:r>
                    </a:p>
                  </a:txBody>
                  <a:tcPr anchor="ctr">
                    <a:solidFill>
                      <a:srgbClr val="007A77"/>
                    </a:solidFill>
                  </a:tcPr>
                </a:tc>
                <a:extLst>
                  <a:ext uri="{0D108BD9-81ED-4DB2-BD59-A6C34878D82A}">
                    <a16:rowId xmlns:a16="http://schemas.microsoft.com/office/drawing/2014/main" val="10000"/>
                  </a:ext>
                </a:extLst>
              </a:tr>
              <a:tr h="695267">
                <a:tc>
                  <a:txBody>
                    <a:bodyPr/>
                    <a:lstStyle/>
                    <a:p>
                      <a:r>
                        <a:rPr lang="tr-TR" sz="2000" b="1" dirty="0">
                          <a:solidFill>
                            <a:schemeClr val="bg1"/>
                          </a:solidFill>
                          <a:latin typeface="Arial" pitchFamily="34" charset="0"/>
                          <a:cs typeface="Arial" pitchFamily="34" charset="0"/>
                        </a:rPr>
                        <a:t>Seleksiyon ve Melezleme</a:t>
                      </a: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1"/>
                  </a:ext>
                </a:extLst>
              </a:tr>
              <a:tr h="392977">
                <a:tc>
                  <a:txBody>
                    <a:bodyPr/>
                    <a:lstStyle/>
                    <a:p>
                      <a:r>
                        <a:rPr lang="tr-TR" sz="2000" b="1" dirty="0" err="1">
                          <a:solidFill>
                            <a:schemeClr val="bg1"/>
                          </a:solidFill>
                          <a:latin typeface="Arial" pitchFamily="34" charset="0"/>
                          <a:cs typeface="Arial" pitchFamily="34" charset="0"/>
                        </a:rPr>
                        <a:t>Heterosis</a:t>
                      </a:r>
                      <a:endParaRPr lang="tr-TR" sz="2000" b="1" dirty="0">
                        <a:solidFill>
                          <a:schemeClr val="bg1"/>
                        </a:solidFill>
                        <a:latin typeface="Arial" pitchFamily="34" charset="0"/>
                        <a:cs typeface="Arial" pitchFamily="34" charset="0"/>
                      </a:endParaRP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2"/>
                  </a:ext>
                </a:extLst>
              </a:tr>
              <a:tr h="39297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tr-TR" sz="2000" b="1" dirty="0">
                          <a:solidFill>
                            <a:schemeClr val="bg1"/>
                          </a:solidFill>
                          <a:latin typeface="Arial" pitchFamily="34" charset="0"/>
                          <a:cs typeface="Arial" pitchFamily="34" charset="0"/>
                        </a:rPr>
                        <a:t>Doku Kültürü ve DH</a:t>
                      </a: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3"/>
                  </a:ext>
                </a:extLst>
              </a:tr>
              <a:tr h="69526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tr-TR" sz="2000" b="1" dirty="0">
                          <a:solidFill>
                            <a:schemeClr val="bg1"/>
                          </a:solidFill>
                          <a:latin typeface="Arial" pitchFamily="34" charset="0"/>
                          <a:cs typeface="Arial" pitchFamily="34" charset="0"/>
                        </a:rPr>
                        <a:t>Moleküler </a:t>
                      </a:r>
                      <a:r>
                        <a:rPr lang="tr-TR" sz="2000" b="1" dirty="0" err="1">
                          <a:solidFill>
                            <a:schemeClr val="bg1"/>
                          </a:solidFill>
                          <a:latin typeface="Arial" pitchFamily="34" charset="0"/>
                          <a:cs typeface="Arial" pitchFamily="34" charset="0"/>
                        </a:rPr>
                        <a:t>Markır</a:t>
                      </a:r>
                      <a:r>
                        <a:rPr lang="tr-TR" sz="2000" b="1" dirty="0">
                          <a:solidFill>
                            <a:schemeClr val="bg1"/>
                          </a:solidFill>
                          <a:latin typeface="Arial" pitchFamily="34" charset="0"/>
                          <a:cs typeface="Arial" pitchFamily="34" charset="0"/>
                        </a:rPr>
                        <a:t> Seleksiyonu (MAS)</a:t>
                      </a: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4"/>
                  </a:ext>
                </a:extLst>
              </a:tr>
              <a:tr h="39297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tr-TR" sz="2000" b="1" dirty="0">
                          <a:solidFill>
                            <a:schemeClr val="bg1"/>
                          </a:solidFill>
                          <a:latin typeface="Arial" pitchFamily="34" charset="0"/>
                          <a:cs typeface="Arial" pitchFamily="34" charset="0"/>
                        </a:rPr>
                        <a:t>Genetik Mühendisliği</a:t>
                      </a: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5"/>
                  </a:ext>
                </a:extLst>
              </a:tr>
              <a:tr h="69526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tr-TR" sz="2000" b="1" dirty="0">
                          <a:solidFill>
                            <a:schemeClr val="bg1"/>
                          </a:solidFill>
                          <a:latin typeface="Arial" pitchFamily="34" charset="0"/>
                          <a:cs typeface="Arial" pitchFamily="34" charset="0"/>
                        </a:rPr>
                        <a:t>Genom </a:t>
                      </a:r>
                      <a:r>
                        <a:rPr lang="tr-TR" sz="2000" b="1" dirty="0" err="1">
                          <a:solidFill>
                            <a:schemeClr val="bg1"/>
                          </a:solidFill>
                          <a:latin typeface="Arial" pitchFamily="34" charset="0"/>
                          <a:cs typeface="Arial" pitchFamily="34" charset="0"/>
                        </a:rPr>
                        <a:t>sekanslamaya</a:t>
                      </a:r>
                      <a:r>
                        <a:rPr lang="tr-TR" sz="2000" b="1" dirty="0">
                          <a:solidFill>
                            <a:schemeClr val="bg1"/>
                          </a:solidFill>
                          <a:latin typeface="Arial" pitchFamily="34" charset="0"/>
                          <a:cs typeface="Arial" pitchFamily="34" charset="0"/>
                        </a:rPr>
                        <a:t> dayalı yöntemler</a:t>
                      </a:r>
                    </a:p>
                  </a:txBody>
                  <a:tcPr>
                    <a:solidFill>
                      <a:srgbClr val="007A77"/>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tc>
                  <a:txBody>
                    <a:bodyPr/>
                    <a:lstStyle/>
                    <a:p>
                      <a:pPr algn="ctr"/>
                      <a:r>
                        <a:rPr lang="tr-TR" sz="2000" b="1" dirty="0">
                          <a:solidFill>
                            <a:srgbClr val="800080"/>
                          </a:solidFill>
                          <a:latin typeface="Arial" pitchFamily="34" charset="0"/>
                          <a:cs typeface="Arial" pitchFamily="34" charset="0"/>
                        </a:rPr>
                        <a:t>?</a:t>
                      </a:r>
                    </a:p>
                  </a:txBody>
                  <a:tcPr anchor="ctr">
                    <a:solidFill>
                      <a:schemeClr val="accent2">
                        <a:lumMod val="40000"/>
                        <a:lumOff val="60000"/>
                      </a:schemeClr>
                    </a:solidFill>
                  </a:tcPr>
                </a:tc>
                <a:extLst>
                  <a:ext uri="{0D108BD9-81ED-4DB2-BD59-A6C34878D82A}">
                    <a16:rowId xmlns:a16="http://schemas.microsoft.com/office/drawing/2014/main" val="10006"/>
                  </a:ext>
                </a:extLst>
              </a:tr>
            </a:tbl>
          </a:graphicData>
        </a:graphic>
      </p:graphicFrame>
      <p:sp>
        <p:nvSpPr>
          <p:cNvPr id="7" name="Metin kutusu 6"/>
          <p:cNvSpPr txBox="1"/>
          <p:nvPr/>
        </p:nvSpPr>
        <p:spPr>
          <a:xfrm>
            <a:off x="287521" y="270600"/>
            <a:ext cx="8642197" cy="923330"/>
          </a:xfrm>
          <a:prstGeom prst="rect">
            <a:avLst/>
          </a:prstGeom>
          <a:noFill/>
        </p:spPr>
        <p:txBody>
          <a:bodyPr wrap="square" rtlCol="0">
            <a:spAutoFit/>
          </a:bodyPr>
          <a:lstStyle/>
          <a:p>
            <a:pPr marL="1436688" indent="-1436688" algn="just"/>
            <a:r>
              <a:rPr lang="tr-TR" b="1" dirty="0">
                <a:latin typeface="Arial" pitchFamily="34" charset="0"/>
                <a:cs typeface="Arial" pitchFamily="34" charset="0"/>
              </a:rPr>
              <a:t>Çizelge 3. </a:t>
            </a:r>
            <a:r>
              <a:rPr lang="tr-TR" dirty="0">
                <a:latin typeface="Arial" pitchFamily="34" charset="0"/>
                <a:cs typeface="Arial" pitchFamily="34" charset="0"/>
              </a:rPr>
              <a:t>Özel Sektör, Kamu ve Üniversitelerde Yeni Sebze Çeşitlerinin Geliştirilmesinde Klasik Islah ve Biyoteknolojik Yöntemlerin Kullanılma Durumları (</a:t>
            </a:r>
            <a:r>
              <a:rPr lang="tr-TR" dirty="0" err="1">
                <a:latin typeface="Arial" pitchFamily="34" charset="0"/>
                <a:cs typeface="Arial" pitchFamily="34" charset="0"/>
              </a:rPr>
              <a:t>Abak</a:t>
            </a:r>
            <a:r>
              <a:rPr lang="tr-TR" dirty="0">
                <a:latin typeface="Arial" pitchFamily="34" charset="0"/>
                <a:cs typeface="Arial" pitchFamily="34" charset="0"/>
              </a:rPr>
              <a:t>, 2017)</a:t>
            </a:r>
          </a:p>
        </p:txBody>
      </p:sp>
    </p:spTree>
    <p:extLst>
      <p:ext uri="{BB962C8B-B14F-4D97-AF65-F5344CB8AC3E}">
        <p14:creationId xmlns:p14="http://schemas.microsoft.com/office/powerpoint/2010/main" val="2700114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19" y="764704"/>
            <a:ext cx="8568953" cy="4968552"/>
          </a:xfrm>
        </p:spPr>
        <p:txBody>
          <a:bodyPr>
            <a:noAutofit/>
          </a:bodyPr>
          <a:lstStyle/>
          <a:p>
            <a:pPr marL="0" indent="0" algn="just">
              <a:lnSpc>
                <a:spcPct val="114000"/>
              </a:lnSpc>
              <a:spcBef>
                <a:spcPts val="0"/>
              </a:spcBef>
              <a:spcAft>
                <a:spcPts val="1800"/>
              </a:spcAft>
              <a:buClr>
                <a:srgbClr val="FF0000"/>
              </a:buClr>
              <a:buFont typeface="Wingdings" pitchFamily="2" charset="2"/>
              <a:buChar char="Ø"/>
            </a:pPr>
            <a:r>
              <a:rPr lang="tr-TR" sz="2400" dirty="0">
                <a:latin typeface="Arial" pitchFamily="34" charset="0"/>
                <a:cs typeface="Arial" pitchFamily="34" charset="0"/>
              </a:rPr>
              <a:t> </a:t>
            </a:r>
            <a:r>
              <a:rPr lang="tr-TR" sz="2800" dirty="0">
                <a:latin typeface="Arial" pitchFamily="34" charset="0"/>
                <a:cs typeface="Arial" pitchFamily="34" charset="0"/>
              </a:rPr>
              <a:t>Türkiye'de büyük ölçekli yerli firmalarımız kendi laboratuvarlarında rutin olarak MAS ve </a:t>
            </a:r>
            <a:r>
              <a:rPr lang="tr-TR" sz="2800" dirty="0" err="1">
                <a:latin typeface="Arial" pitchFamily="34" charset="0"/>
                <a:cs typeface="Arial" pitchFamily="34" charset="0"/>
              </a:rPr>
              <a:t>doubled</a:t>
            </a:r>
            <a:r>
              <a:rPr lang="tr-TR" sz="2800" dirty="0">
                <a:latin typeface="Arial" pitchFamily="34" charset="0"/>
                <a:cs typeface="Arial" pitchFamily="34" charset="0"/>
              </a:rPr>
              <a:t> </a:t>
            </a:r>
            <a:r>
              <a:rPr lang="tr-TR" sz="2800" dirty="0" err="1">
                <a:latin typeface="Arial" pitchFamily="34" charset="0"/>
                <a:cs typeface="Arial" pitchFamily="34" charset="0"/>
              </a:rPr>
              <a:t>haploid</a:t>
            </a:r>
            <a:r>
              <a:rPr lang="tr-TR" sz="2800" dirty="0">
                <a:latin typeface="Arial" pitchFamily="34" charset="0"/>
                <a:cs typeface="Arial" pitchFamily="34" charset="0"/>
              </a:rPr>
              <a:t> tekniklerini kullanmaktadır. </a:t>
            </a:r>
          </a:p>
          <a:p>
            <a:pPr marL="0" indent="0" algn="just">
              <a:lnSpc>
                <a:spcPct val="114000"/>
              </a:lnSpc>
              <a:spcBef>
                <a:spcPts val="0"/>
              </a:spcBef>
              <a:spcAft>
                <a:spcPts val="1800"/>
              </a:spcAft>
              <a:buClr>
                <a:srgbClr val="FF0000"/>
              </a:buClr>
              <a:buFont typeface="Wingdings" pitchFamily="2" charset="2"/>
              <a:buChar char="Ø"/>
            </a:pPr>
            <a:r>
              <a:rPr lang="tr-TR" sz="2800" dirty="0">
                <a:latin typeface="Arial" pitchFamily="34" charset="0"/>
                <a:cs typeface="Arial" pitchFamily="34" charset="0"/>
              </a:rPr>
              <a:t> Ayrıca, üniversiteler aracılığıyla yeni biyoteknolojik konuları yakından takip etmekte ve ortak projeler yapmaktadırlar. </a:t>
            </a:r>
          </a:p>
          <a:p>
            <a:pPr marL="0" indent="0" algn="just">
              <a:lnSpc>
                <a:spcPct val="114000"/>
              </a:lnSpc>
              <a:spcBef>
                <a:spcPts val="0"/>
              </a:spcBef>
              <a:spcAft>
                <a:spcPts val="1800"/>
              </a:spcAft>
              <a:buClr>
                <a:srgbClr val="FF0000"/>
              </a:buClr>
              <a:buFont typeface="Wingdings" pitchFamily="2" charset="2"/>
              <a:buChar char="Ø"/>
            </a:pPr>
            <a:r>
              <a:rPr lang="tr-TR" sz="2800" dirty="0">
                <a:latin typeface="Arial" pitchFamily="34" charset="0"/>
                <a:cs typeface="Arial" pitchFamily="34" charset="0"/>
              </a:rPr>
              <a:t> Orta ve küçük ölçekli firmalarımız bu teknikleri kısıtlı olarak kullanmaktadır. </a:t>
            </a:r>
            <a:endParaRPr lang="tr-TR" sz="2800" b="1" dirty="0">
              <a:latin typeface="Arial" pitchFamily="34" charset="0"/>
              <a:cs typeface="Arial" pitchFamily="34" charset="0"/>
            </a:endParaRPr>
          </a:p>
          <a:p>
            <a:pPr marL="0" indent="0" algn="just">
              <a:lnSpc>
                <a:spcPct val="114000"/>
              </a:lnSpc>
              <a:spcBef>
                <a:spcPts val="0"/>
              </a:spcBef>
              <a:spcAft>
                <a:spcPts val="1800"/>
              </a:spcAft>
              <a:buClr>
                <a:srgbClr val="FF0000"/>
              </a:buClr>
              <a:buNone/>
            </a:pPr>
            <a:r>
              <a:rPr lang="tr-TR" sz="2400" dirty="0">
                <a:latin typeface="Arial" pitchFamily="34" charset="0"/>
                <a:cs typeface="Arial" pitchFamily="34" charset="0"/>
              </a:rPr>
              <a:t> </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704910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44624"/>
            <a:ext cx="9144000" cy="901465"/>
          </a:xfrm>
          <a:prstGeom prst="rect">
            <a:avLst/>
          </a:prstGeom>
          <a:solidFill>
            <a:srgbClr val="FFFF00"/>
          </a:solidFill>
          <a:ln>
            <a:solidFill>
              <a:srgbClr val="0033CC"/>
            </a:solidFill>
          </a:ln>
        </p:spPr>
        <p:txBody>
          <a:bodyPr rtlCol="0" anchor="ctr">
            <a:noAutofit/>
          </a:bodyPr>
          <a:lstStyle/>
          <a:p>
            <a:pPr marL="0" indent="0" algn="ctr" eaLnBrk="1" fontAlgn="auto" hangingPunct="1">
              <a:buClr>
                <a:schemeClr val="accent6">
                  <a:lumMod val="75000"/>
                </a:schemeClr>
              </a:buClr>
              <a:buFont typeface="Georgia" pitchFamily="18" charset="0"/>
              <a:buNone/>
              <a:defRPr/>
            </a:pPr>
            <a:r>
              <a:rPr lang="tr-TR" sz="2400" b="1" cap="all" dirty="0" err="1">
                <a:solidFill>
                  <a:srgbClr val="0033CC"/>
                </a:solidFill>
                <a:latin typeface="Arial" panose="020B0604020202020204" pitchFamily="34" charset="0"/>
                <a:cs typeface="Arial" panose="020B0604020202020204" pitchFamily="34" charset="0"/>
              </a:rPr>
              <a:t>Meyvecİlİkte</a:t>
            </a:r>
            <a:r>
              <a:rPr lang="tr-TR" sz="2400" b="1" cap="all" dirty="0">
                <a:solidFill>
                  <a:srgbClr val="0033CC"/>
                </a:solidFill>
                <a:latin typeface="Arial" panose="020B0604020202020204" pitchFamily="34" charset="0"/>
                <a:cs typeface="Arial" panose="020B0604020202020204" pitchFamily="34" charset="0"/>
              </a:rPr>
              <a:t> tohumun önemİ </a:t>
            </a:r>
          </a:p>
          <a:p>
            <a:pPr marL="0" indent="0" algn="ctr" eaLnBrk="1" fontAlgn="auto" hangingPunct="1">
              <a:buClr>
                <a:schemeClr val="accent6">
                  <a:lumMod val="75000"/>
                </a:schemeClr>
              </a:buClr>
              <a:buFont typeface="Georgia" pitchFamily="18" charset="0"/>
              <a:buNone/>
              <a:defRPr/>
            </a:pPr>
            <a:r>
              <a:rPr lang="tr-TR" sz="2400" b="1" dirty="0">
                <a:solidFill>
                  <a:srgbClr val="0033CC"/>
                </a:solidFill>
                <a:latin typeface="Arial" panose="020B0604020202020204" pitchFamily="34" charset="0"/>
                <a:cs typeface="Arial" panose="020B0604020202020204" pitchFamily="34" charset="0"/>
              </a:rPr>
              <a:t>ve </a:t>
            </a:r>
            <a:r>
              <a:rPr lang="tr-TR" sz="2400" b="1" cap="all" dirty="0" err="1">
                <a:solidFill>
                  <a:srgbClr val="0033CC"/>
                </a:solidFill>
                <a:latin typeface="Arial" panose="020B0604020202020204" pitchFamily="34" charset="0"/>
                <a:cs typeface="Arial" panose="020B0604020202020204" pitchFamily="34" charset="0"/>
              </a:rPr>
              <a:t>kullanIm</a:t>
            </a:r>
            <a:r>
              <a:rPr lang="tr-TR" sz="2400" b="1" cap="all" dirty="0">
                <a:solidFill>
                  <a:srgbClr val="0033CC"/>
                </a:solidFill>
                <a:latin typeface="Arial" panose="020B0604020202020204" pitchFamily="34" charset="0"/>
                <a:cs typeface="Arial" panose="020B0604020202020204" pitchFamily="34" charset="0"/>
              </a:rPr>
              <a:t> </a:t>
            </a:r>
            <a:r>
              <a:rPr lang="tr-TR" sz="2400" b="1" cap="all" dirty="0" err="1">
                <a:solidFill>
                  <a:srgbClr val="0033CC"/>
                </a:solidFill>
                <a:latin typeface="Arial" panose="020B0604020202020204" pitchFamily="34" charset="0"/>
                <a:cs typeface="Arial" panose="020B0604020202020204" pitchFamily="34" charset="0"/>
              </a:rPr>
              <a:t>amaçlarI</a:t>
            </a:r>
            <a:endParaRPr lang="tr-TR" sz="2400" dirty="0">
              <a:solidFill>
                <a:srgbClr val="0033CC"/>
              </a:solidFill>
              <a:latin typeface="Arial" panose="020B0604020202020204" pitchFamily="34" charset="0"/>
              <a:cs typeface="Arial" panose="020B0604020202020204" pitchFamily="34" charset="0"/>
            </a:endParaRPr>
          </a:p>
        </p:txBody>
      </p:sp>
      <p:sp>
        <p:nvSpPr>
          <p:cNvPr id="33795" name="Dikdörtgen 3"/>
          <p:cNvSpPr>
            <a:spLocks noChangeArrowheads="1"/>
          </p:cNvSpPr>
          <p:nvPr/>
        </p:nvSpPr>
        <p:spPr bwMode="auto">
          <a:xfrm>
            <a:off x="250825" y="980728"/>
            <a:ext cx="8642350" cy="51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indent="457200" algn="just" eaLnBrk="1" hangingPunct="1">
              <a:lnSpc>
                <a:spcPct val="114000"/>
              </a:lnSpc>
              <a:spcAft>
                <a:spcPts val="1800"/>
              </a:spcAft>
            </a:pPr>
            <a:r>
              <a:rPr lang="tr-TR" altLang="tr-TR" sz="2400" dirty="0">
                <a:latin typeface="Arial" charset="0"/>
                <a:cs typeface="Arial" charset="0"/>
              </a:rPr>
              <a:t>Meyve yetiştiriciliğinde tohum, çoğaltma materyali olarak, anaç materyali olarak, ıslah materyali olarak veya tüketim (ürün) materyali olarak önem ve değer kazanmaktadır. </a:t>
            </a:r>
          </a:p>
          <a:p>
            <a:pPr indent="457200" algn="just" eaLnBrk="1" hangingPunct="1">
              <a:lnSpc>
                <a:spcPct val="114000"/>
              </a:lnSpc>
              <a:spcAft>
                <a:spcPts val="1800"/>
              </a:spcAft>
            </a:pPr>
            <a:r>
              <a:rPr lang="tr-TR" altLang="tr-TR" sz="2400" dirty="0">
                <a:latin typeface="Arial" charset="0"/>
                <a:cs typeface="Arial" charset="0"/>
              </a:rPr>
              <a:t>Meyve üretiminde verim ve kaliteyi arttırmak için çeşit ıslah çalışmaları yapılmaktadır. Melezleme ıslahı üzerinde yoğunlaşan ıslah çalışmalarında tohum, melezi gösterecek organ olarak önemini korumaktadır. </a:t>
            </a:r>
          </a:p>
          <a:p>
            <a:pPr indent="457200" algn="just" eaLnBrk="1" hangingPunct="1">
              <a:lnSpc>
                <a:spcPct val="114000"/>
              </a:lnSpc>
            </a:pPr>
            <a:endParaRPr lang="tr-TR" altLang="tr-TR" sz="2400" dirty="0">
              <a:latin typeface="Arial" charset="0"/>
              <a:cs typeface="Arial" charset="0"/>
            </a:endParaRPr>
          </a:p>
          <a:p>
            <a:pPr indent="457200" algn="just" eaLnBrk="1" hangingPunct="1">
              <a:lnSpc>
                <a:spcPct val="114000"/>
              </a:lnSpc>
            </a:pPr>
            <a:endParaRPr lang="tr-TR" altLang="tr-TR" sz="2400" dirty="0">
              <a:latin typeface="Arial" charset="0"/>
              <a:cs typeface="Arial" charset="0"/>
            </a:endParaRPr>
          </a:p>
          <a:p>
            <a:pPr indent="457200" algn="just" eaLnBrk="1" hangingPunct="1">
              <a:lnSpc>
                <a:spcPct val="114000"/>
              </a:lnSpc>
            </a:pPr>
            <a:endParaRPr lang="tr-TR" altLang="tr-TR" sz="2400" dirty="0">
              <a:latin typeface="Arial" charset="0"/>
              <a:cs typeface="Arial" charset="0"/>
            </a:endParaRPr>
          </a:p>
          <a:p>
            <a:pPr indent="457200" algn="just" eaLnBrk="1" hangingPunct="1">
              <a:lnSpc>
                <a:spcPct val="114000"/>
              </a:lnSpc>
            </a:pPr>
            <a:r>
              <a:rPr lang="tr-TR" altLang="tr-TR" sz="2400" dirty="0">
                <a:latin typeface="Arial" charset="0"/>
                <a:cs typeface="Arial" charset="0"/>
              </a:rPr>
              <a:t>  </a:t>
            </a:r>
          </a:p>
        </p:txBody>
      </p:sp>
      <p:pic>
        <p:nvPicPr>
          <p:cNvPr id="33796" name="Picture 2" descr="http://im.haberturk.com/2013/06/21/854182_detay.jpg?1371817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053" y="4102266"/>
            <a:ext cx="2062163" cy="21177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6" descr="http://fendersi.net/images/clipboard1047.jpg"/>
          <p:cNvPicPr>
            <a:picLocks noChangeAspect="1" noChangeArrowheads="1"/>
          </p:cNvPicPr>
          <p:nvPr/>
        </p:nvPicPr>
        <p:blipFill rotWithShape="1">
          <a:blip r:embed="rId3">
            <a:extLst>
              <a:ext uri="{28A0092B-C50C-407E-A947-70E740481C1C}">
                <a14:useLocalDpi xmlns:a14="http://schemas.microsoft.com/office/drawing/2010/main" val="0"/>
              </a:ext>
            </a:extLst>
          </a:blip>
          <a:srcRect r="55751"/>
          <a:stretch/>
        </p:blipFill>
        <p:spPr bwMode="auto">
          <a:xfrm>
            <a:off x="3491880" y="4149080"/>
            <a:ext cx="1862880" cy="21177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http://fendersi.net/images/clipboard1047.jpg">
            <a:extLst>
              <a:ext uri="{FF2B5EF4-FFF2-40B4-BE49-F238E27FC236}">
                <a16:creationId xmlns:a16="http://schemas.microsoft.com/office/drawing/2014/main" id="{2ABA36FE-7C2A-4FE8-81C0-2367BF0C4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98" t="10201" r="3439" b="9828"/>
          <a:stretch/>
        </p:blipFill>
        <p:spPr bwMode="auto">
          <a:xfrm>
            <a:off x="5220072" y="4142786"/>
            <a:ext cx="2656655" cy="211772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3318DCBA-368B-41BF-BE20-F9D6A28DC11F}"/>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E97B9921-E8A3-4990-9932-CECC18CEC296}"/>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330847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AutoShape 8" descr="data:image/jpeg;base64,/9j/4AAQSkZJRgABAQAAAQABAAD/2wCEAAkGBwgHBgkIBwgKCgkLDRYPDQwMDRsUFRAWIB0iIiAdHx8kKDQsJCYxJx8fLT0tMTU3Ojo6Iys/RD84QzQ5OjcBCgoKDQwNGg8PGjclHyU3Nzc3Nzc3Nzc3Nzc3Nzc3Nzc3Nzc3Nzc3Nzc3Nzc3Nzc3Nzc3Nzc3Nzc3Nzc3Nzc3N//AABEIAHcArQMBIgACEQEDEQH/xAAcAAACAgMBAQAAAAAAAAAAAAAEBQMGAAIHAQj/xAA5EAACAQMDAgUCAwcEAgMBAAABAgMABBEFEiETMQYiQVFhFHEjMoEHQpGhscHRM+Hw8WJyJDRTFf/EABoBAAMBAQEBAAAAAAAAAAAAAAIDBAEFAAb/xAAjEQACAgICAgMBAQEAAAAAAAAAAQIRAyESMQRBEyJRYRQF/9oADAMBAAIRAxEAPwDnIh+B/Chb+4W3jPALHsKb7wI2K+i5qsahvmnHr6DFKjsoyVHoElmkmbc7E1Hznim2naS94rtyoUe1ObbwzEyDqAnb+Zs4zzWvJFClCUiuWl1LCwycr6qafWrLPF1IsY9R6iotR8NXEDM1v5o/zYPBAPYfyoXw9cmC9RWP4cnDDNZyUlaCVxdMcLAT3XNSLbHuVp9B2ZcHvkNjGKk6AdQQck8lcAH9Kn+UoTj+CFbUkZ2gms6IX82B9zTO/uBbr04jmT+lKB9XqFyIIVeacn8vt/ijjJvbGVGrPXMIOM5PxWb4eMA59asVj+z3UJmD6hMlsoALqPMy57D2qwW3gPRopWQzTXC7cFy+DGSPavPJFGfVdlDRomGBwfWpVtw48hQ5/jVmm/ZzObnNlfnoK3+pIvpSnUdG1HRm3zorxKeJ4TkY+falvIvQ6ChICWxfdnH869+hYsQUJHpTC01JiNsoOfQgd/imLQTMu94SoXnLHtS5ZZLsN44oq0mmgOWV+mTTDS/Cf1K9W6vOiTyq7Mk0Zc2rFRst2Yk5DDlc+tM9Iubq24uVa5zwu/hgfT9K15nx0xEoJvSCY/CGm9GMW0F1LIQCZHOE+5FBXtpYqqJZWQfa2Hcjgn7Cns0twSouNQaEfvQQR84+5pXJJZ20mzTlaN8+YsA2370jk27bNTrsEtbCVc4swoHfYSyj+eRREmgy3h3xWfA9c7f+6niu9PiCpeCYTKvE8Lbf5UDJc2kkjH/+pJx/+i4NeV3YXNfhUZWRIJFAbLAgYFKLG0Se8BceVRu79qZ6ha3VtO8F0DFIhwynvn70HYXItL7MiblORg98H2PvXSaaTOdB29l30uCAwL04z0xufdKhLAc9vfP60edNiSQtlHkyCpdtode2MfFAabM8461sXEbACIE+Tj0x9+f1pgjeWVLmZ3jUlsEbj/vx/CuXNuzoRSo86bqwSSPdEhIZgeAM/wBft71SfFeji1uor6BgYmfYwAxtI4H9Oa6HGI8b4p2dm2pg+np+XHv3+1Aa5YW2p24iu5SnRPVJRcOOOceh7ds5r2HK4T/hmSClERW8ZlslkQgAY82eTx2+9TIssh2bHJY4XP7u0Zyf0FS2tusFtGtuwYHgdVsbT8/P2rQm5bUYbUcPJwMPkHPH96fH7S0IhG3sH03w9qGuzhrdTHbmQB5iMj5/lXTrLTrPSIHjsLaJUyR1RGSQcdzk80T4fsforWOyVhiDPV2js5FTODE+/wAxUoQNqnj9OfUd6KUm0FklctdEFrDIpUK+1QpPnQnJ+BXn0DbluJgsgXOD3YAjkDtTME7FUkkuOSefT+le2pOwpuVnjOfY/ApdIDkwLpSpcZ2tsjUY7ZAx2z/Y1De2QuId0rbgwKvG2NrA+hH+9MHTcWN4u1WxxnIPwaHuHitpMFfIvPCZ79qyqNTOT6/pR0S+2ISIJCWiPqvPb9OKb2l0+o2KOHUFFO9FJHm/8vf3qyeK9Pt9XsWEe5p4j5B/5e1IPAuh3GorM7horVHG847n2HzWyi5x12WLIuKbNUjcqZJXDMucRpjGKnitdQvOmYYNka4G5jtx80LrPimDR9ZuLFNKglt4gCDImXB9STW2h+K7bxFdy6XqiJCjrmF4V2GM/wBDWf5n3YmXkJqkj2+h06GJYnu5Lq4II2I/lLffvQAkazjSM/TBycsCWIX7midd8OajoCLcwSvd2jnCzp2T/wBh3FKLLR5tSnJ65UAeY9gP4nmt4cOwFPl0Ty28NwpZJCpJOWVxg/pQL6eXOS4ceh5NM5IdJ09isZ6tyv758x/QdqljtDMOpcgKzDIAkwcfIArFOgnG/R0Lxb4Rt9etDtAFwgzGx9Pg/FcV1jw9cw3MlrOvRkQ7SGB4+a+lAG9ADj5pZreg2OtRBb23/EU+WVOGH6+3xXWnFvcTnJ/pwXw5aavY3yqWha1kfpyFn8yg9mA9/wDNWvc08AEyEy7MEp5TjP5eP+6n17Qbjw3NHOka3NuDgSsgwpzxuGeKrs12FhEhQxhhjcrflP6djXLzRlKW0W48ijEsUT2zJ0uvP1IztC5JIAHqc80t1iKOeUQG6WVOpujtigGwgebdilctzMu52CsWxkDzbwOxz6+/NefUsluPqhlhnaXXzc9zn/NKWJp2G8iaoNFxAkEnUj4YkZDZ+OPioLO+tl1nTwNrCKUZL9ic0ulZ5GIEJZQwxhh5s9gPQ1K1o1p/9hYmDeU+pXn+1PilHbAjGUno7fblTPIkLHPG48AD5FTOAgBLMWUfm7Fh7VQPCOvi9C2lxKx1BCFQB8Kygdxgd/Srw85kg3jys2AzY/zWdGSi0woMrBHXCsOcGo5I4hcIz9Tf2J9sihrgAgsPqCq4LbCAcj+3pUsdwI2bqkxsMna4+f8AnNetAUaT3CSSNC6OkiEfiMuA4+D2NaRRAOWZDJ6rITjj4HpRu+MLGqLuPcLjvQl0wIlY+V1I2sfzHFDI2P4QSIt2SJoDNCq8jO5nA9BSN/E8uq2n0nhTT7q2WJPNLPCUSNc8gD1NWnRnjuFMkIRlViuY1wCfXNJb5Ug1e6k3hEDDZEDhXJA4Yep49KdH6Q/pjdsHt9OghIluIk3k5aSb80hx6Gl2raJY6grGWzdHWTYsqPtKgdz9/YU1n/CZd/4Kli29lU7PXkex+e1YgUk/jOZRuKybcjDY7c8c/wBKUaIvCA13T/EQ05r5JtPZWLLcRHftHb4OaG/aXocOn30MtlN0FuAWMWMgMD6f4q2W1tdLrsD2+HWDHWkfGNp/NjHrVT/a5PdXtzZm3VhAoPmQ4yc9qfG5Q2Z1LRTnadWG6RZcej4AFSLql4BhrtYCP3d9J826v+IZWJPcMcfzoma5txsDwtNheD0+1e4Jnub/AE+lUJzgUg8SeO/DvhqUQ6pe/jnvBCvUcfcDtXPv2iftQmtZZNJ8NybZE8s93jsfZfn5rkn095f3DSymSaWVsmSQ5Ln7mrHOiZRs7HrP7Z9CmZraLR7i7tnG1nkITIPfiq/NN4f1bC+HtQjjeQn/AONfN0dufQMeGqmW3ha7uFUlAASBnPvU48L3ltIdqhwO4PFJnOEux8cU16LdceHX0yytLu5kw0m4bUbJBHGARnIoRrW3aVnjLOVw2wtk/wDM17ZNcLZRWs6+dT5F79MD2xxzRltarA4nwkmScoe2PvUOSVS0X4cf12je308yQo/Sbp7twPfcfhT+te3qt9RuijDQysWacAkYHGMe/wAUZLcW0zpHJhGH4rMg5UL8jsMV5Pbb7JpNzQxjdlVJxwCSo9M49fmkcndsopdFH1GU279SF9su8kbBg7uP4VZPDn7SLizZU1SNbqMDDOOHA/vS3UrIyojbmmmKg8Y785z+gFVq+0yRem6SYaRS2F/xXQxuEo0yPMnF3Vo7Xp/j/wAOPJ1RfyIWHmWaMg7vvR58YeF0AYatbkL+5nOa+c2kuIF5IIOcHPcVGbyUe+TRf50I+TF7s79fftH0GCORop3mkP5VjiOB+prmvij9oGo6o2yF/pohnBVvNzweapJnnl7EmibXT5pWDMhx3GaJYox2wXkVfRHcv2OaqJ9BjsQ4DQyHeO5bPOTVhvbkLeXES23WWN+n1FwzHHsPTGe/xXGvCt/daBeLLbk/iLyCMg47f3roGm+PNJ68jXtg0Vw772k6hbn49qCSvSN4PsdyXG+NoVaWGRlIdDyUHcbm9c+lZayi8mhihEjTnIY53FDjjPbA+DS648QeELsdS6aVCRg7GPp8VppvjXSrKOS20ZZJppD/AKrpt+wA9hSvid7Pei1TuNOiaLevWnIMrAYJPaq7+0SJB4WD7QenKrZK5wO1D28l7fXn1FyXCjlmb0ptrFu2qaHcWueZYiEPp8Gn3GMdmcXejkH1lsSiyiMDv2IxUzSWzqDEEcfMhXFHmDQNHYpqV9Jeyg4aG1UAD7tWp17wuh2jw31MfvSXJyaQ3fSYxxfsqWmaebqZupvYnJzjJJq22FhElorYLMBgZ/x+tQ2NsY1PQuMspA4TsT3ptMYGKKrsZccBATg/71mbK2x+HEo7N4hvtlAYKyNlmHp7HtRZiDnptKSrc4Y4OPn71rEZI/PHKgeLzMrLkKD3/wCe9avJcfUB45cMMFSVDZ+P+dqik22VJnjxLE7mQjaRjJz29hULRSNgERMo7NzwPajJE2zLG34jEbpXAyBz/wA7UG6zMzxu2Q+RjOAvscCvJ72F6KJNf3LamQ9y8YjkOCPRc9vnt2NX/RdRtNYtz0OrcSROeosgznnIO0dz/SubazanT79o5WDNnJHbg0T4f1caQ8kqxMZGU7WRsMjj8p4rp5cKyY1RLHJUqOkvpkLTh4oxMfMPMwUnn1I7HOO/pmlE2jO9uzSKscKHMezk/m4/jyKFs/GsmoI9vf7La32AKQdzbvvj+tHSeINO0y1mNrDBOjblVBIQfXOf65FRfFlg69j01JCi/wBAV9nRQncNzMyjbgf35OaAk8PZ3BoBF5vIHPpV3sb/AEzUdMQwyRqemA+9gGyRySPuKMjt0jDbDlTtYMODx3wOaCXlZMbpnl4+OW6KFB4f6DfjomFbbkggDj+vNNE0mO22oir1B5XUJxgY/gascr24hKoGbglZZM7Q3ck+/wB68u7gwxxyxxqzSFVHOOT6kf3rH5M5hR8eMekV+G1gudSjVHKR7OfsPb2FA63aL1WZRtOfSmaloH3gKdmCXXGGBH86Fu547rc8Zz7r7VThlYjNGmVmSGYdiD9zW9pNdWk6SxkK6nIbJ4NEXUXm3K233A7Gg3JAOVZj8PxVidkTRdNB1q/1O/htXkErnsg4VfcmhvHni6WKQ6dp9w4RfLJIpwXP6elTeC4PofDmqaxIqiVj0oyDnaPWq/b6Nc6lrI6VlNcJnc8gGFTj09yPakcoub5dIa0449eyHTPD9zfLHJP1VikZQZFHCk9h9zVj1HwzpumdFWkkjeRct1F3ZPxQfiDXpdFaPTdOtSv00adWRiSN3fzDtkijtL1i1nsIW1CZ5JSN2IRwuecHNBkeRLkujIODdezYLHCBuVIm55I4HGff/uibOVFili2yCOQ7kyu3B9gfah0TrQxm8QMN4YLjdz8mt48yldtyZHVzgBeeR2z+tIdFYXbbXdirMxLAoHcYX9K3MSyLI7gMN24JnABHfJ/pWwD/AFAeZA2GAIUD7Y4omMOCVmbcgAzGDjI+fmkNhrRA0xjC3ULIx2kFWypUn1I7Vu0zMqhWjMz+p8o5HNYtwgacSRuWkxsYjgrj3oGaQQ27tAmWUHOzknj0/WsScmb0UnxaEj1fpyZlaNQHYdh/6/5pW/TQEDkL2571veXE15O8jliWPmEnocf0qJFBiU5QN283PB+K72OPGCRJbt0eZUAF0ZV+3LViAGNt4YK3Iyvf7VI6xFgk7cA8knJ+32qGXAKiMFB3AJ4+9Ga21tm4VFHlZiSdoGecVdvCWsm8jjsrlmt/pY9qsE3Bhn94H1qkrMAgIJZguc9ipPx61Pa3E1s8L7lEYYEruwSAeQaRnwrLGmFCdbTOyz2qkgzbGCqd4dwNw9+P0pNdRlSzSzoseR044clVJ45z8DvTPTdiabD15og8iblU+Xfnny+1bvGmIz0hJBgiNt2Q/vmvnLcJNFsHYnmj6MEzJGu1CpEknd89v+Ckt7Zpc3DGGF4Mqo3qp4JPc+9Wue2WWNSlvGXIBLHIVfbg8fwqJIDNG5iVTIASSTgY9/0psM3F2jXBTWyiXGlXkTuHuEcA4yEPPx9/ilk1hdicwsyhxwcoe9XtLWFZepK3TcKW3EYy2M/woKZGFtlIyr7iNxH5ifQE1bDy5E78SPoYeGkK+ArmBwJTBch5AD+7uyaK0rWrjW4by40kCyjgYf6owr59R7Ed6A8LXCWF8bG5G2C6TbID6H5p406aBdG0eJp4U/E2RJsJXuc+hB96GbjJ0/YEoOHRmuaPF4g0ZFlvVt5HbeWQbxKQMAsB2PHvXPtc0k6NefT3N/p5BGY9pPb7elWix8azavcT2ljpjOWlAS3g/Kq85JY+uB8U70ZbbxHZfVDQ7Zo45DEiTuAUxjjnvTYTy4tPokcMcxDIvTEnTfOV3dJCTgjtya1nSSSdHuIlEZXiNSMAEcZPv9qNHSx0pkZ3243Zw38aBmt5TEhSROn08kBs7hnHPsaSmXNDO2ijQrsYmM4xsyeR60SYllkDmSVZljPUKnHlIoS0aNoM7yOnxgDCnHA9eKkmkLoyrIJHCZDqCCx9RkelIa2Ff4bMYmkbMYy67VzhXzSfXhJb6VPOturTqOditk7u/H2posiLGkkh24I4kGSMdjuqadbaf8kr78D8VO3Prg+lHF8XZktrRyJWwS27Yc+VSct8fcV4r8ueoArEblIwWq2+KvD3SilvbYRh45M+QDLj3+D8VUYuosvnhDZ9CcZPzXaxZY5FaJXcXTNzKqA/hjcMhTnIFYjNyeovmGGBGcfasUgI6yZjypCkDIr2MjCgDYCOcjIJx/KnBXbPBHGrjBDqBnJ7Emto4VaMkbGycnucAVmFXj3BH4gBGR7VrArlvUg+mduc/asPLuqLx4D1GKWdNPKrGY03LJGMyPk8ck4X9KvNwotgxLHfuACSxc8/I965DYXB07UI7uQIAj4cDJ444wO/autWF09/ZpcWqg23+oN5BYj7f78Vwv8ApYXCXJLTKcdrTZDPCZVMKxcZJMbZzzzxjtRAt5d5kQFnZSx2kDHHz3+1SW6Rm5kSWXIU5jyQWb5JHatkijuEeF5GikYnaR3Gcdx/auZY3lQGtsuBO1wyRMChA27pG9e/cUru7XyR2yTB2DFtqICVPrnHYYHenTN0okjhiWW4OAwkyqH54zUElh1AWe0AfdjyuOT9vb4NHGdBRdvZRdRSGwYyJIJJMgMFJO3PYH5qyaJ4qtpbZLXVm8oGIrkAEr8H3FRaxpd4RGv08Yt1wWzhGx34x3+9c9vhPpMgDI/Qkyyg87R6c11MUI5o17Js2Th30dP0zQ4NJuLnXLO6W6lILEWwwMewUVrZeJtNltFk1C7ms5GZisTDYQM+uK5lZa/c2jb7K7kiPsrY/lTVfHerYAl+mmI/ekgBNOXjzi77JZZcbVItcCxSdQSxHeG4cHg8cce9TRyRlMzeY+x57+lZWVIyw2CnYWYtGpAYIrE7semfSt12CbqIvOQCu8gY/wBjWVlCYiSBYrm4aCIMw2ltx4JwO2O1eOj9UwtL5eCqr3xn1NeVlCabrZfgfm3qwJbeO9UrxtpyxtBNDw8qnknJI/tXtZVHhyfypAZEnEqUaI2VZSwAwPQ5osdJlESbkHcq/OcenFZWV2xONJRNdwRh087c4AwO1eq5MpL+RB7ehFZWV42TromCbiN8QOwAFN3Dc9zXQf2d6hai/n0uK3WHK8RctvYdzk9h8VlZUnnJPBK/Q1rVlqeziVgLWEJIz4Z93p3/AIV7MqRwJFIqK2/zKozg/B/X+Ve1lfMx2rY5b0RzSpKYxAxWJUzsOcEfNBi4t542kg6nAJ3OeAOM+Wvayj4qw10aTx272qyyXkxdmIhLLxjPIx/mqN440r6AJ1J5GaTJMY/KM9qysqvw21lSRH5bfxMoklttG7PJ9KiMbL++f41lZX0BwuTP/9k=">
            <a:extLst>
              <a:ext uri="{FF2B5EF4-FFF2-40B4-BE49-F238E27FC236}">
                <a16:creationId xmlns:a16="http://schemas.microsoft.com/office/drawing/2014/main" id="{E5E94C77-2DE1-49A5-B78E-ADB9A54DB480}"/>
              </a:ext>
            </a:extLst>
          </p:cNvPr>
          <p:cNvSpPr>
            <a:spLocks noChangeAspect="1" noChangeArrowheads="1"/>
          </p:cNvSpPr>
          <p:nvPr/>
        </p:nvSpPr>
        <p:spPr bwMode="auto">
          <a:xfrm>
            <a:off x="63500" y="-136525"/>
            <a:ext cx="16478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p>
        </p:txBody>
      </p:sp>
      <p:sp>
        <p:nvSpPr>
          <p:cNvPr id="25606" name="AutoShape 10" descr="data:image/jpeg;base64,/9j/4AAQSkZJRgABAQAAAQABAAD/2wCEAAkGBwgHBgkIBwgKCgkLDRYPDQwMDRsUFRAWIB0iIiAdHx8kKDQsJCYxJx8fLT0tMTU3Ojo6Iys/RD84QzQ5OjcBCgoKDQwNGg8PGjclHyU3Nzc3Nzc3Nzc3Nzc3Nzc3Nzc3Nzc3Nzc3Nzc3Nzc3Nzc3Nzc3Nzc3Nzc3Nzc3Nzc3N//AABEIAHcArQMBIgACEQEDEQH/xAAcAAACAgMBAQAAAAAAAAAAAAAEBQMGAAIHAQj/xAA5EAACAQMDAgUCAwcEAgMBAAABAgMABBEFEiETMQYiQVFhFHEjMoEHQpGhscHRM+Hw8WJyJDRTFf/EABoBAAMBAQEBAAAAAAAAAAAAAAIDBAEFAAb/xAAjEQACAgICAgMBAQEAAAAAAAAAAQIRAyESMQRBEyJRYRQF/9oADAMBAAIRAxEAPwDnIh+B/Chb+4W3jPALHsKb7wI2K+i5qsahvmnHr6DFKjsoyVHoElmkmbc7E1Hznim2naS94rtyoUe1ObbwzEyDqAnb+Zs4zzWvJFClCUiuWl1LCwycr6qafWrLPF1IsY9R6iotR8NXEDM1v5o/zYPBAPYfyoXw9cmC9RWP4cnDDNZyUlaCVxdMcLAT3XNSLbHuVp9B2ZcHvkNjGKk6AdQQck8lcAH9Kn+UoTj+CFbUkZ2gms6IX82B9zTO/uBbr04jmT+lKB9XqFyIIVeacn8vt/ijjJvbGVGrPXMIOM5PxWb4eMA59asVj+z3UJmD6hMlsoALqPMy57D2qwW3gPRopWQzTXC7cFy+DGSPavPJFGfVdlDRomGBwfWpVtw48hQ5/jVmm/ZzObnNlfnoK3+pIvpSnUdG1HRm3zorxKeJ4TkY+falvIvQ6ChICWxfdnH869+hYsQUJHpTC01JiNsoOfQgd/imLQTMu94SoXnLHtS5ZZLsN44oq0mmgOWV+mTTDS/Cf1K9W6vOiTyq7Mk0Zc2rFRst2Yk5DDlc+tM9Iubq24uVa5zwu/hgfT9K15nx0xEoJvSCY/CGm9GMW0F1LIQCZHOE+5FBXtpYqqJZWQfa2Hcjgn7Cns0twSouNQaEfvQQR84+5pXJJZ20mzTlaN8+YsA2370jk27bNTrsEtbCVc4swoHfYSyj+eRREmgy3h3xWfA9c7f+6niu9PiCpeCYTKvE8Lbf5UDJc2kkjH/+pJx/+i4NeV3YXNfhUZWRIJFAbLAgYFKLG0Se8BceVRu79qZ6ha3VtO8F0DFIhwynvn70HYXItL7MiblORg98H2PvXSaaTOdB29l30uCAwL04z0xufdKhLAc9vfP60edNiSQtlHkyCpdtode2MfFAabM8461sXEbACIE+Tj0x9+f1pgjeWVLmZ3jUlsEbj/vx/CuXNuzoRSo86bqwSSPdEhIZgeAM/wBft71SfFeji1uor6BgYmfYwAxtI4H9Oa6HGI8b4p2dm2pg+np+XHv3+1Aa5YW2p24iu5SnRPVJRcOOOceh7ds5r2HK4T/hmSClERW8ZlslkQgAY82eTx2+9TIssh2bHJY4XP7u0Zyf0FS2tusFtGtuwYHgdVsbT8/P2rQm5bUYbUcPJwMPkHPH96fH7S0IhG3sH03w9qGuzhrdTHbmQB5iMj5/lXTrLTrPSIHjsLaJUyR1RGSQcdzk80T4fsforWOyVhiDPV2js5FTODE+/wAxUoQNqnj9OfUd6KUm0FklctdEFrDIpUK+1QpPnQnJ+BXn0DbluJgsgXOD3YAjkDtTME7FUkkuOSefT+le2pOwpuVnjOfY/ApdIDkwLpSpcZ2tsjUY7ZAx2z/Y1De2QuId0rbgwKvG2NrA+hH+9MHTcWN4u1WxxnIPwaHuHitpMFfIvPCZ79qyqNTOT6/pR0S+2ISIJCWiPqvPb9OKb2l0+o2KOHUFFO9FJHm/8vf3qyeK9Pt9XsWEe5p4j5B/5e1IPAuh3GorM7horVHG847n2HzWyi5x12WLIuKbNUjcqZJXDMucRpjGKnitdQvOmYYNka4G5jtx80LrPimDR9ZuLFNKglt4gCDImXB9STW2h+K7bxFdy6XqiJCjrmF4V2GM/wBDWf5n3YmXkJqkj2+h06GJYnu5Lq4II2I/lLffvQAkazjSM/TBycsCWIX7midd8OajoCLcwSvd2jnCzp2T/wBh3FKLLR5tSnJ65UAeY9gP4nmt4cOwFPl0Ty28NwpZJCpJOWVxg/pQL6eXOS4ceh5NM5IdJ09isZ6tyv758x/QdqljtDMOpcgKzDIAkwcfIArFOgnG/R0Lxb4Rt9etDtAFwgzGx9Pg/FcV1jw9cw3MlrOvRkQ7SGB4+a+lAG9ADj5pZreg2OtRBb23/EU+WVOGH6+3xXWnFvcTnJ/pwXw5aavY3yqWha1kfpyFn8yg9mA9/wDNWvc08AEyEy7MEp5TjP5eP+6n17Qbjw3NHOka3NuDgSsgwpzxuGeKrs12FhEhQxhhjcrflP6djXLzRlKW0W48ijEsUT2zJ0uvP1IztC5JIAHqc80t1iKOeUQG6WVOpujtigGwgebdilctzMu52CsWxkDzbwOxz6+/NefUsluPqhlhnaXXzc9zn/NKWJp2G8iaoNFxAkEnUj4YkZDZ+OPioLO+tl1nTwNrCKUZL9ic0ulZ5GIEJZQwxhh5s9gPQ1K1o1p/9hYmDeU+pXn+1PilHbAjGUno7fblTPIkLHPG48AD5FTOAgBLMWUfm7Fh7VQPCOvi9C2lxKx1BCFQB8Kygdxgd/Srw85kg3jys2AzY/zWdGSi0woMrBHXCsOcGo5I4hcIz9Tf2J9sihrgAgsPqCq4LbCAcj+3pUsdwI2bqkxsMna4+f8AnNetAUaT3CSSNC6OkiEfiMuA4+D2NaRRAOWZDJ6rITjj4HpRu+MLGqLuPcLjvQl0wIlY+V1I2sfzHFDI2P4QSIt2SJoDNCq8jO5nA9BSN/E8uq2n0nhTT7q2WJPNLPCUSNc8gD1NWnRnjuFMkIRlViuY1wCfXNJb5Ug1e6k3hEDDZEDhXJA4Yep49KdH6Q/pjdsHt9OghIluIk3k5aSb80hx6Gl2raJY6grGWzdHWTYsqPtKgdz9/YU1n/CZd/4Kli29lU7PXkex+e1YgUk/jOZRuKybcjDY7c8c/wBKUaIvCA13T/EQ05r5JtPZWLLcRHftHb4OaG/aXocOn30MtlN0FuAWMWMgMD6f4q2W1tdLrsD2+HWDHWkfGNp/NjHrVT/a5PdXtzZm3VhAoPmQ4yc9qfG5Q2Z1LRTnadWG6RZcej4AFSLql4BhrtYCP3d9J826v+IZWJPcMcfzoma5txsDwtNheD0+1e4Jnub/AE+lUJzgUg8SeO/DvhqUQ6pe/jnvBCvUcfcDtXPv2iftQmtZZNJ8NybZE8s93jsfZfn5rkn095f3DSymSaWVsmSQ5Ln7mrHOiZRs7HrP7Z9CmZraLR7i7tnG1nkITIPfiq/NN4f1bC+HtQjjeQn/AONfN0dufQMeGqmW3ha7uFUlAASBnPvU48L3ltIdqhwO4PFJnOEux8cU16LdceHX0yytLu5kw0m4bUbJBHGARnIoRrW3aVnjLOVw2wtk/wDM17ZNcLZRWs6+dT5F79MD2xxzRltarA4nwkmScoe2PvUOSVS0X4cf12je308yQo/Sbp7twPfcfhT+te3qt9RuijDQysWacAkYHGMe/wAUZLcW0zpHJhGH4rMg5UL8jsMV5Pbb7JpNzQxjdlVJxwCSo9M49fmkcndsopdFH1GU279SF9su8kbBg7uP4VZPDn7SLizZU1SNbqMDDOOHA/vS3UrIyojbmmmKg8Y785z+gFVq+0yRem6SYaRS2F/xXQxuEo0yPMnF3Vo7Xp/j/wAOPJ1RfyIWHmWaMg7vvR58YeF0AYatbkL+5nOa+c2kuIF5IIOcHPcVGbyUe+TRf50I+TF7s79fftH0GCORop3mkP5VjiOB+prmvij9oGo6o2yF/pohnBVvNzweapJnnl7EmibXT5pWDMhx3GaJYox2wXkVfRHcv2OaqJ9BjsQ4DQyHeO5bPOTVhvbkLeXES23WWN+n1FwzHHsPTGe/xXGvCt/daBeLLbk/iLyCMg47f3roGm+PNJ68jXtg0Vw772k6hbn49qCSvSN4PsdyXG+NoVaWGRlIdDyUHcbm9c+lZayi8mhihEjTnIY53FDjjPbA+DS648QeELsdS6aVCRg7GPp8VppvjXSrKOS20ZZJppD/AKrpt+wA9hSvid7Pei1TuNOiaLevWnIMrAYJPaq7+0SJB4WD7QenKrZK5wO1D28l7fXn1FyXCjlmb0ptrFu2qaHcWueZYiEPp8Gn3GMdmcXejkH1lsSiyiMDv2IxUzSWzqDEEcfMhXFHmDQNHYpqV9Jeyg4aG1UAD7tWp17wuh2jw31MfvSXJyaQ3fSYxxfsqWmaebqZupvYnJzjJJq22FhElorYLMBgZ/x+tQ2NsY1PQuMspA4TsT3ptMYGKKrsZccBATg/71mbK2x+HEo7N4hvtlAYKyNlmHp7HtRZiDnptKSrc4Y4OPn71rEZI/PHKgeLzMrLkKD3/wCe9avJcfUB45cMMFSVDZ+P+dqik22VJnjxLE7mQjaRjJz29hULRSNgERMo7NzwPajJE2zLG34jEbpXAyBz/wA7UG6zMzxu2Q+RjOAvscCvJ72F6KJNf3LamQ9y8YjkOCPRc9vnt2NX/RdRtNYtz0OrcSROeosgznnIO0dz/SubazanT79o5WDNnJHbg0T4f1caQ8kqxMZGU7WRsMjj8p4rp5cKyY1RLHJUqOkvpkLTh4oxMfMPMwUnn1I7HOO/pmlE2jO9uzSKscKHMezk/m4/jyKFs/GsmoI9vf7La32AKQdzbvvj+tHSeINO0y1mNrDBOjblVBIQfXOf65FRfFlg69j01JCi/wBAV9nRQncNzMyjbgf35OaAk8PZ3BoBF5vIHPpV3sb/AEzUdMQwyRqemA+9gGyRySPuKMjt0jDbDlTtYMODx3wOaCXlZMbpnl4+OW6KFB4f6DfjomFbbkggDj+vNNE0mO22oir1B5XUJxgY/gascr24hKoGbglZZM7Q3ck+/wB68u7gwxxyxxqzSFVHOOT6kf3rH5M5hR8eMekV+G1gudSjVHKR7OfsPb2FA63aL1WZRtOfSmaloH3gKdmCXXGGBH86Fu547rc8Zz7r7VThlYjNGmVmSGYdiD9zW9pNdWk6SxkK6nIbJ4NEXUXm3K233A7Gg3JAOVZj8PxVidkTRdNB1q/1O/htXkErnsg4VfcmhvHni6WKQ6dp9w4RfLJIpwXP6elTeC4PofDmqaxIqiVj0oyDnaPWq/b6Nc6lrI6VlNcJnc8gGFTj09yPakcoub5dIa0449eyHTPD9zfLHJP1VikZQZFHCk9h9zVj1HwzpumdFWkkjeRct1F3ZPxQfiDXpdFaPTdOtSv00adWRiSN3fzDtkijtL1i1nsIW1CZ5JSN2IRwuecHNBkeRLkujIODdezYLHCBuVIm55I4HGff/uibOVFili2yCOQ7kyu3B9gfah0TrQxm8QMN4YLjdz8mt48yldtyZHVzgBeeR2z+tIdFYXbbXdirMxLAoHcYX9K3MSyLI7gMN24JnABHfJ/pWwD/AFAeZA2GAIUD7Y4omMOCVmbcgAzGDjI+fmkNhrRA0xjC3ULIx2kFWypUn1I7Vu0zMqhWjMz+p8o5HNYtwgacSRuWkxsYjgrj3oGaQQ27tAmWUHOzknj0/WsScmb0UnxaEj1fpyZlaNQHYdh/6/5pW/TQEDkL2571veXE15O8jliWPmEnocf0qJFBiU5QN283PB+K72OPGCRJbt0eZUAF0ZV+3LViAGNt4YK3Iyvf7VI6xFgk7cA8knJ+32qGXAKiMFB3AJ4+9Ga21tm4VFHlZiSdoGecVdvCWsm8jjsrlmt/pY9qsE3Bhn94H1qkrMAgIJZguc9ipPx61Pa3E1s8L7lEYYEruwSAeQaRnwrLGmFCdbTOyz2qkgzbGCqd4dwNw9+P0pNdRlSzSzoseR044clVJ45z8DvTPTdiabD15og8iblU+Xfnny+1bvGmIz0hJBgiNt2Q/vmvnLcJNFsHYnmj6MEzJGu1CpEknd89v+Ckt7Zpc3DGGF4Mqo3qp4JPc+9Wue2WWNSlvGXIBLHIVfbg8fwqJIDNG5iVTIASSTgY9/0psM3F2jXBTWyiXGlXkTuHuEcA4yEPPx9/ilk1hdicwsyhxwcoe9XtLWFZepK3TcKW3EYy2M/woKZGFtlIyr7iNxH5ifQE1bDy5E78SPoYeGkK+ArmBwJTBch5AD+7uyaK0rWrjW4by40kCyjgYf6owr59R7Ed6A8LXCWF8bG5G2C6TbID6H5p406aBdG0eJp4U/E2RJsJXuc+hB96GbjJ0/YEoOHRmuaPF4g0ZFlvVt5HbeWQbxKQMAsB2PHvXPtc0k6NefT3N/p5BGY9pPb7elWix8azavcT2ljpjOWlAS3g/Kq85JY+uB8U70ZbbxHZfVDQ7Zo45DEiTuAUxjjnvTYTy4tPokcMcxDIvTEnTfOV3dJCTgjtya1nSSSdHuIlEZXiNSMAEcZPv9qNHSx0pkZ3243Zw38aBmt5TEhSROn08kBs7hnHPsaSmXNDO2ijQrsYmM4xsyeR60SYllkDmSVZljPUKnHlIoS0aNoM7yOnxgDCnHA9eKkmkLoyrIJHCZDqCCx9RkelIa2Ff4bMYmkbMYy67VzhXzSfXhJb6VPOturTqOditk7u/H2posiLGkkh24I4kGSMdjuqadbaf8kr78D8VO3Prg+lHF8XZktrRyJWwS27Yc+VSct8fcV4r8ueoArEblIwWq2+KvD3SilvbYRh45M+QDLj3+D8VUYuosvnhDZ9CcZPzXaxZY5FaJXcXTNzKqA/hjcMhTnIFYjNyeovmGGBGcfasUgI6yZjypCkDIr2MjCgDYCOcjIJx/KnBXbPBHGrjBDqBnJ7Emto4VaMkbGycnucAVmFXj3BH4gBGR7VrArlvUg+mduc/asPLuqLx4D1GKWdNPKrGY03LJGMyPk8ck4X9KvNwotgxLHfuACSxc8/I965DYXB07UI7uQIAj4cDJ444wO/autWF09/ZpcWqg23+oN5BYj7f78Vwv8ApYXCXJLTKcdrTZDPCZVMKxcZJMbZzzzxjtRAt5d5kQFnZSx2kDHHz3+1SW6Rm5kSWXIU5jyQWb5JHatkijuEeF5GikYnaR3Gcdx/auZY3lQGtsuBO1wyRMChA27pG9e/cUru7XyR2yTB2DFtqICVPrnHYYHenTN0okjhiWW4OAwkyqH54zUElh1AWe0AfdjyuOT9vb4NHGdBRdvZRdRSGwYyJIJJMgMFJO3PYH5qyaJ4qtpbZLXVm8oGIrkAEr8H3FRaxpd4RGv08Yt1wWzhGx34x3+9c9vhPpMgDI/Qkyyg87R6c11MUI5o17Js2Th30dP0zQ4NJuLnXLO6W6lILEWwwMewUVrZeJtNltFk1C7ms5GZisTDYQM+uK5lZa/c2jb7K7kiPsrY/lTVfHerYAl+mmI/ekgBNOXjzi77JZZcbVItcCxSdQSxHeG4cHg8cce9TRyRlMzeY+x57+lZWVIyw2CnYWYtGpAYIrE7semfSt12CbqIvOQCu8gY/wBjWVlCYiSBYrm4aCIMw2ltx4JwO2O1eOj9UwtL5eCqr3xn1NeVlCabrZfgfm3qwJbeO9UrxtpyxtBNDw8qnknJI/tXtZVHhyfypAZEnEqUaI2VZSwAwPQ5osdJlESbkHcq/OcenFZWV2xONJRNdwRh087c4AwO1eq5MpL+RB7ehFZWV42TromCbiN8QOwAFN3Dc9zXQf2d6hai/n0uK3WHK8RctvYdzk9h8VlZUnnJPBK/Q1rVlqeziVgLWEJIz4Z93p3/AIV7MqRwJFIqK2/zKozg/B/X+Ve1lfMx2rY5b0RzSpKYxAxWJUzsOcEfNBi4t542kg6nAJ3OeAOM+Wvayj4qw10aTx272qyyXkxdmIhLLxjPIx/mqN440r6AJ1J5GaTJMY/KM9qysqvw21lSRH5bfxMoklttG7PJ9KiMbL++f41lZX0BwuTP/9k=">
            <a:extLst>
              <a:ext uri="{FF2B5EF4-FFF2-40B4-BE49-F238E27FC236}">
                <a16:creationId xmlns:a16="http://schemas.microsoft.com/office/drawing/2014/main" id="{67E21158-9720-4387-BDC4-2477667B16E2}"/>
              </a:ext>
            </a:extLst>
          </p:cNvPr>
          <p:cNvSpPr>
            <a:spLocks noChangeAspect="1" noChangeArrowheads="1"/>
          </p:cNvSpPr>
          <p:nvPr/>
        </p:nvSpPr>
        <p:spPr bwMode="auto">
          <a:xfrm>
            <a:off x="63500" y="-136525"/>
            <a:ext cx="16478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p>
        </p:txBody>
      </p:sp>
      <p:sp>
        <p:nvSpPr>
          <p:cNvPr id="25607" name="AutoShape 12" descr="data:image/jpeg;base64,/9j/4AAQSkZJRgABAQAAAQABAAD/2wCEAAkGBwgHBgkIBwgKCgkLDRYPDQwMDRsUFRAWIB0iIiAdHx8kKDQsJCYxJx8fLT0tMTU3Ojo6Iys/RD84QzQ5OjcBCgoKDQwNGg8PGjclHyU3Nzc3Nzc3Nzc3Nzc3Nzc3Nzc3Nzc3Nzc3Nzc3Nzc3Nzc3Nzc3Nzc3Nzc3Nzc3Nzc3N//AABEIAHcArQMBIgACEQEDEQH/xAAcAAACAgMBAQAAAAAAAAAAAAAEBQMGAAIHAQj/xAA5EAACAQMDAgUCAwcEAgMBAAABAgMABBEFEiETMQYiQVFhFHEjMoEHQpGhscHRM+Hw8WJyJDRTFf/EABoBAAMBAQEBAAAAAAAAAAAAAAIDBAEFAAb/xAAjEQACAgICAgMBAQEAAAAAAAAAAQIRAyESMQRBEyJRYRQF/9oADAMBAAIRAxEAPwDnIh+B/Chb+4W3jPALHsKb7wI2K+i5qsahvmnHr6DFKjsoyVHoElmkmbc7E1Hznim2naS94rtyoUe1ObbwzEyDqAnb+Zs4zzWvJFClCUiuWl1LCwycr6qafWrLPF1IsY9R6iotR8NXEDM1v5o/zYPBAPYfyoXw9cmC9RWP4cnDDNZyUlaCVxdMcLAT3XNSLbHuVp9B2ZcHvkNjGKk6AdQQck8lcAH9Kn+UoTj+CFbUkZ2gms6IX82B9zTO/uBbr04jmT+lKB9XqFyIIVeacn8vt/ijjJvbGVGrPXMIOM5PxWb4eMA59asVj+z3UJmD6hMlsoALqPMy57D2qwW3gPRopWQzTXC7cFy+DGSPavPJFGfVdlDRomGBwfWpVtw48hQ5/jVmm/ZzObnNlfnoK3+pIvpSnUdG1HRm3zorxKeJ4TkY+falvIvQ6ChICWxfdnH869+hYsQUJHpTC01JiNsoOfQgd/imLQTMu94SoXnLHtS5ZZLsN44oq0mmgOWV+mTTDS/Cf1K9W6vOiTyq7Mk0Zc2rFRst2Yk5DDlc+tM9Iubq24uVa5zwu/hgfT9K15nx0xEoJvSCY/CGm9GMW0F1LIQCZHOE+5FBXtpYqqJZWQfa2Hcjgn7Cns0twSouNQaEfvQQR84+5pXJJZ20mzTlaN8+YsA2370jk27bNTrsEtbCVc4swoHfYSyj+eRREmgy3h3xWfA9c7f+6niu9PiCpeCYTKvE8Lbf5UDJc2kkjH/+pJx/+i4NeV3YXNfhUZWRIJFAbLAgYFKLG0Se8BceVRu79qZ6ha3VtO8F0DFIhwynvn70HYXItL7MiblORg98H2PvXSaaTOdB29l30uCAwL04z0xufdKhLAc9vfP60edNiSQtlHkyCpdtode2MfFAabM8461sXEbACIE+Tj0x9+f1pgjeWVLmZ3jUlsEbj/vx/CuXNuzoRSo86bqwSSPdEhIZgeAM/wBft71SfFeji1uor6BgYmfYwAxtI4H9Oa6HGI8b4p2dm2pg+np+XHv3+1Aa5YW2p24iu5SnRPVJRcOOOceh7ds5r2HK4T/hmSClERW8ZlslkQgAY82eTx2+9TIssh2bHJY4XP7u0Zyf0FS2tusFtGtuwYHgdVsbT8/P2rQm5bUYbUcPJwMPkHPH96fH7S0IhG3sH03w9qGuzhrdTHbmQB5iMj5/lXTrLTrPSIHjsLaJUyR1RGSQcdzk80T4fsforWOyVhiDPV2js5FTODE+/wAxUoQNqnj9OfUd6KUm0FklctdEFrDIpUK+1QpPnQnJ+BXn0DbluJgsgXOD3YAjkDtTME7FUkkuOSefT+le2pOwpuVnjOfY/ApdIDkwLpSpcZ2tsjUY7ZAx2z/Y1De2QuId0rbgwKvG2NrA+hH+9MHTcWN4u1WxxnIPwaHuHitpMFfIvPCZ79qyqNTOT6/pR0S+2ISIJCWiPqvPb9OKb2l0+o2KOHUFFO9FJHm/8vf3qyeK9Pt9XsWEe5p4j5B/5e1IPAuh3GorM7horVHG847n2HzWyi5x12WLIuKbNUjcqZJXDMucRpjGKnitdQvOmYYNka4G5jtx80LrPimDR9ZuLFNKglt4gCDImXB9STW2h+K7bxFdy6XqiJCjrmF4V2GM/wBDWf5n3YmXkJqkj2+h06GJYnu5Lq4II2I/lLffvQAkazjSM/TBycsCWIX7midd8OajoCLcwSvd2jnCzp2T/wBh3FKLLR5tSnJ65UAeY9gP4nmt4cOwFPl0Ty28NwpZJCpJOWVxg/pQL6eXOS4ceh5NM5IdJ09isZ6tyv758x/QdqljtDMOpcgKzDIAkwcfIArFOgnG/R0Lxb4Rt9etDtAFwgzGx9Pg/FcV1jw9cw3MlrOvRkQ7SGB4+a+lAG9ADj5pZreg2OtRBb23/EU+WVOGH6+3xXWnFvcTnJ/pwXw5aavY3yqWha1kfpyFn8yg9mA9/wDNWvc08AEyEy7MEp5TjP5eP+6n17Qbjw3NHOka3NuDgSsgwpzxuGeKrs12FhEhQxhhjcrflP6djXLzRlKW0W48ijEsUT2zJ0uvP1IztC5JIAHqc80t1iKOeUQG6WVOpujtigGwgebdilctzMu52CsWxkDzbwOxz6+/NefUsluPqhlhnaXXzc9zn/NKWJp2G8iaoNFxAkEnUj4YkZDZ+OPioLO+tl1nTwNrCKUZL9ic0ulZ5GIEJZQwxhh5s9gPQ1K1o1p/9hYmDeU+pXn+1PilHbAjGUno7fblTPIkLHPG48AD5FTOAgBLMWUfm7Fh7VQPCOvi9C2lxKx1BCFQB8Kygdxgd/Srw85kg3jys2AzY/zWdGSi0woMrBHXCsOcGo5I4hcIz9Tf2J9sihrgAgsPqCq4LbCAcj+3pUsdwI2bqkxsMna4+f8AnNetAUaT3CSSNC6OkiEfiMuA4+D2NaRRAOWZDJ6rITjj4HpRu+MLGqLuPcLjvQl0wIlY+V1I2sfzHFDI2P4QSIt2SJoDNCq8jO5nA9BSN/E8uq2n0nhTT7q2WJPNLPCUSNc8gD1NWnRnjuFMkIRlViuY1wCfXNJb5Ug1e6k3hEDDZEDhXJA4Yep49KdH6Q/pjdsHt9OghIluIk3k5aSb80hx6Gl2raJY6grGWzdHWTYsqPtKgdz9/YU1n/CZd/4Kli29lU7PXkex+e1YgUk/jOZRuKybcjDY7c8c/wBKUaIvCA13T/EQ05r5JtPZWLLcRHftHb4OaG/aXocOn30MtlN0FuAWMWMgMD6f4q2W1tdLrsD2+HWDHWkfGNp/NjHrVT/a5PdXtzZm3VhAoPmQ4yc9qfG5Q2Z1LRTnadWG6RZcej4AFSLql4BhrtYCP3d9J826v+IZWJPcMcfzoma5txsDwtNheD0+1e4Jnub/AE+lUJzgUg8SeO/DvhqUQ6pe/jnvBCvUcfcDtXPv2iftQmtZZNJ8NybZE8s93jsfZfn5rkn095f3DSymSaWVsmSQ5Ln7mrHOiZRs7HrP7Z9CmZraLR7i7tnG1nkITIPfiq/NN4f1bC+HtQjjeQn/AONfN0dufQMeGqmW3ha7uFUlAASBnPvU48L3ltIdqhwO4PFJnOEux8cU16LdceHX0yytLu5kw0m4bUbJBHGARnIoRrW3aVnjLOVw2wtk/wDM17ZNcLZRWs6+dT5F79MD2xxzRltarA4nwkmScoe2PvUOSVS0X4cf12je308yQo/Sbp7twPfcfhT+te3qt9RuijDQysWacAkYHGMe/wAUZLcW0zpHJhGH4rMg5UL8jsMV5Pbb7JpNzQxjdlVJxwCSo9M49fmkcndsopdFH1GU279SF9su8kbBg7uP4VZPDn7SLizZU1SNbqMDDOOHA/vS3UrIyojbmmmKg8Y785z+gFVq+0yRem6SYaRS2F/xXQxuEo0yPMnF3Vo7Xp/j/wAOPJ1RfyIWHmWaMg7vvR58YeF0AYatbkL+5nOa+c2kuIF5IIOcHPcVGbyUe+TRf50I+TF7s79fftH0GCORop3mkP5VjiOB+prmvij9oGo6o2yF/pohnBVvNzweapJnnl7EmibXT5pWDMhx3GaJYox2wXkVfRHcv2OaqJ9BjsQ4DQyHeO5bPOTVhvbkLeXES23WWN+n1FwzHHsPTGe/xXGvCt/daBeLLbk/iLyCMg47f3roGm+PNJ68jXtg0Vw772k6hbn49qCSvSN4PsdyXG+NoVaWGRlIdDyUHcbm9c+lZayi8mhihEjTnIY53FDjjPbA+DS648QeELsdS6aVCRg7GPp8VppvjXSrKOS20ZZJppD/AKrpt+wA9hSvid7Pei1TuNOiaLevWnIMrAYJPaq7+0SJB4WD7QenKrZK5wO1D28l7fXn1FyXCjlmb0ptrFu2qaHcWueZYiEPp8Gn3GMdmcXejkH1lsSiyiMDv2IxUzSWzqDEEcfMhXFHmDQNHYpqV9Jeyg4aG1UAD7tWp17wuh2jw31MfvSXJyaQ3fSYxxfsqWmaebqZupvYnJzjJJq22FhElorYLMBgZ/x+tQ2NsY1PQuMspA4TsT3ptMYGKKrsZccBATg/71mbK2x+HEo7N4hvtlAYKyNlmHp7HtRZiDnptKSrc4Y4OPn71rEZI/PHKgeLzMrLkKD3/wCe9avJcfUB45cMMFSVDZ+P+dqik22VJnjxLE7mQjaRjJz29hULRSNgERMo7NzwPajJE2zLG34jEbpXAyBz/wA7UG6zMzxu2Q+RjOAvscCvJ72F6KJNf3LamQ9y8YjkOCPRc9vnt2NX/RdRtNYtz0OrcSROeosgznnIO0dz/SubazanT79o5WDNnJHbg0T4f1caQ8kqxMZGU7WRsMjj8p4rp5cKyY1RLHJUqOkvpkLTh4oxMfMPMwUnn1I7HOO/pmlE2jO9uzSKscKHMezk/m4/jyKFs/GsmoI9vf7La32AKQdzbvvj+tHSeINO0y1mNrDBOjblVBIQfXOf65FRfFlg69j01JCi/wBAV9nRQncNzMyjbgf35OaAk8PZ3BoBF5vIHPpV3sb/AEzUdMQwyRqemA+9gGyRySPuKMjt0jDbDlTtYMODx3wOaCXlZMbpnl4+OW6KFB4f6DfjomFbbkggDj+vNNE0mO22oir1B5XUJxgY/gascr24hKoGbglZZM7Q3ck+/wB68u7gwxxyxxqzSFVHOOT6kf3rH5M5hR8eMekV+G1gudSjVHKR7OfsPb2FA63aL1WZRtOfSmaloH3gKdmCXXGGBH86Fu547rc8Zz7r7VThlYjNGmVmSGYdiD9zW9pNdWk6SxkK6nIbJ4NEXUXm3K233A7Gg3JAOVZj8PxVidkTRdNB1q/1O/htXkErnsg4VfcmhvHni6WKQ6dp9w4RfLJIpwXP6elTeC4PofDmqaxIqiVj0oyDnaPWq/b6Nc6lrI6VlNcJnc8gGFTj09yPakcoub5dIa0449eyHTPD9zfLHJP1VikZQZFHCk9h9zVj1HwzpumdFWkkjeRct1F3ZPxQfiDXpdFaPTdOtSv00adWRiSN3fzDtkijtL1i1nsIW1CZ5JSN2IRwuecHNBkeRLkujIODdezYLHCBuVIm55I4HGff/uibOVFili2yCOQ7kyu3B9gfah0TrQxm8QMN4YLjdz8mt48yldtyZHVzgBeeR2z+tIdFYXbbXdirMxLAoHcYX9K3MSyLI7gMN24JnABHfJ/pWwD/AFAeZA2GAIUD7Y4omMOCVmbcgAzGDjI+fmkNhrRA0xjC3ULIx2kFWypUn1I7Vu0zMqhWjMz+p8o5HNYtwgacSRuWkxsYjgrj3oGaQQ27tAmWUHOzknj0/WsScmb0UnxaEj1fpyZlaNQHYdh/6/5pW/TQEDkL2571veXE15O8jliWPmEnocf0qJFBiU5QN283PB+K72OPGCRJbt0eZUAF0ZV+3LViAGNt4YK3Iyvf7VI6xFgk7cA8knJ+32qGXAKiMFB3AJ4+9Ga21tm4VFHlZiSdoGecVdvCWsm8jjsrlmt/pY9qsE3Bhn94H1qkrMAgIJZguc9ipPx61Pa3E1s8L7lEYYEruwSAeQaRnwrLGmFCdbTOyz2qkgzbGCqd4dwNw9+P0pNdRlSzSzoseR044clVJ45z8DvTPTdiabD15og8iblU+Xfnny+1bvGmIz0hJBgiNt2Q/vmvnLcJNFsHYnmj6MEzJGu1CpEknd89v+Ckt7Zpc3DGGF4Mqo3qp4JPc+9Wue2WWNSlvGXIBLHIVfbg8fwqJIDNG5iVTIASSTgY9/0psM3F2jXBTWyiXGlXkTuHuEcA4yEPPx9/ilk1hdicwsyhxwcoe9XtLWFZepK3TcKW3EYy2M/woKZGFtlIyr7iNxH5ifQE1bDy5E78SPoYeGkK+ArmBwJTBch5AD+7uyaK0rWrjW4by40kCyjgYf6owr59R7Ed6A8LXCWF8bG5G2C6TbID6H5p406aBdG0eJp4U/E2RJsJXuc+hB96GbjJ0/YEoOHRmuaPF4g0ZFlvVt5HbeWQbxKQMAsB2PHvXPtc0k6NefT3N/p5BGY9pPb7elWix8azavcT2ljpjOWlAS3g/Kq85JY+uB8U70ZbbxHZfVDQ7Zo45DEiTuAUxjjnvTYTy4tPokcMcxDIvTEnTfOV3dJCTgjtya1nSSSdHuIlEZXiNSMAEcZPv9qNHSx0pkZ3243Zw38aBmt5TEhSROn08kBs7hnHPsaSmXNDO2ijQrsYmM4xsyeR60SYllkDmSVZljPUKnHlIoS0aNoM7yOnxgDCnHA9eKkmkLoyrIJHCZDqCCx9RkelIa2Ff4bMYmkbMYy67VzhXzSfXhJb6VPOturTqOditk7u/H2posiLGkkh24I4kGSMdjuqadbaf8kr78D8VO3Prg+lHF8XZktrRyJWwS27Yc+VSct8fcV4r8ueoArEblIwWq2+KvD3SilvbYRh45M+QDLj3+D8VUYuosvnhDZ9CcZPzXaxZY5FaJXcXTNzKqA/hjcMhTnIFYjNyeovmGGBGcfasUgI6yZjypCkDIr2MjCgDYCOcjIJx/KnBXbPBHGrjBDqBnJ7Emto4VaMkbGycnucAVmFXj3BH4gBGR7VrArlvUg+mduc/asPLuqLx4D1GKWdNPKrGY03LJGMyPk8ck4X9KvNwotgxLHfuACSxc8/I965DYXB07UI7uQIAj4cDJ444wO/autWF09/ZpcWqg23+oN5BYj7f78Vwv8ApYXCXJLTKcdrTZDPCZVMKxcZJMbZzzzxjtRAt5d5kQFnZSx2kDHHz3+1SW6Rm5kSWXIU5jyQWb5JHatkijuEeF5GikYnaR3Gcdx/auZY3lQGtsuBO1wyRMChA27pG9e/cUru7XyR2yTB2DFtqICVPrnHYYHenTN0okjhiWW4OAwkyqH54zUElh1AWe0AfdjyuOT9vb4NHGdBRdvZRdRSGwYyJIJJMgMFJO3PYH5qyaJ4qtpbZLXVm8oGIrkAEr8H3FRaxpd4RGv08Yt1wWzhGx34x3+9c9vhPpMgDI/Qkyyg87R6c11MUI5o17Js2Th30dP0zQ4NJuLnXLO6W6lILEWwwMewUVrZeJtNltFk1C7ms5GZisTDYQM+uK5lZa/c2jb7K7kiPsrY/lTVfHerYAl+mmI/ekgBNOXjzi77JZZcbVItcCxSdQSxHeG4cHg8cce9TRyRlMzeY+x57+lZWVIyw2CnYWYtGpAYIrE7semfSt12CbqIvOQCu8gY/wBjWVlCYiSBYrm4aCIMw2ltx4JwO2O1eOj9UwtL5eCqr3xn1NeVlCabrZfgfm3qwJbeO9UrxtpyxtBNDw8qnknJI/tXtZVHhyfypAZEnEqUaI2VZSwAwPQ5osdJlESbkHcq/OcenFZWV2xONJRNdwRh087c4AwO1eq5MpL+RB7ehFZWV42TromCbiN8QOwAFN3Dc9zXQf2d6hai/n0uK3WHK8RctvYdzk9h8VlZUnnJPBK/Q1rVlqeziVgLWEJIz4Z93p3/AIV7MqRwJFIqK2/zKozg/B/X+Ve1lfMx2rY5b0RzSpKYxAxWJUzsOcEfNBi4t542kg6nAJ3OeAOM+Wvayj4qw10aTx272qyyXkxdmIhLLxjPIx/mqN440r6AJ1J5GaTJMY/KM9qysqvw21lSRH5bfxMoklttG7PJ9KiMbL++f41lZX0BwuTP/9k=">
            <a:extLst>
              <a:ext uri="{FF2B5EF4-FFF2-40B4-BE49-F238E27FC236}">
                <a16:creationId xmlns:a16="http://schemas.microsoft.com/office/drawing/2014/main" id="{5009EEE0-B5B7-491A-9B4C-B454F426EE83}"/>
              </a:ext>
            </a:extLst>
          </p:cNvPr>
          <p:cNvSpPr>
            <a:spLocks noChangeAspect="1" noChangeArrowheads="1"/>
          </p:cNvSpPr>
          <p:nvPr/>
        </p:nvSpPr>
        <p:spPr bwMode="auto">
          <a:xfrm>
            <a:off x="63500" y="-136525"/>
            <a:ext cx="16478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p>
        </p:txBody>
      </p:sp>
      <p:pic>
        <p:nvPicPr>
          <p:cNvPr id="3" name="Resim 2">
            <a:extLst>
              <a:ext uri="{FF2B5EF4-FFF2-40B4-BE49-F238E27FC236}">
                <a16:creationId xmlns:a16="http://schemas.microsoft.com/office/drawing/2014/main" id="{B73BF6B7-418A-4BBA-A7B0-CDA68425D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1" y="0"/>
            <a:ext cx="9107618"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İçerik Yer Tutucusu 2"/>
          <p:cNvSpPr>
            <a:spLocks noGrp="1"/>
          </p:cNvSpPr>
          <p:nvPr>
            <p:ph sz="quarter" idx="4294967295"/>
          </p:nvPr>
        </p:nvSpPr>
        <p:spPr>
          <a:xfrm>
            <a:off x="370679" y="191293"/>
            <a:ext cx="8786812" cy="649288"/>
          </a:xfrm>
          <a:prstGeom prst="rect">
            <a:avLst/>
          </a:prstGeom>
        </p:spPr>
        <p:txBody>
          <a:bodyPr/>
          <a:lstStyle/>
          <a:p>
            <a:pPr marL="44450" indent="0" algn="ctr" eaLnBrk="1" hangingPunct="1">
              <a:buFont typeface="Georgia" pitchFamily="18" charset="0"/>
              <a:buNone/>
            </a:pPr>
            <a:r>
              <a:rPr lang="tr-TR" altLang="tr-TR" b="1" dirty="0">
                <a:solidFill>
                  <a:srgbClr val="0033CC"/>
                </a:solidFill>
                <a:latin typeface="Arial" charset="0"/>
                <a:cs typeface="Arial" charset="0"/>
              </a:rPr>
              <a:t>Milli Çeşit Listesinde Yer Alan Meyve ve Asma Çeşitleri</a:t>
            </a:r>
          </a:p>
        </p:txBody>
      </p:sp>
      <p:sp>
        <p:nvSpPr>
          <p:cNvPr id="7" name="Dikdörtgen 6"/>
          <p:cNvSpPr/>
          <p:nvPr/>
        </p:nvSpPr>
        <p:spPr>
          <a:xfrm>
            <a:off x="246063" y="772681"/>
            <a:ext cx="8424862" cy="5824671"/>
          </a:xfrm>
          <a:prstGeom prst="rect">
            <a:avLst/>
          </a:prstGeom>
        </p:spPr>
        <p:txBody>
          <a:bodyPr>
            <a:spAutoFit/>
          </a:bodyPr>
          <a:lstStyle/>
          <a:p>
            <a:pPr indent="457200" algn="just" eaLnBrk="1" fontAlgn="auto" hangingPunct="1">
              <a:spcBef>
                <a:spcPts val="0"/>
              </a:spcBef>
              <a:spcAft>
                <a:spcPts val="1800"/>
              </a:spcAft>
              <a:buClr>
                <a:srgbClr val="05E0DB">
                  <a:lumMod val="75000"/>
                </a:srgbClr>
              </a:buClr>
              <a:buSzPct val="130000"/>
              <a:defRPr/>
            </a:pPr>
            <a:r>
              <a:rPr lang="tr-TR" sz="2000" dirty="0">
                <a:latin typeface="Arial" panose="020B0604020202020204" pitchFamily="34" charset="0"/>
                <a:cs typeface="Arial" panose="020B0604020202020204" pitchFamily="34" charset="0"/>
              </a:rPr>
              <a:t>Ülkemizde halen hem özel sektör ve hem de kamu kuruluşlarınca meyve ve asma çeşitleri ıslah edilerek tescilleri yaptırılmaktadır. </a:t>
            </a:r>
          </a:p>
          <a:p>
            <a:pPr algn="just" eaLnBrk="1" fontAlgn="auto" hangingPunct="1">
              <a:spcBef>
                <a:spcPts val="0"/>
              </a:spcBef>
              <a:spcAft>
                <a:spcPts val="1800"/>
              </a:spcAft>
              <a:buClr>
                <a:srgbClr val="05E0DB">
                  <a:lumMod val="75000"/>
                </a:srgbClr>
              </a:buClr>
              <a:buSzPct val="130000"/>
              <a:defRPr/>
            </a:pPr>
            <a:r>
              <a:rPr lang="tr-TR" sz="2000" b="1" dirty="0">
                <a:latin typeface="Arial" panose="020B0604020202020204" pitchFamily="34" charset="0"/>
                <a:cs typeface="Arial" panose="020B0604020202020204" pitchFamily="34" charset="0"/>
              </a:rPr>
              <a:t>Toplam 1465 adet meyve ve asma çeşidi tescil ettirilmiş ve bunun 1195 tanesi Milli Çeşit listesinde yer almıştır. </a:t>
            </a:r>
          </a:p>
          <a:p>
            <a:pPr algn="ctr" eaLnBrk="1" fontAlgn="auto" hangingPunct="1">
              <a:spcBef>
                <a:spcPct val="20000"/>
              </a:spcBef>
              <a:spcAft>
                <a:spcPts val="300"/>
              </a:spcAft>
              <a:buClr>
                <a:srgbClr val="05E0DB">
                  <a:lumMod val="75000"/>
                </a:srgbClr>
              </a:buClr>
              <a:buSzPct val="130000"/>
              <a:defRPr/>
            </a:pPr>
            <a:r>
              <a:rPr lang="tr-TR" sz="2000" b="1" dirty="0">
                <a:latin typeface="Arial" panose="020B0604020202020204" pitchFamily="34" charset="0"/>
                <a:cs typeface="Arial" panose="020B0604020202020204" pitchFamily="34" charset="0"/>
              </a:rPr>
              <a:t>     </a:t>
            </a:r>
            <a:r>
              <a:rPr lang="tr-TR" sz="2000" b="1" dirty="0">
                <a:solidFill>
                  <a:srgbClr val="FF0000"/>
                </a:solidFill>
                <a:latin typeface="Arial" panose="020B0604020202020204" pitchFamily="34" charset="0"/>
                <a:cs typeface="Arial" panose="020B0604020202020204" pitchFamily="34" charset="0"/>
              </a:rPr>
              <a:t>Ülkemizde en fazla tescil ettirilen meyve türleri</a:t>
            </a:r>
          </a:p>
          <a:p>
            <a:pPr algn="just" eaLnBrk="1" fontAlgn="auto" hangingPunct="1">
              <a:spcBef>
                <a:spcPct val="20000"/>
              </a:spcBef>
              <a:spcAft>
                <a:spcPts val="300"/>
              </a:spcAft>
              <a:buClr>
                <a:srgbClr val="05E0DB">
                  <a:lumMod val="75000"/>
                </a:srgbClr>
              </a:buClr>
              <a:buSzPct val="130000"/>
              <a:defRPr/>
            </a:pPr>
            <a:r>
              <a:rPr lang="tr-TR" sz="2000" dirty="0">
                <a:latin typeface="Arial" panose="020B0604020202020204" pitchFamily="34" charset="0"/>
                <a:cs typeface="Arial" panose="020B0604020202020204" pitchFamily="34" charset="0"/>
              </a:rPr>
              <a:t>      </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Üzüm (148)</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Zeytin (114)</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Şeftali (89)</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Kayısı (81)</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Elma (79)</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Nektarin</a:t>
            </a:r>
            <a:r>
              <a:rPr lang="tr-TR" sz="2000" dirty="0">
                <a:latin typeface="Arial" panose="020B0604020202020204" pitchFamily="34" charset="0"/>
                <a:cs typeface="Arial" panose="020B0604020202020204" pitchFamily="34" charset="0"/>
              </a:rPr>
              <a:t> (66)</a:t>
            </a:r>
          </a:p>
          <a:p>
            <a:pPr marL="342900" indent="-342900" algn="just" eaLnBrk="1" fontAlgn="auto" hangingPunct="1">
              <a:spcBef>
                <a:spcPct val="20000"/>
              </a:spcBef>
              <a:spcAft>
                <a:spcPts val="300"/>
              </a:spcAft>
              <a:buClr>
                <a:srgbClr val="05E0DB">
                  <a:lumMod val="75000"/>
                </a:srgbClr>
              </a:buClr>
              <a:buSzPct val="130000"/>
              <a:buFont typeface="Wingdings" pitchFamily="2" charset="2"/>
              <a:buChar char="ü"/>
              <a:defRPr/>
            </a:pPr>
            <a:r>
              <a:rPr lang="tr-TR" sz="2000" dirty="0">
                <a:latin typeface="Arial" panose="020B0604020202020204" pitchFamily="34" charset="0"/>
                <a:cs typeface="Arial" panose="020B0604020202020204" pitchFamily="34" charset="0"/>
              </a:rPr>
              <a:t>  Nar (53)</a:t>
            </a:r>
          </a:p>
          <a:p>
            <a:pPr marL="45720" algn="just" eaLnBrk="1" fontAlgn="auto" hangingPunct="1">
              <a:spcBef>
                <a:spcPct val="20000"/>
              </a:spcBef>
              <a:spcAft>
                <a:spcPts val="300"/>
              </a:spcAft>
              <a:buClr>
                <a:srgbClr val="05E0DB">
                  <a:lumMod val="75000"/>
                </a:srgbClr>
              </a:buClr>
              <a:buSzPct val="130000"/>
              <a:defRPr/>
            </a:pPr>
            <a:endParaRPr lang="tr-TR" sz="2000" dirty="0">
              <a:solidFill>
                <a:prstClr val="white">
                  <a:lumMod val="75000"/>
                  <a:lumOff val="25000"/>
                </a:prstClr>
              </a:solidFill>
              <a:latin typeface="Arial" panose="020B0604020202020204" pitchFamily="34" charset="0"/>
              <a:cs typeface="Arial" panose="020B0604020202020204" pitchFamily="34" charset="0"/>
            </a:endParaRPr>
          </a:p>
        </p:txBody>
      </p:sp>
      <p:pic>
        <p:nvPicPr>
          <p:cNvPr id="34820" name="Picture 3" descr="C:\Users\dilekkandemir\Desktop\resim\fruit-trees-wallpap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142555"/>
            <a:ext cx="1649413" cy="1182688"/>
          </a:xfrm>
          <a:prstGeom prst="rect">
            <a:avLst/>
          </a:prstGeom>
          <a:solidFill>
            <a:schemeClr val="accent2"/>
          </a:solidFill>
          <a:ln w="12700">
            <a:solidFill>
              <a:srgbClr val="FFFF00"/>
            </a:solidFill>
            <a:miter lim="800000"/>
            <a:headEnd/>
            <a:tailEnd/>
          </a:ln>
        </p:spPr>
      </p:pic>
      <p:pic>
        <p:nvPicPr>
          <p:cNvPr id="34821" name="Picture 4" descr="C:\Users\dilekkandemir\Desktop\resim\20121217__10908144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142555"/>
            <a:ext cx="1625600" cy="1184275"/>
          </a:xfrm>
          <a:prstGeom prst="rect">
            <a:avLst/>
          </a:prstGeom>
          <a:solidFill>
            <a:schemeClr val="accent2"/>
          </a:solidFill>
          <a:ln w="12700">
            <a:solidFill>
              <a:srgbClr val="FFFF00"/>
            </a:solidFill>
            <a:miter lim="800000"/>
            <a:headEnd/>
            <a:tailEnd/>
          </a:ln>
        </p:spPr>
      </p:pic>
      <p:pic>
        <p:nvPicPr>
          <p:cNvPr id="34822" name="Picture 5" descr="C:\Users\dilekkandemir\Desktop\resim\Apric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4582418"/>
            <a:ext cx="1625600" cy="1184275"/>
          </a:xfrm>
          <a:prstGeom prst="rect">
            <a:avLst/>
          </a:prstGeom>
          <a:solidFill>
            <a:schemeClr val="accent2"/>
          </a:solidFill>
          <a:ln w="12700">
            <a:solidFill>
              <a:srgbClr val="FFFF00"/>
            </a:solidFill>
            <a:miter lim="800000"/>
            <a:headEnd/>
            <a:tailEnd/>
          </a:ln>
        </p:spPr>
      </p:pic>
      <p:pic>
        <p:nvPicPr>
          <p:cNvPr id="34823" name="Picture 7" descr="C:\Users\dilekkandemir\Desktop\resim\300e7Ven__s_Nektarin__4d00f2b88bd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4582418"/>
            <a:ext cx="1649413" cy="1182687"/>
          </a:xfrm>
          <a:prstGeom prst="rect">
            <a:avLst/>
          </a:prstGeom>
          <a:solidFill>
            <a:schemeClr val="accent2"/>
          </a:solidFill>
          <a:ln w="12700">
            <a:solidFill>
              <a:srgbClr val="FFFF00"/>
            </a:solidFill>
            <a:miter lim="800000"/>
            <a:headEnd/>
            <a:tailEnd/>
          </a:ln>
        </p:spPr>
      </p:pic>
      <p:pic>
        <p:nvPicPr>
          <p:cNvPr id="34824" name="Picture 6" descr="C:\Users\dilekkandemir\Desktop\resim\11addhica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4582418"/>
            <a:ext cx="1625600" cy="1184275"/>
          </a:xfrm>
          <a:prstGeom prst="rect">
            <a:avLst/>
          </a:prstGeom>
          <a:solidFill>
            <a:schemeClr val="accent2"/>
          </a:solidFill>
          <a:ln w="12700">
            <a:solidFill>
              <a:srgbClr val="FFFF00"/>
            </a:solidFill>
            <a:miter lim="800000"/>
            <a:headEnd/>
            <a:tailEnd/>
          </a:ln>
        </p:spPr>
      </p:pic>
      <p:pic>
        <p:nvPicPr>
          <p:cNvPr id="34825" name="Picture 13" descr="http://www.beslenme.gen.tr/images/zeyt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140968"/>
            <a:ext cx="1657350" cy="118268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Dikdörtgen 9">
            <a:extLst>
              <a:ext uri="{FF2B5EF4-FFF2-40B4-BE49-F238E27FC236}">
                <a16:creationId xmlns:a16="http://schemas.microsoft.com/office/drawing/2014/main" id="{E917A267-4318-4397-BB2F-52B2F945FD0F}"/>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A31856A3-B192-48C1-BB57-768E7D59FEFD}"/>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8446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0025" y="116632"/>
            <a:ext cx="8713788" cy="3108543"/>
          </a:xfrm>
          <a:prstGeom prst="rect">
            <a:avLst/>
          </a:prstGeom>
        </p:spPr>
        <p:txBody>
          <a:bodyPr>
            <a:spAutoFit/>
          </a:bodyPr>
          <a:lstStyle/>
          <a:p>
            <a:pPr indent="457200" algn="just">
              <a:spcAft>
                <a:spcPts val="1200"/>
              </a:spcAft>
              <a:buClr>
                <a:schemeClr val="accent6">
                  <a:lumMod val="50000"/>
                </a:schemeClr>
              </a:buClr>
              <a:defRPr/>
            </a:pPr>
            <a:r>
              <a:rPr lang="tr-TR" sz="2200" dirty="0">
                <a:latin typeface="Arial" pitchFamily="34" charset="0"/>
                <a:cs typeface="Arial" pitchFamily="34" charset="0"/>
              </a:rPr>
              <a:t>Sağlıklı meyve yetiştiriciliğin ilk aşamasını sağlıklı fidan temini oluşturmaktadır. </a:t>
            </a:r>
          </a:p>
          <a:p>
            <a:pPr indent="457200" algn="just">
              <a:spcAft>
                <a:spcPts val="1200"/>
              </a:spcAft>
              <a:buClr>
                <a:schemeClr val="accent6">
                  <a:lumMod val="50000"/>
                </a:schemeClr>
              </a:buClr>
              <a:defRPr/>
            </a:pPr>
            <a:r>
              <a:rPr lang="tr-TR" sz="2200" dirty="0">
                <a:latin typeface="Arial" pitchFamily="34" charset="0"/>
                <a:cs typeface="Arial" pitchFamily="34" charset="0"/>
              </a:rPr>
              <a:t>Sağlıklı fidan için de </a:t>
            </a:r>
            <a:r>
              <a:rPr lang="tr-TR" sz="2200" dirty="0">
                <a:solidFill>
                  <a:srgbClr val="FF0000"/>
                </a:solidFill>
                <a:latin typeface="Arial" pitchFamily="34" charset="0"/>
                <a:cs typeface="Arial" pitchFamily="34" charset="0"/>
              </a:rPr>
              <a:t>sağlıklı tohum / anaç ve sağlıklı kalemler </a:t>
            </a:r>
            <a:r>
              <a:rPr lang="tr-TR" sz="2200" dirty="0">
                <a:latin typeface="Arial" pitchFamily="34" charset="0"/>
                <a:cs typeface="Arial" pitchFamily="34" charset="0"/>
              </a:rPr>
              <a:t>gerekmektedir. </a:t>
            </a:r>
          </a:p>
          <a:p>
            <a:pPr indent="457200" algn="just">
              <a:buClr>
                <a:schemeClr val="accent6">
                  <a:lumMod val="50000"/>
                </a:schemeClr>
              </a:buClr>
              <a:defRPr/>
            </a:pPr>
            <a:r>
              <a:rPr lang="tr-TR" sz="2200" dirty="0">
                <a:latin typeface="Arial" pitchFamily="34" charset="0"/>
                <a:cs typeface="Arial" pitchFamily="34" charset="0"/>
              </a:rPr>
              <a:t>Bu nedenle ister bitki yetiştirmek, ister anaç üretmek amacıyla olsun tohum kullanılacaksa tohum alınacak meyveler, özellikle virüs ve benzeri hastalıklarla bulaşık olmayan sağlıklı ağaçlardan alınmalıdır.</a:t>
            </a:r>
          </a:p>
        </p:txBody>
      </p:sp>
      <p:pic>
        <p:nvPicPr>
          <p:cNvPr id="36867" name="Picture 8" descr="http://www.zirvefidancilik.com.tr/images/ceviz-fidani-bah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3356993"/>
            <a:ext cx="5210522" cy="2931012"/>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D7404C7C-6AE9-42F5-99CF-F659C94EA4F5}"/>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252811C-15F1-40C1-814D-419906C608A3}"/>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782573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51520" y="188640"/>
            <a:ext cx="8712968" cy="1008112"/>
          </a:xfrm>
          <a:prstGeom prst="roundRect">
            <a:avLst/>
          </a:prstGeom>
          <a:solidFill>
            <a:srgbClr val="CDE6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000" algn="ctr">
              <a:spcBef>
                <a:spcPts val="1200"/>
              </a:spcBef>
              <a:spcAft>
                <a:spcPts val="3000"/>
              </a:spcAft>
            </a:pPr>
            <a:r>
              <a:rPr lang="tr-TR" sz="2400" b="1" dirty="0">
                <a:solidFill>
                  <a:srgbClr val="FF0000"/>
                </a:solidFill>
                <a:latin typeface="Arial" panose="020B0604020202020204" pitchFamily="34" charset="0"/>
                <a:ea typeface="Calibri" panose="020F0502020204030204" pitchFamily="34" charset="0"/>
                <a:cs typeface="Arial" panose="020B0604020202020204" pitchFamily="34" charset="0"/>
              </a:rPr>
              <a:t>Meyve yetiştiriciliğinde çoğaltma materyali olarak tohum kullanılmakla birlikte, bu kullanım giderek azalmaktadır.</a:t>
            </a:r>
            <a:endParaRPr lang="tr-TR" sz="2400" b="1" dirty="0">
              <a:solidFill>
                <a:srgbClr val="3333CC"/>
              </a:solidFill>
              <a:latin typeface="Arial" panose="020B0604020202020204" pitchFamily="34" charset="0"/>
              <a:ea typeface="Calibri" panose="020F0502020204030204" pitchFamily="34" charset="0"/>
              <a:cs typeface="Arial" panose="020B0604020202020204" pitchFamily="34" charset="0"/>
            </a:endParaRPr>
          </a:p>
        </p:txBody>
      </p:sp>
      <p:sp>
        <p:nvSpPr>
          <p:cNvPr id="2" name="Dikdörtgen 1"/>
          <p:cNvSpPr/>
          <p:nvPr/>
        </p:nvSpPr>
        <p:spPr>
          <a:xfrm>
            <a:off x="251520" y="1916832"/>
            <a:ext cx="8568952" cy="4187237"/>
          </a:xfrm>
          <a:prstGeom prst="rect">
            <a:avLst/>
          </a:prstGeom>
        </p:spPr>
        <p:txBody>
          <a:bodyPr wrap="square">
            <a:spAutoFit/>
          </a:bodyPr>
          <a:lstStyle/>
          <a:p>
            <a:pPr marL="457200" indent="-457200" algn="just">
              <a:lnSpc>
                <a:spcPct val="114000"/>
              </a:lnSpc>
              <a:spcBef>
                <a:spcPts val="1200"/>
              </a:spcBef>
              <a:buClr>
                <a:srgbClr val="FF0000"/>
              </a:buClr>
              <a:buFont typeface="+mj-lt"/>
              <a:buAutoNum type="arabicPeriod"/>
            </a:pPr>
            <a:r>
              <a:rPr lang="tr-TR" sz="2000" dirty="0">
                <a:latin typeface="Arial" pitchFamily="34" charset="0"/>
                <a:ea typeface="Calibri" panose="020F0502020204030204" pitchFamily="34" charset="0"/>
                <a:cs typeface="Arial" pitchFamily="34" charset="0"/>
              </a:rPr>
              <a:t>Bazı meyve türlerinde/çeşitlerinde tohum sayısı az veya tohumlarının çimlenme oranlarının çok düşük olması</a:t>
            </a:r>
          </a:p>
          <a:p>
            <a:pPr marL="457200" indent="-457200" algn="just">
              <a:lnSpc>
                <a:spcPct val="114000"/>
              </a:lnSpc>
              <a:spcBef>
                <a:spcPts val="1200"/>
              </a:spcBef>
              <a:buClr>
                <a:srgbClr val="FF0000"/>
              </a:buClr>
              <a:buFont typeface="+mj-lt"/>
              <a:buAutoNum type="arabicPeriod"/>
            </a:pPr>
            <a:r>
              <a:rPr lang="tr-TR" sz="2000" dirty="0">
                <a:effectLst/>
                <a:latin typeface="Arial" pitchFamily="34" charset="0"/>
                <a:ea typeface="Calibri" panose="020F0502020204030204" pitchFamily="34" charset="0"/>
                <a:cs typeface="Arial" pitchFamily="34" charset="0"/>
              </a:rPr>
              <a:t>Gençlik kısırlıklarının daha uzun olması</a:t>
            </a:r>
          </a:p>
          <a:p>
            <a:pPr marL="457200" indent="-457200" algn="just">
              <a:lnSpc>
                <a:spcPct val="114000"/>
              </a:lnSpc>
              <a:spcBef>
                <a:spcPts val="1200"/>
              </a:spcBef>
              <a:buClr>
                <a:srgbClr val="FF0000"/>
              </a:buClr>
              <a:buFont typeface="+mj-lt"/>
              <a:buAutoNum type="arabicPeriod"/>
            </a:pPr>
            <a:r>
              <a:rPr lang="tr-TR" sz="2000" dirty="0" err="1">
                <a:effectLst/>
                <a:latin typeface="Arial" pitchFamily="34" charset="0"/>
                <a:ea typeface="Calibri" panose="020F0502020204030204" pitchFamily="34" charset="0"/>
                <a:cs typeface="Arial" pitchFamily="34" charset="0"/>
              </a:rPr>
              <a:t>Genetiksel</a:t>
            </a:r>
            <a:r>
              <a:rPr lang="tr-TR" sz="2000" dirty="0">
                <a:effectLst/>
                <a:latin typeface="Arial" pitchFamily="34" charset="0"/>
                <a:ea typeface="Calibri" panose="020F0502020204030204" pitchFamily="34" charset="0"/>
                <a:cs typeface="Arial" pitchFamily="34" charset="0"/>
              </a:rPr>
              <a:t> açılımlar nedeniyle büyüme, gelişme, verim ve kalite yönünden standardizasyonun sağlanamaması</a:t>
            </a:r>
          </a:p>
          <a:p>
            <a:pPr marL="457200" indent="-457200" algn="just">
              <a:lnSpc>
                <a:spcPct val="114000"/>
              </a:lnSpc>
              <a:spcBef>
                <a:spcPts val="1200"/>
              </a:spcBef>
              <a:buClr>
                <a:srgbClr val="FF0000"/>
              </a:buClr>
              <a:buFont typeface="+mj-lt"/>
              <a:buAutoNum type="arabicPeriod"/>
            </a:pPr>
            <a:r>
              <a:rPr lang="tr-TR" sz="2000" dirty="0">
                <a:effectLst/>
                <a:latin typeface="Arial" pitchFamily="34" charset="0"/>
                <a:ea typeface="Calibri" panose="020F0502020204030204" pitchFamily="34" charset="0"/>
                <a:cs typeface="Arial" pitchFamily="34" charset="0"/>
              </a:rPr>
              <a:t>Bitki ve meyvelerde farklılıklar görülmesinin, bu ürünlerin hammadde olarak kullanılarak elde edilen mamul ürününde standardizasyonu sağlamada sorunlar oluşturabilmesi</a:t>
            </a:r>
          </a:p>
          <a:p>
            <a:pPr marL="457200" indent="-457200" algn="just">
              <a:lnSpc>
                <a:spcPct val="114000"/>
              </a:lnSpc>
              <a:spcBef>
                <a:spcPts val="1200"/>
              </a:spcBef>
              <a:buClr>
                <a:srgbClr val="FF0000"/>
              </a:buClr>
              <a:buFont typeface="+mj-lt"/>
              <a:buAutoNum type="arabicPeriod"/>
            </a:pPr>
            <a:r>
              <a:rPr lang="tr-TR" sz="2000" dirty="0" err="1">
                <a:effectLst/>
                <a:latin typeface="Arial" pitchFamily="34" charset="0"/>
                <a:ea typeface="Calibri" panose="020F0502020204030204" pitchFamily="34" charset="0"/>
                <a:cs typeface="Arial" pitchFamily="34" charset="0"/>
              </a:rPr>
              <a:t>Biyotik</a:t>
            </a:r>
            <a:r>
              <a:rPr lang="tr-TR" sz="2000" dirty="0">
                <a:effectLst/>
                <a:latin typeface="Arial" pitchFamily="34" charset="0"/>
                <a:ea typeface="Calibri" panose="020F0502020204030204" pitchFamily="34" charset="0"/>
                <a:cs typeface="Arial" pitchFamily="34" charset="0"/>
              </a:rPr>
              <a:t> ve </a:t>
            </a:r>
            <a:r>
              <a:rPr lang="tr-TR" sz="2000" dirty="0" err="1">
                <a:effectLst/>
                <a:latin typeface="Arial" pitchFamily="34" charset="0"/>
                <a:ea typeface="Calibri" panose="020F0502020204030204" pitchFamily="34" charset="0"/>
                <a:cs typeface="Arial" pitchFamily="34" charset="0"/>
              </a:rPr>
              <a:t>abiyotik</a:t>
            </a:r>
            <a:r>
              <a:rPr lang="tr-TR" sz="2000" dirty="0">
                <a:effectLst/>
                <a:latin typeface="Arial" pitchFamily="34" charset="0"/>
                <a:ea typeface="Calibri" panose="020F0502020204030204" pitchFamily="34" charset="0"/>
                <a:cs typeface="Arial" pitchFamily="34" charset="0"/>
              </a:rPr>
              <a:t> çevre faktörlerine karşı dayanımlar yönünden  farklılık görülmesi</a:t>
            </a:r>
          </a:p>
        </p:txBody>
      </p:sp>
      <p:sp>
        <p:nvSpPr>
          <p:cNvPr id="4" name="Dikdörtgen 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925BFFB1-3D7B-4B4F-B9DF-B8E6A573D235}"/>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
        <p:nvSpPr>
          <p:cNvPr id="6" name="Metin kutusu 5">
            <a:extLst>
              <a:ext uri="{FF2B5EF4-FFF2-40B4-BE49-F238E27FC236}">
                <a16:creationId xmlns:a16="http://schemas.microsoft.com/office/drawing/2014/main" id="{232198C5-2DE0-4DF7-B6A6-078600CFB5B6}"/>
              </a:ext>
            </a:extLst>
          </p:cNvPr>
          <p:cNvSpPr txBox="1"/>
          <p:nvPr/>
        </p:nvSpPr>
        <p:spPr>
          <a:xfrm>
            <a:off x="260322" y="1412776"/>
            <a:ext cx="3175869" cy="461665"/>
          </a:xfrm>
          <a:prstGeom prst="rect">
            <a:avLst/>
          </a:prstGeom>
          <a:noFill/>
        </p:spPr>
        <p:txBody>
          <a:bodyPr wrap="none" rtlCol="0">
            <a:spAutoFit/>
          </a:bodyPr>
          <a:lstStyle/>
          <a:p>
            <a:r>
              <a:rPr lang="tr-TR" sz="2400" b="1" dirty="0">
                <a:solidFill>
                  <a:srgbClr val="3333CC"/>
                </a:solidFill>
                <a:latin typeface="Arial" panose="020B0604020202020204" pitchFamily="34" charset="0"/>
                <a:ea typeface="Calibri" panose="020F0502020204030204" pitchFamily="34" charset="0"/>
                <a:cs typeface="Arial" panose="020B0604020202020204" pitchFamily="34" charset="0"/>
              </a:rPr>
              <a:t>Azalmanın nedenleri</a:t>
            </a:r>
            <a:endParaRPr lang="tr-TR" sz="2400" dirty="0"/>
          </a:p>
        </p:txBody>
      </p:sp>
      <p:sp>
        <p:nvSpPr>
          <p:cNvPr id="8" name="Metin kutusu 7">
            <a:extLst>
              <a:ext uri="{FF2B5EF4-FFF2-40B4-BE49-F238E27FC236}">
                <a16:creationId xmlns:a16="http://schemas.microsoft.com/office/drawing/2014/main" id="{EFDFCC8B-0DCB-40F9-879B-10D3A7C45A56}"/>
              </a:ext>
            </a:extLst>
          </p:cNvPr>
          <p:cNvSpPr txBox="1"/>
          <p:nvPr/>
        </p:nvSpPr>
        <p:spPr>
          <a:xfrm>
            <a:off x="7647957" y="6002574"/>
            <a:ext cx="1460547" cy="369332"/>
          </a:xfrm>
          <a:prstGeom prst="rect">
            <a:avLst/>
          </a:prstGeom>
          <a:noFill/>
        </p:spPr>
        <p:txBody>
          <a:bodyPr wrap="square" rtlCol="0">
            <a:spAutoFit/>
          </a:bodyPr>
          <a:lstStyle/>
          <a:p>
            <a:r>
              <a:rPr lang="tr-TR" dirty="0">
                <a:solidFill>
                  <a:srgbClr val="0033CC"/>
                </a:solidFill>
              </a:rPr>
              <a:t>(Özcan, 2018) </a:t>
            </a:r>
          </a:p>
        </p:txBody>
      </p:sp>
    </p:spTree>
    <p:extLst>
      <p:ext uri="{BB962C8B-B14F-4D97-AF65-F5344CB8AC3E}">
        <p14:creationId xmlns:p14="http://schemas.microsoft.com/office/powerpoint/2010/main" val="3473837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Unvan 1"/>
          <p:cNvSpPr txBox="1">
            <a:spLocks/>
          </p:cNvSpPr>
          <p:nvPr/>
        </p:nvSpPr>
        <p:spPr bwMode="auto">
          <a:xfrm>
            <a:off x="628650" y="44624"/>
            <a:ext cx="7886700" cy="549275"/>
          </a:xfrm>
          <a:prstGeom prst="rect">
            <a:avLst/>
          </a:prstGeom>
          <a:solidFill>
            <a:srgbClr val="FFFF00"/>
          </a:solidFill>
          <a:ln>
            <a:solidFill>
              <a:srgbClr val="0033CC"/>
            </a:solidFill>
          </a:ln>
        </p:spPr>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lnSpc>
                <a:spcPct val="90000"/>
              </a:lnSpc>
            </a:pPr>
            <a:r>
              <a:rPr lang="tr-TR" altLang="tr-TR" sz="2800" b="1" dirty="0">
                <a:solidFill>
                  <a:srgbClr val="0033CC"/>
                </a:solidFill>
                <a:latin typeface="Arial" charset="0"/>
                <a:cs typeface="Arial" charset="0"/>
              </a:rPr>
              <a:t>Süs Bitkileri Tohumluk Kullanım Durumu</a:t>
            </a:r>
          </a:p>
        </p:txBody>
      </p:sp>
      <p:sp>
        <p:nvSpPr>
          <p:cNvPr id="3" name="İçerik Yer Tutucusu 2"/>
          <p:cNvSpPr txBox="1">
            <a:spLocks/>
          </p:cNvSpPr>
          <p:nvPr/>
        </p:nvSpPr>
        <p:spPr>
          <a:xfrm>
            <a:off x="107950" y="692621"/>
            <a:ext cx="5903913" cy="5400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Bef>
                <a:spcPts val="0"/>
              </a:spcBef>
              <a:spcAft>
                <a:spcPts val="1800"/>
              </a:spcAft>
              <a:buClr>
                <a:srgbClr val="FF0000"/>
              </a:buClr>
              <a:buFont typeface="Wingdings" pitchFamily="2" charset="2"/>
              <a:buChar char="ü"/>
              <a:defRPr/>
            </a:pPr>
            <a:r>
              <a:rPr lang="tr-TR" sz="1800" dirty="0">
                <a:latin typeface="Arial" pitchFamily="34" charset="0"/>
                <a:cs typeface="Arial" pitchFamily="34" charset="0"/>
              </a:rPr>
              <a:t>  </a:t>
            </a:r>
            <a:r>
              <a:rPr lang="tr-TR" sz="2000" dirty="0">
                <a:latin typeface="Arial" pitchFamily="34" charset="0"/>
                <a:cs typeface="Arial" pitchFamily="34" charset="0"/>
              </a:rPr>
              <a:t>Süs bitkilerinde özellikle mevsimlik çiçekler ve bazı kesme çiçekler (şebboy, </a:t>
            </a:r>
            <a:r>
              <a:rPr lang="tr-TR" sz="2000" dirty="0" err="1">
                <a:latin typeface="Arial" pitchFamily="34" charset="0"/>
                <a:cs typeface="Arial" pitchFamily="34" charset="0"/>
              </a:rPr>
              <a:t>lisianthus</a:t>
            </a:r>
            <a:r>
              <a:rPr lang="tr-TR" sz="2000" dirty="0">
                <a:latin typeface="Arial" pitchFamily="34" charset="0"/>
                <a:cs typeface="Arial" pitchFamily="34" charset="0"/>
              </a:rPr>
              <a:t>, aslanağzı, Hüsnü Yusuf) ile mavi ladin gibi bazı dış mekân süs bitkilerinde üretim tohumla yapılmaktadır. </a:t>
            </a:r>
          </a:p>
          <a:p>
            <a:pPr algn="just" fontAlgn="auto">
              <a:lnSpc>
                <a:spcPct val="100000"/>
              </a:lnSpc>
              <a:spcBef>
                <a:spcPts val="0"/>
              </a:spcBef>
              <a:spcAft>
                <a:spcPts val="1800"/>
              </a:spcAft>
              <a:buClr>
                <a:srgbClr val="FF0000"/>
              </a:buClr>
              <a:buFont typeface="Wingdings" pitchFamily="2" charset="2"/>
              <a:buChar char="ü"/>
              <a:defRPr/>
            </a:pPr>
            <a:r>
              <a:rPr lang="tr-TR" sz="2000" dirty="0">
                <a:latin typeface="Arial" pitchFamily="34" charset="0"/>
                <a:cs typeface="Arial" pitchFamily="34" charset="0"/>
              </a:rPr>
              <a:t>  Üretimde kullanılan </a:t>
            </a:r>
            <a:r>
              <a:rPr lang="tr-TR" sz="2000" dirty="0" err="1">
                <a:latin typeface="Arial" pitchFamily="34" charset="0"/>
                <a:cs typeface="Arial" pitchFamily="34" charset="0"/>
              </a:rPr>
              <a:t>hibrit</a:t>
            </a:r>
            <a:r>
              <a:rPr lang="tr-TR" sz="2000" dirty="0">
                <a:latin typeface="Arial" pitchFamily="34" charset="0"/>
                <a:cs typeface="Arial" pitchFamily="34" charset="0"/>
              </a:rPr>
              <a:t> süs bitkisi tohumları ithal edilmektedir. </a:t>
            </a:r>
          </a:p>
          <a:p>
            <a:pPr algn="just" fontAlgn="auto">
              <a:lnSpc>
                <a:spcPct val="100000"/>
              </a:lnSpc>
              <a:spcBef>
                <a:spcPts val="0"/>
              </a:spcBef>
              <a:spcAft>
                <a:spcPts val="1800"/>
              </a:spcAft>
              <a:buClr>
                <a:srgbClr val="FF0000"/>
              </a:buClr>
              <a:buFont typeface="Wingdings" pitchFamily="2" charset="2"/>
              <a:buChar char="ü"/>
              <a:defRPr/>
            </a:pPr>
            <a:r>
              <a:rPr lang="tr-TR" sz="2000" dirty="0">
                <a:latin typeface="Arial" pitchFamily="34" charset="0"/>
                <a:cs typeface="Arial" pitchFamily="34" charset="0"/>
              </a:rPr>
              <a:t>  Tohum dışında soğanlı (glayöl, </a:t>
            </a:r>
            <a:r>
              <a:rPr lang="tr-TR" sz="2000" dirty="0" err="1">
                <a:latin typeface="Arial" pitchFamily="34" charset="0"/>
                <a:cs typeface="Arial" pitchFamily="34" charset="0"/>
              </a:rPr>
              <a:t>lilyum</a:t>
            </a:r>
            <a:r>
              <a:rPr lang="tr-TR" sz="2000" dirty="0">
                <a:latin typeface="Arial" pitchFamily="34" charset="0"/>
                <a:cs typeface="Arial" pitchFamily="34" charset="0"/>
              </a:rPr>
              <a:t>, lale) kesme çiçeklerin üretiminde kullanılan çiçek soğanları da ithal edilmektedir. </a:t>
            </a:r>
          </a:p>
          <a:p>
            <a:pPr algn="just" fontAlgn="auto">
              <a:lnSpc>
                <a:spcPct val="100000"/>
              </a:lnSpc>
              <a:spcBef>
                <a:spcPts val="0"/>
              </a:spcBef>
              <a:spcAft>
                <a:spcPts val="1800"/>
              </a:spcAft>
              <a:buClr>
                <a:srgbClr val="FF0000"/>
              </a:buClr>
              <a:buFont typeface="Wingdings" pitchFamily="2" charset="2"/>
              <a:buChar char="ü"/>
              <a:defRPr/>
            </a:pPr>
            <a:r>
              <a:rPr lang="tr-TR" sz="2000" dirty="0">
                <a:latin typeface="Arial" pitchFamily="34" charset="0"/>
                <a:cs typeface="Arial" pitchFamily="34" charset="0"/>
              </a:rPr>
              <a:t>Saksılı süs bitkileri üretiminde kullanılan çelik, fide ve tohumların çoğu ithal edilmektedir. </a:t>
            </a:r>
          </a:p>
          <a:p>
            <a:pPr algn="just" fontAlgn="auto">
              <a:lnSpc>
                <a:spcPct val="100000"/>
              </a:lnSpc>
              <a:spcAft>
                <a:spcPts val="0"/>
              </a:spcAft>
              <a:buClr>
                <a:srgbClr val="FF0000"/>
              </a:buClr>
              <a:buFont typeface="Wingdings" pitchFamily="2" charset="2"/>
              <a:buChar char="ü"/>
              <a:defRPr/>
            </a:pPr>
            <a:r>
              <a:rPr lang="tr-TR" sz="2000" dirty="0">
                <a:latin typeface="Arial" pitchFamily="34" charset="0"/>
                <a:cs typeface="Arial" pitchFamily="34" charset="0"/>
              </a:rPr>
              <a:t>  Bu durum süs bitkilerinde dışa bağımlılığı ve ür</a:t>
            </a:r>
            <a:r>
              <a:rPr lang="tr-TR" sz="1800" dirty="0">
                <a:latin typeface="Arial" pitchFamily="34" charset="0"/>
                <a:cs typeface="Arial" pitchFamily="34" charset="0"/>
              </a:rPr>
              <a:t>etim maliyetini artıran en önemli faktörler arasındadır. </a:t>
            </a:r>
          </a:p>
          <a:p>
            <a:pPr algn="just" fontAlgn="auto">
              <a:lnSpc>
                <a:spcPct val="100000"/>
              </a:lnSpc>
              <a:spcAft>
                <a:spcPts val="0"/>
              </a:spcAft>
              <a:buClr>
                <a:srgbClr val="FF0000"/>
              </a:buClr>
              <a:buFont typeface="Wingdings" pitchFamily="2" charset="2"/>
              <a:buChar char="ü"/>
              <a:defRPr/>
            </a:pPr>
            <a:endParaRPr lang="tr-TR" sz="1800" dirty="0">
              <a:latin typeface="Arial" pitchFamily="34" charset="0"/>
              <a:cs typeface="Arial" pitchFamily="34" charset="0"/>
            </a:endParaRPr>
          </a:p>
        </p:txBody>
      </p:sp>
      <p:pic>
        <p:nvPicPr>
          <p:cNvPr id="38916" name="Picture 11" descr="http://www.canlibahce.com/data/2011/06/snc02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088" y="1052736"/>
            <a:ext cx="2874962" cy="2303462"/>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3644900"/>
            <a:ext cx="2876550" cy="20875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23648ECC-557E-4538-8898-84AC467B096D}"/>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2EE34BC1-5561-4E73-8684-9E801593ECA7}"/>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1198794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836712"/>
            <a:ext cx="8640960" cy="5681684"/>
          </a:xfrm>
          <a:prstGeom prst="rect">
            <a:avLst/>
          </a:prstGeom>
        </p:spPr>
        <p:txBody>
          <a:bodyPr wrap="square">
            <a:spAutoFit/>
          </a:bodyPr>
          <a:lstStyle/>
          <a:p>
            <a:pPr marL="342900" lvl="2" indent="-342900" algn="just">
              <a:lnSpc>
                <a:spcPct val="114000"/>
              </a:lnSpc>
              <a:spcAft>
                <a:spcPts val="3000"/>
              </a:spcAft>
              <a:buClr>
                <a:srgbClr val="FF0000"/>
              </a:buClr>
              <a:buFont typeface="Wingdings" panose="05000000000000000000" pitchFamily="2" charset="2"/>
              <a:buChar char="ü"/>
              <a:defRPr/>
            </a:pPr>
            <a:r>
              <a:rPr lang="tr-TR" sz="2400" dirty="0">
                <a:latin typeface="Arial" panose="020B0604020202020204" pitchFamily="34" charset="0"/>
                <a:cs typeface="Arial" panose="020B0604020202020204" pitchFamily="34" charset="0"/>
              </a:rPr>
              <a:t>Ülkemizde 2019 yılı haziran ayı itibariyle süs bitkilerinde </a:t>
            </a:r>
            <a:r>
              <a:rPr lang="tr-TR" sz="2400" dirty="0">
                <a:solidFill>
                  <a:srgbClr val="FF0000"/>
                </a:solidFill>
                <a:latin typeface="Arial" panose="020B0604020202020204" pitchFamily="34" charset="0"/>
                <a:cs typeface="Arial" panose="020B0604020202020204" pitchFamily="34" charset="0"/>
              </a:rPr>
              <a:t>95 çeşit tescil </a:t>
            </a:r>
            <a:r>
              <a:rPr lang="tr-TR" sz="2400" dirty="0">
                <a:latin typeface="Arial" panose="020B0604020202020204" pitchFamily="34" charset="0"/>
                <a:cs typeface="Arial" panose="020B0604020202020204" pitchFamily="34" charset="0"/>
              </a:rPr>
              <a:t>ettirilmiştir. Bunların 17 tanesi kamu, 78 tanesi ise özel sektör tarafından geliştirilmiştir.</a:t>
            </a:r>
          </a:p>
          <a:p>
            <a:pPr marL="342900" lvl="2" indent="-342900" algn="just">
              <a:lnSpc>
                <a:spcPct val="114000"/>
              </a:lnSpc>
              <a:spcAft>
                <a:spcPts val="3000"/>
              </a:spcAft>
              <a:buClr>
                <a:srgbClr val="FF0000"/>
              </a:buClr>
              <a:buFont typeface="Wingdings" panose="05000000000000000000" pitchFamily="2" charset="2"/>
              <a:buChar char="ü"/>
              <a:defRPr/>
            </a:pPr>
            <a:r>
              <a:rPr lang="tr-TR" sz="2400" dirty="0">
                <a:latin typeface="Arial" panose="020B0604020202020204" pitchFamily="34" charset="0"/>
                <a:cs typeface="Arial" panose="020B0604020202020204" pitchFamily="34" charset="0"/>
              </a:rPr>
              <a:t>Türlere göre dağılımları incelendiğinde, </a:t>
            </a:r>
            <a:r>
              <a:rPr lang="tr-TR" sz="2400" dirty="0">
                <a:solidFill>
                  <a:srgbClr val="FF0000"/>
                </a:solidFill>
                <a:latin typeface="Arial" panose="020B0604020202020204" pitchFamily="34" charset="0"/>
                <a:cs typeface="Arial" panose="020B0604020202020204" pitchFamily="34" charset="0"/>
              </a:rPr>
              <a:t>36 çeşit karanfil, 1</a:t>
            </a:r>
            <a:r>
              <a:rPr lang="tr-TR" sz="2400" dirty="0">
                <a:latin typeface="Arial" panose="020B0604020202020204" pitchFamily="34" charset="0"/>
                <a:cs typeface="Arial" panose="020B0604020202020204" pitchFamily="34" charset="0"/>
              </a:rPr>
              <a:t>6 çeşit </a:t>
            </a:r>
            <a:r>
              <a:rPr lang="tr-TR" sz="2400" dirty="0" err="1">
                <a:latin typeface="Arial" panose="020B0604020202020204" pitchFamily="34" charset="0"/>
                <a:cs typeface="Arial" panose="020B0604020202020204" pitchFamily="34" charset="0"/>
              </a:rPr>
              <a:t>gerbera</a:t>
            </a:r>
            <a:r>
              <a:rPr lang="tr-TR" sz="2400" dirty="0">
                <a:latin typeface="Arial" panose="020B0604020202020204" pitchFamily="34" charset="0"/>
                <a:cs typeface="Arial" panose="020B0604020202020204" pitchFamily="34" charset="0"/>
              </a:rPr>
              <a:t>, 12 çeşit gül, 8 çeşit </a:t>
            </a:r>
            <a:r>
              <a:rPr lang="tr-TR" sz="2400" dirty="0" err="1">
                <a:latin typeface="Arial" panose="020B0604020202020204" pitchFamily="34" charset="0"/>
                <a:cs typeface="Arial" panose="020B0604020202020204" pitchFamily="34" charset="0"/>
              </a:rPr>
              <a:t>anthorium</a:t>
            </a:r>
            <a:r>
              <a:rPr lang="tr-TR" sz="2400" dirty="0">
                <a:latin typeface="Arial" panose="020B0604020202020204" pitchFamily="34" charset="0"/>
                <a:cs typeface="Arial" panose="020B0604020202020204" pitchFamily="34" charset="0"/>
              </a:rPr>
              <a:t>, 6 çeşit lale, 6 çeşit kasımpatı, 6 çeşit şakayık, 3 çeşit iris, 1 çeşit zambak ve 1 çeşit </a:t>
            </a:r>
            <a:r>
              <a:rPr lang="tr-TR" sz="2400" dirty="0" err="1">
                <a:latin typeface="Arial" panose="020B0604020202020204" pitchFamily="34" charset="0"/>
                <a:cs typeface="Arial" panose="020B0604020202020204" pitchFamily="34" charset="0"/>
              </a:rPr>
              <a:t>alstroemeria</a:t>
            </a:r>
            <a:r>
              <a:rPr lang="tr-TR" sz="2400" dirty="0">
                <a:latin typeface="Arial" panose="020B0604020202020204" pitchFamily="34" charset="0"/>
                <a:cs typeface="Arial" panose="020B0604020202020204" pitchFamily="34" charset="0"/>
              </a:rPr>
              <a:t> olduğu görülmektedir. </a:t>
            </a:r>
          </a:p>
          <a:p>
            <a:pPr marL="342900" lvl="2" indent="-342900" algn="just">
              <a:lnSpc>
                <a:spcPct val="114000"/>
              </a:lnSpc>
              <a:spcAft>
                <a:spcPts val="3000"/>
              </a:spcAft>
              <a:buClr>
                <a:srgbClr val="FF0000"/>
              </a:buClr>
              <a:buFont typeface="Wingdings" panose="05000000000000000000" pitchFamily="2" charset="2"/>
              <a:buChar char="ü"/>
              <a:defRPr/>
            </a:pPr>
            <a:r>
              <a:rPr lang="tr-TR" sz="2400" dirty="0">
                <a:latin typeface="Arial" panose="020B0604020202020204" pitchFamily="34" charset="0"/>
                <a:cs typeface="Arial" panose="020B0604020202020204" pitchFamily="34" charset="0"/>
              </a:rPr>
              <a:t>Süs bitkileri çeşitlerinin büyük bir kısmı yabancı kökenli (%80.4) çeşitlerden oluşmakta ve yerli çeşitlerin oranı ise oldukça düşük orandadır (Anonim 2019). </a:t>
            </a:r>
          </a:p>
          <a:p>
            <a:pPr marL="285750" lvl="2" indent="-285750" algn="just">
              <a:lnSpc>
                <a:spcPct val="114000"/>
              </a:lnSpc>
              <a:spcAft>
                <a:spcPts val="3000"/>
              </a:spcAft>
              <a:buClr>
                <a:srgbClr val="FF0000"/>
              </a:buClr>
              <a:buFont typeface="Wingdings" panose="05000000000000000000" pitchFamily="2" charset="2"/>
              <a:buChar char="ü"/>
              <a:defRPr/>
            </a:pPr>
            <a:endParaRPr lang="tr-TR" sz="1400" dirty="0">
              <a:solidFill>
                <a:srgbClr val="00B050"/>
              </a:solidFill>
              <a:latin typeface="Arial" pitchFamily="34" charset="0"/>
              <a:cs typeface="Arial" pitchFamily="34" charset="0"/>
            </a:endParaRPr>
          </a:p>
        </p:txBody>
      </p:sp>
      <p:sp>
        <p:nvSpPr>
          <p:cNvPr id="3" name="Dikdörtgen 2">
            <a:extLst>
              <a:ext uri="{FF2B5EF4-FFF2-40B4-BE49-F238E27FC236}">
                <a16:creationId xmlns:a16="http://schemas.microsoft.com/office/drawing/2014/main" id="{0492C4A0-3332-4A44-B7FE-D36451D5365F}"/>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BC62A419-2CED-4597-9EF1-7ABC83671312}"/>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4205469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138010" y="1448880"/>
            <a:ext cx="3281862" cy="900000"/>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tr-TR" sz="2400" b="1" dirty="0">
                <a:latin typeface="Arial" panose="020B0604020202020204" pitchFamily="34" charset="0"/>
                <a:cs typeface="Arial" panose="020B0604020202020204" pitchFamily="34" charset="0"/>
              </a:rPr>
              <a:t>Altyapı Sorunları</a:t>
            </a:r>
            <a:endParaRPr lang="tr-TR" sz="2400" dirty="0">
              <a:latin typeface="Arial" panose="020B0604020202020204" pitchFamily="34" charset="0"/>
              <a:cs typeface="Arial" panose="020B0604020202020204" pitchFamily="34" charset="0"/>
            </a:endParaRPr>
          </a:p>
        </p:txBody>
      </p:sp>
      <p:sp>
        <p:nvSpPr>
          <p:cNvPr id="8" name="İçerik Yer Tutucusu 3"/>
          <p:cNvSpPr txBox="1">
            <a:spLocks/>
          </p:cNvSpPr>
          <p:nvPr/>
        </p:nvSpPr>
        <p:spPr>
          <a:xfrm>
            <a:off x="611560" y="2673016"/>
            <a:ext cx="5328592" cy="900000"/>
          </a:xfrm>
          <a:prstGeom prst="roundRect">
            <a:avLst/>
          </a:prstGeom>
          <a:solidFill>
            <a:srgbClr val="3333CC"/>
          </a:solidFill>
          <a:ln w="12700" cap="flat" cmpd="sng" algn="ctr">
            <a:solidFill>
              <a:srgbClr val="3333CC"/>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None/>
            </a:pPr>
            <a:r>
              <a:rPr lang="tr-TR" sz="2400" b="1" dirty="0">
                <a:latin typeface="Arial" panose="020B0604020202020204" pitchFamily="34" charset="0"/>
                <a:cs typeface="Arial" panose="020B0604020202020204" pitchFamily="34" charset="0"/>
              </a:rPr>
              <a:t>Tohum Üretimindeki Sorunlar</a:t>
            </a:r>
            <a:endParaRPr lang="tr-TR" sz="2400" dirty="0">
              <a:latin typeface="Arial" panose="020B0604020202020204" pitchFamily="34" charset="0"/>
              <a:cs typeface="Arial" panose="020B0604020202020204" pitchFamily="34" charset="0"/>
            </a:endParaRPr>
          </a:p>
        </p:txBody>
      </p:sp>
      <p:sp>
        <p:nvSpPr>
          <p:cNvPr id="9" name="İçerik Yer Tutucusu 3"/>
          <p:cNvSpPr txBox="1">
            <a:spLocks/>
          </p:cNvSpPr>
          <p:nvPr/>
        </p:nvSpPr>
        <p:spPr>
          <a:xfrm rot="10800000" flipV="1">
            <a:off x="1187624" y="3897151"/>
            <a:ext cx="5328592" cy="900000"/>
          </a:xfrm>
          <a:prstGeom prst="roundRect">
            <a:avLst/>
          </a:prstGeom>
          <a:solidFill>
            <a:srgbClr val="3333CC"/>
          </a:solidFill>
          <a:ln w="12700" cap="flat" cmpd="sng" algn="ctr">
            <a:solidFill>
              <a:srgbClr val="3333CC"/>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buNone/>
            </a:pPr>
            <a:r>
              <a:rPr lang="tr-TR" sz="2400" b="1" dirty="0">
                <a:latin typeface="Arial" panose="020B0604020202020204" pitchFamily="34" charset="0"/>
                <a:cs typeface="Arial" panose="020B0604020202020204" pitchFamily="34" charset="0"/>
              </a:rPr>
              <a:t>Tohum Ticaretindeki Sorunlar</a:t>
            </a:r>
            <a:endParaRPr lang="tr-TR" sz="2400" dirty="0">
              <a:latin typeface="Arial" panose="020B0604020202020204" pitchFamily="34" charset="0"/>
              <a:cs typeface="Arial" panose="020B0604020202020204" pitchFamily="34" charset="0"/>
            </a:endParaRPr>
          </a:p>
        </p:txBody>
      </p:sp>
      <p:sp>
        <p:nvSpPr>
          <p:cNvPr id="10" name="Başlık 9"/>
          <p:cNvSpPr>
            <a:spLocks noGrp="1"/>
          </p:cNvSpPr>
          <p:nvPr>
            <p:ph type="title"/>
          </p:nvPr>
        </p:nvSpPr>
        <p:spPr>
          <a:xfrm>
            <a:off x="138010" y="220777"/>
            <a:ext cx="8889360" cy="899157"/>
          </a:xfrm>
          <a:prstGeom prst="rect">
            <a:avLst/>
          </a:prstGeom>
          <a:solidFill>
            <a:srgbClr val="FFFF00"/>
          </a:solidFill>
          <a:ln w="19050">
            <a:solidFill>
              <a:srgbClr val="0033CC"/>
            </a:solidFill>
          </a:ln>
        </p:spPr>
        <p:txBody>
          <a:bodyPr wrap="square">
            <a:spAutoFit/>
          </a:bodyPr>
          <a:lstStyle/>
          <a:p>
            <a:pPr algn="ctr">
              <a:lnSpc>
                <a:spcPct val="114000"/>
              </a:lnSpc>
            </a:pPr>
            <a:r>
              <a:rPr lang="tr-TR" sz="2400" b="1" dirty="0">
                <a:solidFill>
                  <a:srgbClr val="0033CC"/>
                </a:solidFill>
                <a:latin typeface="Arial" panose="020B0604020202020204" pitchFamily="34" charset="0"/>
                <a:cs typeface="Arial" panose="020B0604020202020204" pitchFamily="34" charset="0"/>
              </a:rPr>
              <a:t>BAHÇE BİTKİLERİ TOHUMCULUĞUNDA </a:t>
            </a:r>
          </a:p>
          <a:p>
            <a:pPr algn="ctr">
              <a:lnSpc>
                <a:spcPct val="114000"/>
              </a:lnSpc>
            </a:pPr>
            <a:r>
              <a:rPr lang="tr-TR" sz="2400" b="1" dirty="0">
                <a:solidFill>
                  <a:srgbClr val="0033CC"/>
                </a:solidFill>
                <a:latin typeface="Arial" panose="020B0604020202020204" pitchFamily="34" charset="0"/>
                <a:cs typeface="Arial" panose="020B0604020202020204" pitchFamily="34" charset="0"/>
              </a:rPr>
              <a:t>ÖZEL SEKTÖRÜN SORUNLARI</a:t>
            </a:r>
            <a:endParaRPr lang="tr-TR" altLang="tr-TR" sz="2400" b="1" dirty="0">
              <a:solidFill>
                <a:srgbClr val="0033CC"/>
              </a:solidFill>
              <a:latin typeface="Arial" panose="020B0604020202020204" pitchFamily="34" charset="0"/>
              <a:cs typeface="Arial" panose="020B0604020202020204" pitchFamily="34" charset="0"/>
            </a:endParaRPr>
          </a:p>
        </p:txBody>
      </p:sp>
      <p:sp>
        <p:nvSpPr>
          <p:cNvPr id="6" name="Yuvarlatılmış Dikdörtgen 3">
            <a:extLst>
              <a:ext uri="{FF2B5EF4-FFF2-40B4-BE49-F238E27FC236}">
                <a16:creationId xmlns:a16="http://schemas.microsoft.com/office/drawing/2014/main" id="{D3912F1E-3674-42EA-9F04-AF5C714E5443}"/>
              </a:ext>
            </a:extLst>
          </p:cNvPr>
          <p:cNvSpPr/>
          <p:nvPr/>
        </p:nvSpPr>
        <p:spPr>
          <a:xfrm>
            <a:off x="1601229" y="5121288"/>
            <a:ext cx="7435821" cy="900000"/>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dirty="0">
                <a:latin typeface="Arial" pitchFamily="34" charset="0"/>
                <a:cs typeface="Arial" pitchFamily="34" charset="0"/>
              </a:rPr>
              <a:t>Ticari Tohumlukların Tescili İlgili Sorunlar</a:t>
            </a:r>
            <a:endParaRPr lang="tr-TR" sz="2400" dirty="0">
              <a:latin typeface="Arial" pitchFamily="34" charset="0"/>
              <a:cs typeface="Arial" pitchFamily="34" charset="0"/>
            </a:endParaRPr>
          </a:p>
        </p:txBody>
      </p:sp>
      <p:sp>
        <p:nvSpPr>
          <p:cNvPr id="7" name="Dikdörtgen 6">
            <a:extLst>
              <a:ext uri="{FF2B5EF4-FFF2-40B4-BE49-F238E27FC236}">
                <a16:creationId xmlns:a16="http://schemas.microsoft.com/office/drawing/2014/main" id="{C6EF1213-7210-4F19-A802-391AF3E924ED}"/>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DEBFDA33-D712-4C17-BECF-21FFFFE16FB0}"/>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759638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t> </a:t>
            </a:r>
            <a:endParaRPr lang="tr-TR" dirty="0"/>
          </a:p>
        </p:txBody>
      </p:sp>
      <p:sp>
        <p:nvSpPr>
          <p:cNvPr id="3" name="İçerik Yer Tutucusu 2"/>
          <p:cNvSpPr>
            <a:spLocks noGrp="1"/>
          </p:cNvSpPr>
          <p:nvPr>
            <p:ph idx="1"/>
          </p:nvPr>
        </p:nvSpPr>
        <p:spPr>
          <a:xfrm>
            <a:off x="251519" y="1044809"/>
            <a:ext cx="8640960" cy="5264509"/>
          </a:xfrm>
        </p:spPr>
        <p:txBody>
          <a:bodyPr>
            <a:noAutofit/>
          </a:bodyPr>
          <a:lstStyle/>
          <a:p>
            <a:pPr marL="0" indent="0" algn="just">
              <a:lnSpc>
                <a:spcPct val="134000"/>
              </a:lnSpc>
              <a:spcBef>
                <a:spcPts val="0"/>
              </a:spcBef>
              <a:spcAft>
                <a:spcPts val="24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 Tohum firmalarının Ar-Ge faaliyetlerini yürütecek alet, ekipman durumu ve modern laboratuvarlar yönünden yetersizliği </a:t>
            </a:r>
          </a:p>
          <a:p>
            <a:pPr marL="0" indent="0" algn="just">
              <a:lnSpc>
                <a:spcPct val="134000"/>
              </a:lnSpc>
              <a:spcBef>
                <a:spcPts val="0"/>
              </a:spcBef>
              <a:spcAft>
                <a:spcPts val="2400"/>
              </a:spcAft>
              <a:buClr>
                <a:srgbClr val="FF0000"/>
              </a:buClr>
              <a:buFont typeface="Wingdings" pitchFamily="2" charset="2"/>
              <a:buChar char="Ø"/>
            </a:pPr>
            <a:r>
              <a:rPr lang="tr-TR" sz="2000" dirty="0">
                <a:solidFill>
                  <a:srgbClr val="000000"/>
                </a:solidFill>
                <a:latin typeface="Arial" panose="020B0604020202020204" pitchFamily="34" charset="0"/>
                <a:cs typeface="Arial" panose="020B0604020202020204" pitchFamily="34" charset="0"/>
              </a:rPr>
              <a:t>Üniversitelerde yüksek lisans ve doktora seviyesinde ıslah konusunda yeterince eleman yetiştirilmemesi, moleküler biyoloji gibi özel ihtisas konularında yetişenlerin ise pratik ıslah bilgisinden yoksun oluşu.</a:t>
            </a:r>
          </a:p>
          <a:p>
            <a:pPr marL="0" indent="0" algn="just">
              <a:lnSpc>
                <a:spcPct val="134000"/>
              </a:lnSpc>
              <a:spcBef>
                <a:spcPts val="0"/>
              </a:spcBef>
              <a:spcAft>
                <a:spcPts val="24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Tohumluk bayilerinin büyük bir kısmı aynı zamanda tarım ilacı, gübre ve tarım alet makineleri satan firmalardır. Tohumluklar ile tarım ilaçları, gübreler ve tarım aletleri aynı yerde muhafaza edilmektedir.  Tohumluklar türlere göre uygun sıcaklık değerleri ayarlanabilen, izolasyonlu ve raflı özel odalarda muhafaza edilerek satışa sunulması gerekmektedir. </a:t>
            </a:r>
          </a:p>
          <a:p>
            <a:pPr marL="0" indent="0" algn="just">
              <a:lnSpc>
                <a:spcPct val="134000"/>
              </a:lnSpc>
              <a:spcBef>
                <a:spcPts val="0"/>
              </a:spcBef>
              <a:spcAft>
                <a:spcPts val="2400"/>
              </a:spcAft>
              <a:buClr>
                <a:srgbClr val="FF0000"/>
              </a:buClr>
              <a:buFont typeface="Wingdings" pitchFamily="2" charset="2"/>
              <a:buChar char="Ø"/>
            </a:pPr>
            <a:endParaRPr lang="tr-TR" sz="2000" dirty="0">
              <a:latin typeface="Arial" panose="020B0604020202020204" pitchFamily="34" charset="0"/>
              <a:cs typeface="Arial" panose="020B0604020202020204" pitchFamily="34" charset="0"/>
            </a:endParaRPr>
          </a:p>
        </p:txBody>
      </p:sp>
      <p:sp>
        <p:nvSpPr>
          <p:cNvPr id="4" name="Yuvarlatılmış Dikdörtgen 3"/>
          <p:cNvSpPr/>
          <p:nvPr/>
        </p:nvSpPr>
        <p:spPr>
          <a:xfrm>
            <a:off x="395536" y="116632"/>
            <a:ext cx="3591152" cy="79208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b="1" dirty="0">
                <a:latin typeface="Arial" panose="020B0604020202020204" pitchFamily="34" charset="0"/>
                <a:cs typeface="Arial" panose="020B0604020202020204" pitchFamily="34" charset="0"/>
              </a:rPr>
              <a:t>Altyapı Sorunları</a:t>
            </a:r>
            <a:endParaRPr lang="tr-TR" sz="2800" dirty="0">
              <a:latin typeface="Arial" panose="020B0604020202020204" pitchFamily="34" charset="0"/>
              <a:cs typeface="Arial" panose="020B0604020202020204" pitchFamily="34" charset="0"/>
            </a:endParaRPr>
          </a:p>
        </p:txBody>
      </p:sp>
      <p:sp>
        <p:nvSpPr>
          <p:cNvPr id="5" name="Dikdörtgen 4">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246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724744"/>
            <a:ext cx="8640960" cy="4800600"/>
          </a:xfrm>
        </p:spPr>
        <p:txBody>
          <a:bodyPr>
            <a:normAutofit/>
          </a:bodyPr>
          <a:lstStyle/>
          <a:p>
            <a:pPr marL="0" indent="0" algn="just">
              <a:lnSpc>
                <a:spcPct val="114000"/>
              </a:lnSpc>
              <a:spcBef>
                <a:spcPts val="0"/>
              </a:spcBef>
              <a:spcAft>
                <a:spcPts val="2400"/>
              </a:spcAft>
              <a:buClr>
                <a:srgbClr val="FF0000"/>
              </a:buClr>
              <a:buFont typeface="Wingdings" pitchFamily="2" charset="2"/>
              <a:buChar char="Ø"/>
            </a:pPr>
            <a:r>
              <a:rPr lang="tr-TR" sz="2400" dirty="0">
                <a:latin typeface="Arial" panose="020B0604020202020204" pitchFamily="34" charset="0"/>
                <a:cs typeface="Arial" panose="020B0604020202020204" pitchFamily="34" charset="0"/>
              </a:rPr>
              <a:t> Tohum üretim maliyetlerinin yüksek olması</a:t>
            </a:r>
          </a:p>
          <a:p>
            <a:pPr marL="0" indent="0" algn="just">
              <a:lnSpc>
                <a:spcPct val="114000"/>
              </a:lnSpc>
              <a:spcBef>
                <a:spcPts val="0"/>
              </a:spcBef>
              <a:spcAft>
                <a:spcPts val="2400"/>
              </a:spcAft>
              <a:buClr>
                <a:srgbClr val="FF0000"/>
              </a:buClr>
              <a:buFont typeface="Wingdings" pitchFamily="2" charset="2"/>
              <a:buChar char="Ø"/>
            </a:pPr>
            <a:r>
              <a:rPr lang="tr-TR" sz="2400" dirty="0">
                <a:latin typeface="Arial" panose="020B0604020202020204" pitchFamily="34" charset="0"/>
                <a:cs typeface="Arial" panose="020B0604020202020204" pitchFamily="34" charset="0"/>
              </a:rPr>
              <a:t>Yurtiçi üretimde; bazı sebze türlerinde tohum verim unsurlarının ve tohum kalite parametrelerinin düşük oluşu</a:t>
            </a:r>
          </a:p>
          <a:p>
            <a:pPr marL="0" indent="0" algn="just">
              <a:lnSpc>
                <a:spcPct val="114000"/>
              </a:lnSpc>
              <a:spcBef>
                <a:spcPts val="0"/>
              </a:spcBef>
              <a:spcAft>
                <a:spcPts val="2400"/>
              </a:spcAft>
              <a:buClr>
                <a:srgbClr val="FF0000"/>
              </a:buClr>
              <a:buFont typeface="Wingdings" pitchFamily="2" charset="2"/>
              <a:buChar char="Ø"/>
            </a:pPr>
            <a:r>
              <a:rPr lang="tr-TR" sz="2400" dirty="0">
                <a:latin typeface="Arial" panose="020B0604020202020204" pitchFamily="34" charset="0"/>
                <a:cs typeface="Arial" panose="020B0604020202020204" pitchFamily="34" charset="0"/>
              </a:rPr>
              <a:t>Yerli firmalarımız; sezon dışı üretim ile kaliteli  ve ucuz tohum üretim maliyeti için yurtdışını tercih etmektedirler. Ancak yurtdışı üretim sürecinde yasal mevzuatın çok karmaşık ve sürecin çok uzun olması birçok sorunu beraberinde getirmektedir. </a:t>
            </a:r>
          </a:p>
        </p:txBody>
      </p:sp>
      <p:sp>
        <p:nvSpPr>
          <p:cNvPr id="4" name="Yuvarlatılmış Dikdörtgen 3"/>
          <p:cNvSpPr/>
          <p:nvPr/>
        </p:nvSpPr>
        <p:spPr>
          <a:xfrm>
            <a:off x="397496" y="548680"/>
            <a:ext cx="5436605" cy="79208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Arial" panose="020B0604020202020204" pitchFamily="34" charset="0"/>
                <a:cs typeface="Arial" panose="020B0604020202020204" pitchFamily="34" charset="0"/>
              </a:rPr>
              <a:t>Tohum Üretimindeki Sorunlar</a:t>
            </a:r>
            <a:endParaRPr lang="tr-TR" sz="2800" dirty="0">
              <a:latin typeface="Arial" panose="020B0604020202020204" pitchFamily="34" charset="0"/>
              <a:cs typeface="Arial" panose="020B0604020202020204" pitchFamily="34" charset="0"/>
            </a:endParaRPr>
          </a:p>
        </p:txBody>
      </p:sp>
      <p:sp>
        <p:nvSpPr>
          <p:cNvPr id="5" name="Dikdörtgen 4">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856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2115" y="1484785"/>
            <a:ext cx="7200897" cy="576064"/>
          </a:xfrm>
          <a:ln>
            <a:noFill/>
          </a:ln>
        </p:spPr>
        <p:txBody>
          <a:bodyPr>
            <a:noAutofit/>
          </a:bodyPr>
          <a:lstStyle/>
          <a:p>
            <a:r>
              <a:rPr lang="tr-TR" sz="2800" b="1" i="1" dirty="0">
                <a:latin typeface="Arial" panose="020B0604020202020204" pitchFamily="34" charset="0"/>
                <a:cs typeface="Arial" panose="020B0604020202020204" pitchFamily="34" charset="0"/>
              </a:rPr>
              <a:t> </a:t>
            </a:r>
            <a:br>
              <a:rPr lang="tr-TR" sz="2800" b="1" i="1" dirty="0">
                <a:latin typeface="Arial" panose="020B0604020202020204" pitchFamily="34" charset="0"/>
                <a:cs typeface="Arial" panose="020B0604020202020204" pitchFamily="34" charset="0"/>
              </a:rPr>
            </a:br>
            <a:r>
              <a:rPr lang="tr-TR" sz="2800" b="1" dirty="0">
                <a:solidFill>
                  <a:srgbClr val="FF0000"/>
                </a:solidFill>
                <a:latin typeface="Arial" panose="020B0604020202020204" pitchFamily="34" charset="0"/>
                <a:cs typeface="Arial" panose="020B0604020202020204" pitchFamily="34" charset="0"/>
              </a:rPr>
              <a:t>İç pazar ile ilgili sorunlar</a:t>
            </a:r>
            <a:r>
              <a:rPr lang="tr-TR" sz="2800" b="1" i="1" dirty="0">
                <a:latin typeface="Arial" panose="020B0604020202020204" pitchFamily="34" charset="0"/>
                <a:cs typeface="Arial" panose="020B0604020202020204" pitchFamily="34" charset="0"/>
              </a:rPr>
              <a:t/>
            </a:r>
            <a:br>
              <a:rPr lang="tr-TR" sz="2800" b="1" i="1" dirty="0">
                <a:latin typeface="Arial" panose="020B0604020202020204" pitchFamily="34" charset="0"/>
                <a:cs typeface="Arial" panose="020B0604020202020204" pitchFamily="34" charset="0"/>
              </a:rPr>
            </a:br>
            <a:endParaRPr lang="tr-TR" sz="2800" b="1" i="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323529" y="2276872"/>
            <a:ext cx="8568952" cy="4104456"/>
          </a:xfrm>
        </p:spPr>
        <p:txBody>
          <a:bodyPr>
            <a:noAutofit/>
          </a:bodyPr>
          <a:lstStyle/>
          <a:p>
            <a:pPr marL="0" lvl="0" indent="0" algn="just">
              <a:lnSpc>
                <a:spcPct val="114000"/>
              </a:lnSpc>
              <a:spcBef>
                <a:spcPts val="0"/>
              </a:spcBef>
              <a:spcAft>
                <a:spcPts val="2400"/>
              </a:spcAft>
              <a:buClr>
                <a:srgbClr val="FF0000"/>
              </a:buClr>
              <a:buFont typeface="Wingdings" pitchFamily="2" charset="2"/>
              <a:buChar char="Ø"/>
            </a:pPr>
            <a:r>
              <a:rPr lang="tr-TR" sz="2400" dirty="0">
                <a:latin typeface="Arial" panose="020B0604020202020204" pitchFamily="34" charset="0"/>
                <a:cs typeface="Arial" panose="020B0604020202020204" pitchFamily="34" charset="0"/>
              </a:rPr>
              <a:t> Mevcut mevzuata göre ithal edilen sebze tohumlarının analizlerinin karantina laboratuarlarında yapılması zorunluluğu vardır. Ancak Türkiye’de üretilen ve ülke içinde pazarlanan açıkta tozlanan yerli tohumlarda bu zorunluluk bulunmamaktadır.</a:t>
            </a:r>
          </a:p>
          <a:p>
            <a:pPr marL="0" lvl="0" indent="0" algn="just">
              <a:lnSpc>
                <a:spcPct val="114000"/>
              </a:lnSpc>
              <a:spcBef>
                <a:spcPts val="0"/>
              </a:spcBef>
              <a:spcAft>
                <a:spcPts val="2400"/>
              </a:spcAft>
              <a:buClr>
                <a:srgbClr val="FF0000"/>
              </a:buClr>
              <a:buFont typeface="Wingdings" pitchFamily="2" charset="2"/>
              <a:buChar char="Ø"/>
            </a:pPr>
            <a:r>
              <a:rPr lang="tr-TR" sz="2400" dirty="0">
                <a:latin typeface="Arial" panose="020B0604020202020204" pitchFamily="34" charset="0"/>
                <a:cs typeface="Arial" panose="020B0604020202020204" pitchFamily="34" charset="0"/>
              </a:rPr>
              <a:t> Açıkta tozlanan çeşitlerde veya vejetatif çoğaltımı kolay olan bahçe bitkileri türlerinde yasal olmayan kaçak üretimin yapılması.</a:t>
            </a:r>
          </a:p>
        </p:txBody>
      </p:sp>
      <p:sp>
        <p:nvSpPr>
          <p:cNvPr id="5" name="Dikdörtgen 4">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
        <p:nvSpPr>
          <p:cNvPr id="7" name="Yuvarlatılmış Dikdörtgen 3">
            <a:extLst>
              <a:ext uri="{FF2B5EF4-FFF2-40B4-BE49-F238E27FC236}">
                <a16:creationId xmlns:a16="http://schemas.microsoft.com/office/drawing/2014/main" id="{5922ACBD-D980-4AFE-BB81-D6A1C6C0D2A5}"/>
              </a:ext>
            </a:extLst>
          </p:cNvPr>
          <p:cNvSpPr/>
          <p:nvPr/>
        </p:nvSpPr>
        <p:spPr>
          <a:xfrm>
            <a:off x="339688" y="476674"/>
            <a:ext cx="5544616" cy="79208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Arial" panose="020B0604020202020204" pitchFamily="34" charset="0"/>
                <a:cs typeface="Arial" panose="020B0604020202020204" pitchFamily="34" charset="0"/>
              </a:rPr>
              <a:t>Tohum Ticaretindeki Sorunlar</a:t>
            </a:r>
            <a:endParaRPr lang="tr-T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080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4251" y="1753429"/>
            <a:ext cx="7200897" cy="432048"/>
          </a:xfrm>
          <a:ln>
            <a:noFill/>
          </a:ln>
        </p:spPr>
        <p:txBody>
          <a:bodyPr>
            <a:noAutofit/>
          </a:bodyPr>
          <a:lstStyle/>
          <a:p>
            <a:r>
              <a:rPr lang="tr-TR" b="1" i="1" dirty="0">
                <a:latin typeface="Arial" panose="020B0604020202020204" pitchFamily="34" charset="0"/>
                <a:cs typeface="Arial" panose="020B0604020202020204" pitchFamily="34" charset="0"/>
              </a:rPr>
              <a:t> </a:t>
            </a:r>
            <a:r>
              <a:rPr lang="tr-TR" sz="2800" b="1" dirty="0">
                <a:solidFill>
                  <a:srgbClr val="FF0000"/>
                </a:solidFill>
                <a:latin typeface="Arial" panose="020B0604020202020204" pitchFamily="34" charset="0"/>
                <a:cs typeface="Arial" panose="020B0604020202020204" pitchFamily="34" charset="0"/>
              </a:rPr>
              <a:t>İthalat ile ilgili sorunlar</a:t>
            </a:r>
            <a:br>
              <a:rPr lang="tr-TR" sz="2800" b="1" dirty="0">
                <a:solidFill>
                  <a:srgbClr val="FF0000"/>
                </a:solidFill>
                <a:latin typeface="Arial" panose="020B0604020202020204" pitchFamily="34" charset="0"/>
                <a:cs typeface="Arial" panose="020B0604020202020204" pitchFamily="34" charset="0"/>
              </a:rPr>
            </a:br>
            <a:r>
              <a:rPr lang="tr-TR" sz="2800" b="1" dirty="0">
                <a:solidFill>
                  <a:srgbClr val="FF0000"/>
                </a:solidFill>
                <a:latin typeface="Arial" panose="020B0604020202020204" pitchFamily="34" charset="0"/>
                <a:cs typeface="Arial" panose="020B0604020202020204" pitchFamily="34" charset="0"/>
              </a:rPr>
              <a:t/>
            </a:r>
            <a:br>
              <a:rPr lang="tr-TR" sz="2800" b="1" dirty="0">
                <a:solidFill>
                  <a:srgbClr val="FF0000"/>
                </a:solidFill>
                <a:latin typeface="Arial" panose="020B0604020202020204" pitchFamily="34" charset="0"/>
                <a:cs typeface="Arial" panose="020B0604020202020204" pitchFamily="34" charset="0"/>
              </a:rPr>
            </a:br>
            <a:endParaRPr lang="tr-TR" sz="28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05211" y="2187033"/>
            <a:ext cx="8712968" cy="5112568"/>
          </a:xfrm>
        </p:spPr>
        <p:txBody>
          <a:bodyPr>
            <a:noAutofit/>
          </a:bodyPr>
          <a:lstStyle/>
          <a:p>
            <a:pPr marL="0" lvl="0" indent="0" algn="just">
              <a:lnSpc>
                <a:spcPct val="114000"/>
              </a:lnSpc>
              <a:spcBef>
                <a:spcPts val="0"/>
              </a:spcBef>
              <a:spcAft>
                <a:spcPts val="24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Tohum ithalat lisans kotalarının belirlenmesi her yıl farklı tarihlerde olmaktadır. Bu tarihin her yılın ilk haftasında açıklanması bu belirsizliği ortadan kaldıracaktır.</a:t>
            </a:r>
          </a:p>
          <a:p>
            <a:pPr marL="0" lvl="0" indent="0" algn="just">
              <a:lnSpc>
                <a:spcPct val="114000"/>
              </a:lnSpc>
              <a:spcBef>
                <a:spcPts val="0"/>
              </a:spcBef>
              <a:spcAft>
                <a:spcPts val="24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Gümrük noktalarındaki tohum depolama koşullarının yetersiz oluşu tohum kalitesi üzerinde olumsuz etkiler oluşturmaktadır.</a:t>
            </a:r>
          </a:p>
          <a:p>
            <a:pPr marL="0" lvl="0" indent="0" algn="just">
              <a:lnSpc>
                <a:spcPct val="114000"/>
              </a:lnSpc>
              <a:spcBef>
                <a:spcPts val="0"/>
              </a:spcBef>
              <a:spcAft>
                <a:spcPts val="2400"/>
              </a:spcAft>
              <a:buClr>
                <a:srgbClr val="FF0000"/>
              </a:buClr>
              <a:buFont typeface="Wingdings" pitchFamily="2" charset="2"/>
              <a:buChar char="Ø"/>
            </a:pPr>
            <a:r>
              <a:rPr lang="tr-TR" sz="2000" dirty="0">
                <a:solidFill>
                  <a:srgbClr val="000000"/>
                </a:solidFill>
                <a:latin typeface="Arial" panose="020B0604020202020204" pitchFamily="34" charset="0"/>
                <a:cs typeface="Arial" panose="020B0604020202020204" pitchFamily="34" charset="0"/>
              </a:rPr>
              <a:t>Özel sektör tarafından denemeler için öngörülen tohum miktarlarının yetersizliği nedeniyle bu tohumların karantina yönetmeliklerine göre ithalatının yapılması sıkıntılar yaratmaktadır. Genelde miktarca az olan bu tür tohumlukların ithalatında, numune miktarlarının makul düzeye indirilmesi gerekmektedir.</a:t>
            </a:r>
            <a:endParaRPr lang="tr-TR" sz="2000" dirty="0">
              <a:latin typeface="Arial" panose="020B0604020202020204" pitchFamily="34" charset="0"/>
              <a:cs typeface="Arial" panose="020B0604020202020204" pitchFamily="34" charset="0"/>
            </a:endParaRPr>
          </a:p>
        </p:txBody>
      </p:sp>
      <p:sp>
        <p:nvSpPr>
          <p:cNvPr id="5" name="Dikdörtgen 4">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
        <p:nvSpPr>
          <p:cNvPr id="7" name="Yuvarlatılmış Dikdörtgen 3">
            <a:extLst>
              <a:ext uri="{FF2B5EF4-FFF2-40B4-BE49-F238E27FC236}">
                <a16:creationId xmlns:a16="http://schemas.microsoft.com/office/drawing/2014/main" id="{3B89BCCB-F717-40B5-B28B-31B0C3454816}"/>
              </a:ext>
            </a:extLst>
          </p:cNvPr>
          <p:cNvSpPr/>
          <p:nvPr/>
        </p:nvSpPr>
        <p:spPr>
          <a:xfrm>
            <a:off x="323528" y="332656"/>
            <a:ext cx="5544616" cy="79208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Arial" panose="020B0604020202020204" pitchFamily="34" charset="0"/>
                <a:cs typeface="Arial" panose="020B0604020202020204" pitchFamily="34" charset="0"/>
              </a:rPr>
              <a:t>Tohum Ticaretindeki Sorunlar</a:t>
            </a:r>
            <a:endParaRPr lang="tr-T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62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Dikdörtgen">
            <a:extLst>
              <a:ext uri="{FF2B5EF4-FFF2-40B4-BE49-F238E27FC236}">
                <a16:creationId xmlns:a16="http://schemas.microsoft.com/office/drawing/2014/main" id="{CBEDC812-F039-4300-9570-360099536B48}"/>
              </a:ext>
            </a:extLst>
          </p:cNvPr>
          <p:cNvSpPr>
            <a:spLocks noChangeArrowheads="1"/>
          </p:cNvSpPr>
          <p:nvPr/>
        </p:nvSpPr>
        <p:spPr bwMode="auto">
          <a:xfrm>
            <a:off x="323850" y="402709"/>
            <a:ext cx="8568630" cy="219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indent="457200" algn="just">
              <a:lnSpc>
                <a:spcPct val="114000"/>
              </a:lnSpc>
            </a:pPr>
            <a:r>
              <a:rPr lang="tr-TR" altLang="tr-TR" sz="2400" dirty="0">
                <a:latin typeface="Arial" pitchFamily="34" charset="0"/>
                <a:cs typeface="Arial" pitchFamily="34" charset="0"/>
              </a:rPr>
              <a:t>Ülkemizde bahçe bitkileri tohumculuk sektörü; sebze, meyve-bağ ve süs bitkileri çoğaltım materyallerini üreten, ıslah eden, yetiştiren, işleyen ve pazara sunan dağıtıcılardan oluşan ve farklı uzmanlıkları kapsayan ekonomik değeri yüksek olan bir sektördür.</a:t>
            </a:r>
          </a:p>
        </p:txBody>
      </p:sp>
      <p:pic>
        <p:nvPicPr>
          <p:cNvPr id="7171" name="Picture 4" descr="http://i.radikal.com.tr/480x325/2013/02/20/fft64_mf1340927.Jpeg">
            <a:extLst>
              <a:ext uri="{FF2B5EF4-FFF2-40B4-BE49-F238E27FC236}">
                <a16:creationId xmlns:a16="http://schemas.microsoft.com/office/drawing/2014/main" id="{197FDFE3-F8D3-43E8-92C3-5839A7071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992" y="2995960"/>
            <a:ext cx="3505200" cy="288000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E58CA16C-D840-4DBE-A2B9-CBE5945149CA}"/>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4F3F45D4-98AD-4498-8CA4-766D80919D7F}"/>
              </a:ext>
            </a:extLst>
          </p:cNvPr>
          <p:cNvSpPr txBox="1"/>
          <p:nvPr/>
        </p:nvSpPr>
        <p:spPr>
          <a:xfrm>
            <a:off x="1733530" y="638248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1026" name="Picture 2" descr="armut ağacı ile ilgili görsel sonucu&quot;"/>
          <p:cNvPicPr>
            <a:picLocks noChangeAspect="1" noChangeArrowheads="1"/>
          </p:cNvPicPr>
          <p:nvPr/>
        </p:nvPicPr>
        <p:blipFill rotWithShape="1">
          <a:blip r:embed="rId3">
            <a:extLst>
              <a:ext uri="{28A0092B-C50C-407E-A947-70E740481C1C}">
                <a14:useLocalDpi xmlns:a14="http://schemas.microsoft.com/office/drawing/2010/main" val="0"/>
              </a:ext>
            </a:extLst>
          </a:blip>
          <a:srcRect l="16984" t="3588" r="20561" b="2468"/>
          <a:stretch/>
        </p:blipFill>
        <p:spPr bwMode="auto">
          <a:xfrm>
            <a:off x="6627291" y="2995960"/>
            <a:ext cx="2082105" cy="2881312"/>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1028" name="Picture 4" descr="patlıcan bitkisi ile ilgili görsel sonucu&quot;"/>
          <p:cNvPicPr>
            <a:picLocks noChangeAspect="1" noChangeArrowheads="1"/>
          </p:cNvPicPr>
          <p:nvPr/>
        </p:nvPicPr>
        <p:blipFill rotWithShape="1">
          <a:blip r:embed="rId4">
            <a:extLst>
              <a:ext uri="{28A0092B-C50C-407E-A947-70E740481C1C}">
                <a14:useLocalDpi xmlns:a14="http://schemas.microsoft.com/office/drawing/2010/main" val="0"/>
              </a:ext>
            </a:extLst>
          </a:blip>
          <a:srcRect l="-1" t="7400" r="55957" b="12807"/>
          <a:stretch/>
        </p:blipFill>
        <p:spPr bwMode="auto">
          <a:xfrm>
            <a:off x="467545" y="2997272"/>
            <a:ext cx="2088231" cy="2880000"/>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6273" y="2132856"/>
            <a:ext cx="8856984" cy="5040560"/>
          </a:xfrm>
        </p:spPr>
        <p:txBody>
          <a:bodyPr>
            <a:noAutofit/>
          </a:bodyPr>
          <a:lstStyle/>
          <a:p>
            <a:pPr marL="0" lvl="0" indent="0" algn="just">
              <a:lnSpc>
                <a:spcPct val="114000"/>
              </a:lnSpc>
              <a:spcBef>
                <a:spcPts val="0"/>
              </a:spcBef>
              <a:spcAft>
                <a:spcPts val="18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 AB ülkeleri, ülkemizde TTSM tarafından tescil edilmiş olan yerli çeşitleri, kendi ülkelerinde tescilli olarak kabul etmemektedirler. </a:t>
            </a:r>
          </a:p>
          <a:p>
            <a:pPr marL="0" lvl="0" indent="0" algn="just">
              <a:lnSpc>
                <a:spcPct val="114000"/>
              </a:lnSpc>
              <a:spcBef>
                <a:spcPts val="0"/>
              </a:spcBef>
              <a:spcAft>
                <a:spcPts val="18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 AB dışında kalan diğer önemli potansiyel pazarlara, sebze tohumlarının ihracatının önünü açmak için bu ülkelerin ilgili kurumlarıyla bakanlık ve TSÜAB tarafından aktif girişimlerde bulunulması gereklilik arz etmektedir.</a:t>
            </a:r>
          </a:p>
          <a:p>
            <a:pPr marL="0" lvl="0" indent="0" algn="just">
              <a:lnSpc>
                <a:spcPct val="114000"/>
              </a:lnSpc>
              <a:spcBef>
                <a:spcPts val="0"/>
              </a:spcBef>
              <a:spcAft>
                <a:spcPts val="1800"/>
              </a:spcAft>
              <a:buClr>
                <a:srgbClr val="FF0000"/>
              </a:buClr>
              <a:buFont typeface="Wingdings" pitchFamily="2" charset="2"/>
              <a:buChar char="Ø"/>
            </a:pPr>
            <a:r>
              <a:rPr lang="tr-TR" sz="2000" dirty="0">
                <a:latin typeface="Arial" panose="020B0604020202020204" pitchFamily="34" charset="0"/>
                <a:cs typeface="Arial" panose="020B0604020202020204" pitchFamily="34" charset="0"/>
              </a:rPr>
              <a:t> Dünya'da bazı ülkelerin Türkiye'den yapılacak ithalat ile ilgili herhangi bir mevzuatı bulunmamaktadır. Bu nedenle, bu ilgili ülkelere ihracat yapılamamaktadır. </a:t>
            </a:r>
          </a:p>
        </p:txBody>
      </p:sp>
      <p:sp>
        <p:nvSpPr>
          <p:cNvPr id="5" name="Dikdörtgen 4"/>
          <p:cNvSpPr/>
          <p:nvPr/>
        </p:nvSpPr>
        <p:spPr>
          <a:xfrm>
            <a:off x="219876" y="1412776"/>
            <a:ext cx="4572000" cy="523220"/>
          </a:xfrm>
          <a:prstGeom prst="rect">
            <a:avLst/>
          </a:prstGeom>
        </p:spPr>
        <p:txBody>
          <a:bodyPr>
            <a:spAutoFit/>
          </a:bodyPr>
          <a:lstStyle/>
          <a:p>
            <a:r>
              <a:rPr lang="tr-TR" sz="2800" b="1" dirty="0">
                <a:solidFill>
                  <a:srgbClr val="FF0000"/>
                </a:solidFill>
                <a:latin typeface="Arial" panose="020B0604020202020204" pitchFamily="34" charset="0"/>
                <a:cs typeface="Arial" panose="020B0604020202020204" pitchFamily="34" charset="0"/>
              </a:rPr>
              <a:t>İhracat ile ilgili sorunlar</a:t>
            </a:r>
            <a:endParaRPr lang="tr-TR" sz="2800" dirty="0">
              <a:latin typeface="Arial" panose="020B0604020202020204" pitchFamily="34" charset="0"/>
              <a:cs typeface="Arial" panose="020B0604020202020204" pitchFamily="34" charset="0"/>
            </a:endParaRPr>
          </a:p>
        </p:txBody>
      </p:sp>
      <p:sp>
        <p:nvSpPr>
          <p:cNvPr id="7" name="Dikdörtgen 6">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
        <p:nvSpPr>
          <p:cNvPr id="6" name="Yuvarlatılmış Dikdörtgen 3">
            <a:extLst>
              <a:ext uri="{FF2B5EF4-FFF2-40B4-BE49-F238E27FC236}">
                <a16:creationId xmlns:a16="http://schemas.microsoft.com/office/drawing/2014/main" id="{86254FCB-F548-4E25-A826-CFEEF4155AE2}"/>
              </a:ext>
            </a:extLst>
          </p:cNvPr>
          <p:cNvSpPr/>
          <p:nvPr/>
        </p:nvSpPr>
        <p:spPr>
          <a:xfrm>
            <a:off x="395536" y="284310"/>
            <a:ext cx="5544616" cy="79208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Arial" panose="020B0604020202020204" pitchFamily="34" charset="0"/>
                <a:cs typeface="Arial" panose="020B0604020202020204" pitchFamily="34" charset="0"/>
              </a:rPr>
              <a:t>Tohum Ticaretindeki Sorunlar</a:t>
            </a:r>
            <a:endParaRPr lang="tr-T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252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2780928"/>
            <a:ext cx="8568952" cy="2664296"/>
          </a:xfrm>
        </p:spPr>
        <p:txBody>
          <a:bodyPr>
            <a:normAutofit lnSpcReduction="10000"/>
          </a:bodyPr>
          <a:lstStyle/>
          <a:p>
            <a:pPr algn="just">
              <a:lnSpc>
                <a:spcPct val="114000"/>
              </a:lnSpc>
              <a:spcAft>
                <a:spcPts val="1800"/>
              </a:spcAft>
              <a:buClr>
                <a:srgbClr val="FF0000"/>
              </a:buClr>
              <a:buFont typeface="Wingdings" pitchFamily="2" charset="2"/>
              <a:buChar char="Ø"/>
            </a:pPr>
            <a:r>
              <a:rPr lang="tr-TR" sz="2400" dirty="0">
                <a:latin typeface="Arial" pitchFamily="34" charset="0"/>
                <a:cs typeface="Arial" pitchFamily="34" charset="0"/>
              </a:rPr>
              <a:t> Ülkemizde başvuru işlemlerinin elektronik ortama taşınmamış olması mevcut sistemin en büyük zafiyetidir.</a:t>
            </a:r>
          </a:p>
          <a:p>
            <a:pPr algn="just">
              <a:lnSpc>
                <a:spcPct val="114000"/>
              </a:lnSpc>
              <a:spcAft>
                <a:spcPts val="1800"/>
              </a:spcAft>
              <a:buClr>
                <a:srgbClr val="FF0000"/>
              </a:buClr>
              <a:buFont typeface="Wingdings" pitchFamily="2" charset="2"/>
              <a:buChar char="Ø"/>
            </a:pPr>
            <a:r>
              <a:rPr lang="tr-TR" sz="2400" dirty="0">
                <a:latin typeface="Arial" pitchFamily="34" charset="0"/>
                <a:cs typeface="Arial" pitchFamily="34" charset="0"/>
              </a:rPr>
              <a:t> Bu işlemlerin elektronik ortama en kısa sürede taşınması zaman kaybını önleyerek bu işlemlerin kısa sürede gerçekleşmesini sağlayacaktır.</a:t>
            </a:r>
          </a:p>
          <a:p>
            <a:pPr>
              <a:lnSpc>
                <a:spcPct val="114000"/>
              </a:lnSpc>
              <a:spcAft>
                <a:spcPts val="1800"/>
              </a:spcAft>
              <a:buClr>
                <a:srgbClr val="FF0000"/>
              </a:buClr>
              <a:buFont typeface="Wingdings" pitchFamily="2" charset="2"/>
              <a:buChar char="Ø"/>
            </a:pPr>
            <a:endParaRPr lang="tr-TR" sz="2400" dirty="0">
              <a:latin typeface="Arial" pitchFamily="34" charset="0"/>
              <a:cs typeface="Arial" pitchFamily="34" charset="0"/>
            </a:endParaRPr>
          </a:p>
        </p:txBody>
      </p:sp>
      <p:sp>
        <p:nvSpPr>
          <p:cNvPr id="4" name="Yuvarlatılmış Dikdörtgen 3"/>
          <p:cNvSpPr/>
          <p:nvPr/>
        </p:nvSpPr>
        <p:spPr>
          <a:xfrm>
            <a:off x="395536" y="1016732"/>
            <a:ext cx="8568952" cy="1152128"/>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Arial" pitchFamily="34" charset="0"/>
                <a:cs typeface="Arial" pitchFamily="34" charset="0"/>
              </a:rPr>
              <a:t>Ticari Tohumlukların Üretim İzni ve </a:t>
            </a:r>
          </a:p>
          <a:p>
            <a:pPr algn="ctr"/>
            <a:r>
              <a:rPr lang="tr-TR" sz="2800" b="1" dirty="0">
                <a:latin typeface="Arial" pitchFamily="34" charset="0"/>
                <a:cs typeface="Arial" pitchFamily="34" charset="0"/>
              </a:rPr>
              <a:t>Tescil İşlemi ile İlgili Sorunlar</a:t>
            </a:r>
            <a:endParaRPr lang="tr-TR" sz="2800" dirty="0">
              <a:latin typeface="Arial" pitchFamily="34" charset="0"/>
              <a:cs typeface="Arial" pitchFamily="34" charset="0"/>
            </a:endParaRPr>
          </a:p>
        </p:txBody>
      </p:sp>
      <p:sp>
        <p:nvSpPr>
          <p:cNvPr id="6" name="Dikdörtgen 5">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38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6D431-3D22-4785-9EA8-2F6E664297EF}"/>
              </a:ext>
            </a:extLst>
          </p:cNvPr>
          <p:cNvSpPr>
            <a:spLocks noGrp="1"/>
          </p:cNvSpPr>
          <p:nvPr>
            <p:ph type="title"/>
          </p:nvPr>
        </p:nvSpPr>
        <p:spPr>
          <a:xfrm>
            <a:off x="323528" y="68913"/>
            <a:ext cx="8566720" cy="430887"/>
          </a:xfrm>
          <a:solidFill>
            <a:srgbClr val="FFFF00"/>
          </a:solidFill>
          <a:ln>
            <a:solidFill>
              <a:srgbClr val="0033CC"/>
            </a:solidFill>
          </a:ln>
        </p:spPr>
        <p:txBody>
          <a:bodyPr>
            <a:normAutofit/>
          </a:bodyPr>
          <a:lstStyle/>
          <a:p>
            <a:pPr algn="ctr">
              <a:buFont typeface="Georgia" panose="02040502050405020303" pitchFamily="18" charset="0"/>
              <a:buNone/>
              <a:defRPr/>
            </a:pPr>
            <a:r>
              <a:rPr lang="tr-TR" sz="2400" b="1" dirty="0">
                <a:solidFill>
                  <a:srgbClr val="FF0000"/>
                </a:solidFill>
                <a:latin typeface="Arial" panose="020B0604020202020204" pitchFamily="34" charset="0"/>
                <a:cs typeface="Arial" panose="020B0604020202020204" pitchFamily="34" charset="0"/>
              </a:rPr>
              <a:t>Bahçe Bitkilerinde Tohum Sektörünün Geleceği</a:t>
            </a:r>
          </a:p>
        </p:txBody>
      </p:sp>
      <p:sp>
        <p:nvSpPr>
          <p:cNvPr id="5" name="Content Placeholder 4">
            <a:extLst>
              <a:ext uri="{FF2B5EF4-FFF2-40B4-BE49-F238E27FC236}">
                <a16:creationId xmlns:a16="http://schemas.microsoft.com/office/drawing/2014/main" id="{B0B515B0-4281-43F0-A1C9-2E00209CD421}"/>
              </a:ext>
            </a:extLst>
          </p:cNvPr>
          <p:cNvSpPr>
            <a:spLocks noGrp="1"/>
          </p:cNvSpPr>
          <p:nvPr>
            <p:ph sz="quarter" idx="2"/>
          </p:nvPr>
        </p:nvSpPr>
        <p:spPr>
          <a:xfrm>
            <a:off x="192088" y="548680"/>
            <a:ext cx="4379912" cy="5616029"/>
          </a:xfrm>
          <a:gradFill>
            <a:gsLst>
              <a:gs pos="0">
                <a:schemeClr val="bg2">
                  <a:lumMod val="25000"/>
                </a:schemeClr>
              </a:gs>
              <a:gs pos="67000">
                <a:schemeClr val="accent1">
                  <a:tint val="44500"/>
                  <a:satMod val="160000"/>
                </a:schemeClr>
              </a:gs>
              <a:gs pos="100000">
                <a:schemeClr val="accent1">
                  <a:tint val="23500"/>
                  <a:satMod val="160000"/>
                </a:schemeClr>
              </a:gs>
            </a:gsLst>
            <a:lin ang="5400000" scaled="0"/>
          </a:gradFill>
          <a:ln w="19050">
            <a:solidFill>
              <a:srgbClr val="FFFF00"/>
            </a:solidFill>
          </a:ln>
        </p:spPr>
        <p:txBody>
          <a:bodyPr/>
          <a:lstStyle/>
          <a:p>
            <a:pPr>
              <a:buFont typeface="Georgia" panose="02040502050405020303" pitchFamily="18" charset="0"/>
              <a:buNone/>
              <a:defRPr/>
            </a:pPr>
            <a:r>
              <a:rPr lang="tr-TR" sz="1600" b="1" u="sng" dirty="0">
                <a:solidFill>
                  <a:srgbClr val="FFFF00"/>
                </a:solidFill>
              </a:rPr>
              <a:t>Bugünkü Durum</a:t>
            </a:r>
          </a:p>
        </p:txBody>
      </p:sp>
      <p:sp>
        <p:nvSpPr>
          <p:cNvPr id="47108" name="Content Placeholder 6">
            <a:extLst>
              <a:ext uri="{FF2B5EF4-FFF2-40B4-BE49-F238E27FC236}">
                <a16:creationId xmlns:a16="http://schemas.microsoft.com/office/drawing/2014/main" id="{B8E33CA0-0A1C-4D58-977D-CE71142DDF26}"/>
              </a:ext>
            </a:extLst>
          </p:cNvPr>
          <p:cNvSpPr>
            <a:spLocks noGrp="1"/>
          </p:cNvSpPr>
          <p:nvPr>
            <p:ph sz="quarter" idx="4"/>
          </p:nvPr>
        </p:nvSpPr>
        <p:spPr>
          <a:xfrm>
            <a:off x="4859338" y="548680"/>
            <a:ext cx="4249737" cy="5616029"/>
          </a:xfrm>
          <a:gradFill rotWithShape="1">
            <a:gsLst>
              <a:gs pos="0">
                <a:srgbClr val="9CB86E"/>
              </a:gs>
              <a:gs pos="98000">
                <a:srgbClr val="156B13"/>
              </a:gs>
              <a:gs pos="100000">
                <a:srgbClr val="156B13"/>
              </a:gs>
            </a:gsLst>
            <a:lin ang="16200000" scaled="1"/>
          </a:gradFill>
          <a:ln w="19050">
            <a:solidFill>
              <a:srgbClr val="FFFF00"/>
            </a:solidFill>
            <a:miter lim="800000"/>
            <a:headEnd/>
            <a:tailEnd/>
          </a:ln>
        </p:spPr>
        <p:txBody>
          <a:bodyPr>
            <a:normAutofit/>
          </a:bodyPr>
          <a:lstStyle/>
          <a:p>
            <a:pPr>
              <a:buFont typeface="Georgia" panose="02040502050405020303" pitchFamily="18" charset="0"/>
              <a:buNone/>
            </a:pPr>
            <a:r>
              <a:rPr lang="tr-TR" altLang="tr-TR" sz="2000" b="1" u="sng" dirty="0">
                <a:solidFill>
                  <a:srgbClr val="FFFF00"/>
                </a:solidFill>
                <a:latin typeface="Arial" panose="020B0604020202020204" pitchFamily="34" charset="0"/>
                <a:cs typeface="Arial" panose="020B0604020202020204" pitchFamily="34" charset="0"/>
              </a:rPr>
              <a:t>Gelecek</a:t>
            </a:r>
          </a:p>
        </p:txBody>
      </p:sp>
      <p:cxnSp>
        <p:nvCxnSpPr>
          <p:cNvPr id="79" name="Straight Connector 78">
            <a:extLst>
              <a:ext uri="{FF2B5EF4-FFF2-40B4-BE49-F238E27FC236}">
                <a16:creationId xmlns:a16="http://schemas.microsoft.com/office/drawing/2014/main" id="{6EF39084-3F9C-4DCC-9487-9289BD632DE6}"/>
              </a:ext>
            </a:extLst>
          </p:cNvPr>
          <p:cNvCxnSpPr/>
          <p:nvPr/>
        </p:nvCxnSpPr>
        <p:spPr>
          <a:xfrm>
            <a:off x="0" y="5732463"/>
            <a:ext cx="9144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0" name="Picture 102">
            <a:extLst>
              <a:ext uri="{FF2B5EF4-FFF2-40B4-BE49-F238E27FC236}">
                <a16:creationId xmlns:a16="http://schemas.microsoft.com/office/drawing/2014/main" id="{6E93C5D7-9208-4749-8A30-DAE976BE1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052513"/>
            <a:ext cx="406717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3">
            <a:extLst>
              <a:ext uri="{FF2B5EF4-FFF2-40B4-BE49-F238E27FC236}">
                <a16:creationId xmlns:a16="http://schemas.microsoft.com/office/drawing/2014/main" id="{B68825C5-D975-4319-AFFE-4CFD51903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836613"/>
            <a:ext cx="29702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Straight Connector 86">
            <a:extLst>
              <a:ext uri="{FF2B5EF4-FFF2-40B4-BE49-F238E27FC236}">
                <a16:creationId xmlns:a16="http://schemas.microsoft.com/office/drawing/2014/main" id="{5FA4F593-4A4A-4263-B1ED-55773C96A61B}"/>
              </a:ext>
            </a:extLst>
          </p:cNvPr>
          <p:cNvCxnSpPr/>
          <p:nvPr/>
        </p:nvCxnSpPr>
        <p:spPr>
          <a:xfrm>
            <a:off x="1763713" y="5661025"/>
            <a:ext cx="2952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4BCFB70-9958-4363-BCB7-B88705398863}"/>
              </a:ext>
            </a:extLst>
          </p:cNvPr>
          <p:cNvCxnSpPr/>
          <p:nvPr/>
        </p:nvCxnSpPr>
        <p:spPr>
          <a:xfrm flipV="1">
            <a:off x="4716463" y="2708275"/>
            <a:ext cx="0" cy="2952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77" name="Straight Arrow Connector 28776">
            <a:extLst>
              <a:ext uri="{FF2B5EF4-FFF2-40B4-BE49-F238E27FC236}">
                <a16:creationId xmlns:a16="http://schemas.microsoft.com/office/drawing/2014/main" id="{A7B536B9-769A-4167-9D60-0D7175D67D58}"/>
              </a:ext>
            </a:extLst>
          </p:cNvPr>
          <p:cNvCxnSpPr/>
          <p:nvPr/>
        </p:nvCxnSpPr>
        <p:spPr>
          <a:xfrm>
            <a:off x="4716463" y="2708275"/>
            <a:ext cx="10080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8BE22BC-F489-4A9A-A78E-2CA09FF47EB3}"/>
              </a:ext>
            </a:extLst>
          </p:cNvPr>
          <p:cNvCxnSpPr/>
          <p:nvPr/>
        </p:nvCxnSpPr>
        <p:spPr>
          <a:xfrm>
            <a:off x="3240088" y="4437063"/>
            <a:ext cx="8270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9A2E852-1C95-4B61-AE85-1BF638B223CB}"/>
              </a:ext>
            </a:extLst>
          </p:cNvPr>
          <p:cNvCxnSpPr/>
          <p:nvPr/>
        </p:nvCxnSpPr>
        <p:spPr>
          <a:xfrm flipV="1">
            <a:off x="4067175" y="1284288"/>
            <a:ext cx="0" cy="31686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BD16C6EE-60FF-44D7-8E10-4FC1D116DFDF}"/>
              </a:ext>
            </a:extLst>
          </p:cNvPr>
          <p:cNvCxnSpPr/>
          <p:nvPr/>
        </p:nvCxnSpPr>
        <p:spPr>
          <a:xfrm>
            <a:off x="4067175" y="1284288"/>
            <a:ext cx="18732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Dikdörtgen 1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23A5BDD-4EFE-47E2-83B9-C5EB051E9C16}"/>
              </a:ext>
            </a:extLst>
          </p:cNvPr>
          <p:cNvSpPr/>
          <p:nvPr/>
        </p:nvSpPr>
        <p:spPr>
          <a:xfrm>
            <a:off x="158587" y="583320"/>
            <a:ext cx="8784976" cy="4764125"/>
          </a:xfrm>
          <a:prstGeom prst="rect">
            <a:avLst/>
          </a:prstGeom>
        </p:spPr>
        <p:txBody>
          <a:bodyPr wrap="square">
            <a:spAutoFit/>
          </a:bodyPr>
          <a:lstStyle/>
          <a:p>
            <a:pPr marL="285750" indent="-285750" algn="just">
              <a:lnSpc>
                <a:spcPct val="114000"/>
              </a:lnSpc>
              <a:spcBef>
                <a:spcPts val="1200"/>
              </a:spcBef>
              <a:spcAft>
                <a:spcPts val="600"/>
              </a:spcAft>
              <a:buClr>
                <a:srgbClr val="FF0000"/>
              </a:buClr>
              <a:buSzPct val="150000"/>
              <a:buFont typeface="Wingdings" panose="05000000000000000000" pitchFamily="2" charset="2"/>
              <a:buChar char="ü"/>
            </a:pPr>
            <a:r>
              <a:rPr lang="tr-TR" sz="2400" dirty="0">
                <a:latin typeface="Arial" panose="020B0604020202020204" pitchFamily="34" charset="0"/>
                <a:ea typeface="Calibri" panose="020F0502020204030204" pitchFamily="34" charset="0"/>
                <a:cs typeface="Arial" panose="020B0604020202020204" pitchFamily="34" charset="0"/>
              </a:rPr>
              <a:t>Günümüzde yerli firmalar daha çok yazlık sebze türlerinde çeşit ıslah çalışması yaparken, kışlık sebze türlerinin büyük bir çoğunluğunda çeşit ıslah çalışmaları yok denecek kadar azdır (Balkaya vd. 2018).  </a:t>
            </a:r>
          </a:p>
          <a:p>
            <a:pPr marL="285750" indent="-285750" algn="just">
              <a:lnSpc>
                <a:spcPct val="114000"/>
              </a:lnSpc>
              <a:spcBef>
                <a:spcPts val="1200"/>
              </a:spcBef>
              <a:spcAft>
                <a:spcPts val="600"/>
              </a:spcAft>
              <a:buClr>
                <a:srgbClr val="FF0000"/>
              </a:buClr>
              <a:buSzPct val="150000"/>
              <a:buFont typeface="Wingdings" panose="05000000000000000000" pitchFamily="2" charset="2"/>
              <a:buChar char="ü"/>
            </a:pPr>
            <a:r>
              <a:rPr lang="tr-TR" sz="2400" dirty="0">
                <a:latin typeface="Arial" panose="020B0604020202020204" pitchFamily="34" charset="0"/>
                <a:cs typeface="Arial" panose="020B0604020202020204" pitchFamily="34" charset="0"/>
              </a:rPr>
              <a:t>Önümüzdeki yıllarda özel sektör, kamu ve üniversitenin kışlık sebze ıslah çeşit geliştirme çalışmalarının artacağı ve pazardan daha yüksek pay alacağı tahmin edilmektedir.</a:t>
            </a:r>
          </a:p>
          <a:p>
            <a:pPr marL="285750" indent="-285750" algn="just">
              <a:lnSpc>
                <a:spcPct val="114000"/>
              </a:lnSpc>
              <a:spcBef>
                <a:spcPts val="1200"/>
              </a:spcBef>
              <a:spcAft>
                <a:spcPts val="600"/>
              </a:spcAft>
              <a:buClr>
                <a:srgbClr val="FF0000"/>
              </a:buClr>
              <a:buSzPct val="150000"/>
              <a:buFont typeface="Wingdings" panose="05000000000000000000" pitchFamily="2" charset="2"/>
              <a:buChar char="ü"/>
            </a:pPr>
            <a:r>
              <a:rPr lang="tr-TR" sz="2400" dirty="0">
                <a:latin typeface="Arial" panose="020B0604020202020204" pitchFamily="34" charset="0"/>
                <a:cs typeface="Arial" panose="020B0604020202020204" pitchFamily="34" charset="0"/>
              </a:rPr>
              <a:t>Sertifikalı tohumluk üretiminde görünen olumlu gelişmeler fidan sektörü ve süs bitkileri sektöründe de belirgin olarak dikkat çekmektedir. </a:t>
            </a:r>
            <a:endParaRPr lang="tr-TR" sz="2400" dirty="0">
              <a:latin typeface="Arial" panose="020B0604020202020204" pitchFamily="34" charset="0"/>
              <a:ea typeface="Calibri" panose="020F050202020403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9E527C95-B671-49D5-BE15-B5FA64AC6130}"/>
              </a:ext>
            </a:extLst>
          </p:cNvPr>
          <p:cNvSpPr/>
          <p:nvPr/>
        </p:nvSpPr>
        <p:spPr>
          <a:xfrm rot="5400000">
            <a:off x="4263043" y="2067743"/>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3E5D7D94-8D03-415B-9E57-D003F811E5D1}"/>
              </a:ext>
            </a:extLst>
          </p:cNvPr>
          <p:cNvSpPr txBox="1"/>
          <p:nvPr/>
        </p:nvSpPr>
        <p:spPr>
          <a:xfrm>
            <a:off x="1403648" y="6351711"/>
            <a:ext cx="6294854"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362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8654CE7-F9C1-4175-8EC0-AEC658042504}"/>
              </a:ext>
            </a:extLst>
          </p:cNvPr>
          <p:cNvSpPr/>
          <p:nvPr/>
        </p:nvSpPr>
        <p:spPr>
          <a:xfrm>
            <a:off x="359532" y="260648"/>
            <a:ext cx="8424936" cy="5866927"/>
          </a:xfrm>
          <a:prstGeom prst="rect">
            <a:avLst/>
          </a:prstGeom>
        </p:spPr>
        <p:txBody>
          <a:bodyPr wrap="square">
            <a:spAutoFit/>
          </a:bodyPr>
          <a:lstStyle/>
          <a:p>
            <a:pPr marL="285750" indent="-285750" algn="just">
              <a:lnSpc>
                <a:spcPct val="114000"/>
              </a:lnSpc>
              <a:spcBef>
                <a:spcPts val="1200"/>
              </a:spcBef>
              <a:spcAft>
                <a:spcPts val="600"/>
              </a:spcAft>
              <a:buClr>
                <a:srgbClr val="FF0000"/>
              </a:buClr>
              <a:buSzPct val="150000"/>
              <a:buFont typeface="Wingdings" panose="05000000000000000000" pitchFamily="2" charset="2"/>
              <a:buChar char="ü"/>
            </a:pPr>
            <a:r>
              <a:rPr lang="tr-TR" sz="2800" dirty="0">
                <a:latin typeface="Arial" panose="020B0604020202020204" pitchFamily="34" charset="0"/>
                <a:ea typeface="Calibri" panose="020F0502020204030204" pitchFamily="34" charset="0"/>
                <a:cs typeface="Arial" panose="020B0604020202020204" pitchFamily="34" charset="0"/>
              </a:rPr>
              <a:t>Ülkemizde çeşit ıslahı, tohum üretimi ve tohum teknolojilerin daha hızlı geliştirilebilmesi için özel sektörün ihtiyaçları doğrultusunda üniversite, kamu ve özel sektör iş birliği olanakları daha fazla artırılmalıdır. </a:t>
            </a:r>
          </a:p>
          <a:p>
            <a:pPr marL="285750" indent="-285750" algn="just">
              <a:lnSpc>
                <a:spcPct val="114000"/>
              </a:lnSpc>
              <a:spcBef>
                <a:spcPts val="1200"/>
              </a:spcBef>
              <a:spcAft>
                <a:spcPts val="600"/>
              </a:spcAft>
              <a:buClr>
                <a:srgbClr val="FF0000"/>
              </a:buClr>
              <a:buSzPct val="150000"/>
              <a:buFont typeface="Wingdings" panose="05000000000000000000" pitchFamily="2" charset="2"/>
              <a:buChar char="ü"/>
            </a:pPr>
            <a:r>
              <a:rPr lang="tr-TR" sz="2800" dirty="0">
                <a:latin typeface="Arial" panose="020B0604020202020204" pitchFamily="34" charset="0"/>
                <a:cs typeface="Arial" panose="020B0604020202020204" pitchFamily="34" charset="0"/>
              </a:rPr>
              <a:t>Ülkemizde uzun dönemde bahçe bitkileri tohumculuğunda; dışa bağımlılığı asgari düzeye inmiş, üretimi kendi ihtiyacını karşılayacak ve ihracat potansiyelini artıracak ve dünya ile rekabet edebilecek bir </a:t>
            </a:r>
            <a:r>
              <a:rPr lang="tr-TR" sz="3200" b="1" dirty="0">
                <a:solidFill>
                  <a:srgbClr val="FF0000"/>
                </a:solidFill>
                <a:latin typeface="Arial" panose="020B0604020202020204" pitchFamily="34" charset="0"/>
                <a:cs typeface="Arial" panose="020B0604020202020204" pitchFamily="34" charset="0"/>
              </a:rPr>
              <a:t>milli tohumculuk sektörünün geliştirilmesi </a:t>
            </a:r>
            <a:r>
              <a:rPr lang="tr-TR" sz="2800" dirty="0">
                <a:latin typeface="Arial" panose="020B0604020202020204" pitchFamily="34" charset="0"/>
                <a:cs typeface="Arial" panose="020B0604020202020204" pitchFamily="34" charset="0"/>
              </a:rPr>
              <a:t>temel hedef olmalıdır.</a:t>
            </a:r>
          </a:p>
        </p:txBody>
      </p:sp>
      <p:sp>
        <p:nvSpPr>
          <p:cNvPr id="3" name="Dikdörtgen 2">
            <a:extLst>
              <a:ext uri="{FF2B5EF4-FFF2-40B4-BE49-F238E27FC236}">
                <a16:creationId xmlns:a16="http://schemas.microsoft.com/office/drawing/2014/main" id="{79BABA71-63A2-4CB2-8A3A-F3B1EC1B5C9A}"/>
              </a:ext>
            </a:extLst>
          </p:cNvPr>
          <p:cNvSpPr/>
          <p:nvPr/>
        </p:nvSpPr>
        <p:spPr>
          <a:xfrm rot="5400000">
            <a:off x="4263043" y="2067743"/>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C133C9DE-2851-4186-B537-6DBE02AAA349}"/>
              </a:ext>
            </a:extLst>
          </p:cNvPr>
          <p:cNvSpPr txBox="1"/>
          <p:nvPr/>
        </p:nvSpPr>
        <p:spPr>
          <a:xfrm>
            <a:off x="1403648" y="6351711"/>
            <a:ext cx="6294854" cy="430887"/>
          </a:xfrm>
          <a:prstGeom prst="rect">
            <a:avLst/>
          </a:prstGeom>
          <a:noFill/>
        </p:spPr>
        <p:txBody>
          <a:bodyPr wrap="square" rtlCol="0">
            <a:spAutoFit/>
          </a:bodyPr>
          <a:lstStyle/>
          <a:p>
            <a:pPr algn="ctr"/>
            <a:r>
              <a:rPr lang="tr-TR" sz="1100" b="1" dirty="0">
                <a:solidFill>
                  <a:srgbClr val="FF0000"/>
                </a:solidFill>
                <a:latin typeface="Arial" panose="020B0604020202020204" pitchFamily="34" charset="0"/>
                <a:cs typeface="Arial" panose="020B0604020202020204" pitchFamily="34" charset="0"/>
              </a:rPr>
              <a:t>Bahçe Bitkilerinde Tohum Üretimi Mevcut Durum ve Gelecek</a:t>
            </a:r>
            <a:endParaRPr lang="tr-TR" sz="1100" b="1" dirty="0">
              <a:solidFill>
                <a:srgbClr val="3333CC"/>
              </a:solidFill>
              <a:latin typeface="Arial" panose="020B0604020202020204" pitchFamily="34" charset="0"/>
              <a:cs typeface="Arial" panose="020B0604020202020204" pitchFamily="34" charset="0"/>
            </a:endParaRPr>
          </a:p>
          <a:p>
            <a:pPr algn="ctr"/>
            <a:r>
              <a:rPr lang="tr-TR" sz="1100" b="1" dirty="0">
                <a:solidFill>
                  <a:srgbClr val="3333CC"/>
                </a:solidFill>
                <a:latin typeface="Arial" panose="020B0604020202020204" pitchFamily="34" charset="0"/>
                <a:cs typeface="Arial" panose="020B0604020202020204" pitchFamily="34" charset="0"/>
              </a:rPr>
              <a:t>IX. Türkiye Ziraat Mühendisliği Teknik Kongresi 13-17 Ocak 2020 Ankara</a:t>
            </a:r>
            <a:endParaRPr lang="tr-TR" sz="1100"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972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bze tohumu ekimi ile ilgili görsel sonucu">
            <a:extLst>
              <a:ext uri="{FF2B5EF4-FFF2-40B4-BE49-F238E27FC236}">
                <a16:creationId xmlns:a16="http://schemas.microsoft.com/office/drawing/2014/main" id="{22BC015E-E367-44D4-B171-1AC1F82CF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863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CE9A944B-F1C3-4D28-A52C-F4BD324A02A6}"/>
              </a:ext>
            </a:extLst>
          </p:cNvPr>
          <p:cNvSpPr/>
          <p:nvPr/>
        </p:nvSpPr>
        <p:spPr>
          <a:xfrm>
            <a:off x="1064795" y="4005064"/>
            <a:ext cx="7056784" cy="1754326"/>
          </a:xfrm>
          <a:prstGeom prst="rect">
            <a:avLst/>
          </a:prstGeom>
          <a:noFill/>
        </p:spPr>
        <p:txBody>
          <a:bodyPr>
            <a:spAutoFit/>
          </a:bodyPr>
          <a:lstStyle/>
          <a:p>
            <a:pPr algn="ctr">
              <a:defRPr/>
            </a:pPr>
            <a:r>
              <a:rPr lang="tr-TR" sz="3600" b="1" dirty="0">
                <a:ln w="10541" cmpd="sng">
                  <a:solidFill>
                    <a:schemeClr val="accent1">
                      <a:shade val="88000"/>
                      <a:satMod val="110000"/>
                    </a:schemeClr>
                  </a:solidFill>
                  <a:prstDash val="solid"/>
                </a:ln>
                <a:solidFill>
                  <a:srgbClr val="FFFF00"/>
                </a:solidFill>
                <a:latin typeface="Arial" charset="0"/>
                <a:cs typeface="Arial" charset="0"/>
              </a:rPr>
              <a:t>HAYATINIZA </a:t>
            </a:r>
          </a:p>
          <a:p>
            <a:pPr algn="ctr">
              <a:defRPr/>
            </a:pPr>
            <a:r>
              <a:rPr lang="tr-TR" sz="3600" b="1" dirty="0">
                <a:ln w="10541" cmpd="sng">
                  <a:solidFill>
                    <a:schemeClr val="accent1">
                      <a:shade val="88000"/>
                      <a:satMod val="110000"/>
                    </a:schemeClr>
                  </a:solidFill>
                  <a:prstDash val="solid"/>
                </a:ln>
                <a:solidFill>
                  <a:srgbClr val="FFFF00"/>
                </a:solidFill>
                <a:latin typeface="Arial" charset="0"/>
                <a:cs typeface="Arial" charset="0"/>
              </a:rPr>
              <a:t>SEVGİ TOHUMLARI</a:t>
            </a:r>
          </a:p>
          <a:p>
            <a:pPr algn="ctr">
              <a:defRPr/>
            </a:pPr>
            <a:r>
              <a:rPr lang="tr-TR" sz="3600" b="1" dirty="0">
                <a:ln w="10541" cmpd="sng">
                  <a:solidFill>
                    <a:schemeClr val="accent1">
                      <a:shade val="88000"/>
                      <a:satMod val="110000"/>
                    </a:schemeClr>
                  </a:solidFill>
                  <a:prstDash val="solid"/>
                </a:ln>
                <a:solidFill>
                  <a:srgbClr val="FFFF00"/>
                </a:solidFill>
                <a:latin typeface="Arial" charset="0"/>
                <a:cs typeface="Arial" charset="0"/>
              </a:rPr>
              <a:t>EKİLMESİ DİLEKLERİMLE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2">
            <a:extLst>
              <a:ext uri="{FF2B5EF4-FFF2-40B4-BE49-F238E27FC236}">
                <a16:creationId xmlns:a16="http://schemas.microsoft.com/office/drawing/2014/main" id="{D9D8CE66-1513-4DD0-A3A9-4F50B3C17634}"/>
              </a:ext>
            </a:extLst>
          </p:cNvPr>
          <p:cNvGraphicFramePr>
            <a:graphicFrameLocks noGrp="1"/>
          </p:cNvGraphicFramePr>
          <p:nvPr>
            <p:extLst>
              <p:ext uri="{D42A27DB-BD31-4B8C-83A1-F6EECF244321}">
                <p14:modId xmlns:p14="http://schemas.microsoft.com/office/powerpoint/2010/main" val="3225519040"/>
              </p:ext>
            </p:extLst>
          </p:nvPr>
        </p:nvGraphicFramePr>
        <p:xfrm>
          <a:off x="179511" y="2852936"/>
          <a:ext cx="8784978" cy="2919742"/>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302944170"/>
                    </a:ext>
                  </a:extLst>
                </a:gridCol>
                <a:gridCol w="2880320">
                  <a:extLst>
                    <a:ext uri="{9D8B030D-6E8A-4147-A177-3AD203B41FA5}">
                      <a16:colId xmlns:a16="http://schemas.microsoft.com/office/drawing/2014/main" val="290221412"/>
                    </a:ext>
                  </a:extLst>
                </a:gridCol>
                <a:gridCol w="2856319">
                  <a:extLst>
                    <a:ext uri="{9D8B030D-6E8A-4147-A177-3AD203B41FA5}">
                      <a16:colId xmlns:a16="http://schemas.microsoft.com/office/drawing/2014/main" val="3756817235"/>
                    </a:ext>
                  </a:extLst>
                </a:gridCol>
                <a:gridCol w="1464163">
                  <a:extLst>
                    <a:ext uri="{9D8B030D-6E8A-4147-A177-3AD203B41FA5}">
                      <a16:colId xmlns:a16="http://schemas.microsoft.com/office/drawing/2014/main" val="4109036224"/>
                    </a:ext>
                  </a:extLst>
                </a:gridCol>
              </a:tblGrid>
              <a:tr h="906126">
                <a:tc>
                  <a:txBody>
                    <a:bodyPr/>
                    <a:lstStyle/>
                    <a:p>
                      <a:pPr algn="ctr"/>
                      <a:r>
                        <a:rPr lang="tr-TR" sz="2400" b="1" dirty="0">
                          <a:solidFill>
                            <a:schemeClr val="bg1"/>
                          </a:solidFill>
                          <a:latin typeface="Arial" panose="020B0604020202020204" pitchFamily="34" charset="0"/>
                          <a:cs typeface="Arial" panose="020B0604020202020204" pitchFamily="34" charset="0"/>
                        </a:rPr>
                        <a:t>Yıllar</a:t>
                      </a:r>
                    </a:p>
                  </a:txBody>
                  <a:tcPr anchor="ctr">
                    <a:solidFill>
                      <a:srgbClr val="009A96"/>
                    </a:solidFill>
                  </a:tcPr>
                </a:tc>
                <a:tc>
                  <a:txBody>
                    <a:bodyPr/>
                    <a:lstStyle/>
                    <a:p>
                      <a:pPr algn="ctr"/>
                      <a:r>
                        <a:rPr lang="tr-TR" sz="2400" dirty="0">
                          <a:latin typeface="Arial" panose="020B0604020202020204" pitchFamily="34" charset="0"/>
                          <a:cs typeface="Arial" panose="020B0604020202020204" pitchFamily="34" charset="0"/>
                        </a:rPr>
                        <a:t>Tescil Edilen </a:t>
                      </a:r>
                    </a:p>
                    <a:p>
                      <a:pPr algn="ctr"/>
                      <a:r>
                        <a:rPr lang="tr-TR" sz="2400" dirty="0">
                          <a:latin typeface="Arial" panose="020B0604020202020204" pitchFamily="34" charset="0"/>
                          <a:cs typeface="Arial" panose="020B0604020202020204" pitchFamily="34" charset="0"/>
                        </a:rPr>
                        <a:t>Çeşit Sayısı</a:t>
                      </a:r>
                    </a:p>
                  </a:txBody>
                  <a:tcPr anchor="ctr">
                    <a:solidFill>
                      <a:srgbClr val="009A96"/>
                    </a:solidFill>
                  </a:tcPr>
                </a:tc>
                <a:tc>
                  <a:txBody>
                    <a:bodyPr/>
                    <a:lstStyle/>
                    <a:p>
                      <a:pPr algn="ctr"/>
                      <a:r>
                        <a:rPr lang="tr-TR" sz="2400" dirty="0">
                          <a:latin typeface="Arial" panose="020B0604020202020204" pitchFamily="34" charset="0"/>
                          <a:cs typeface="Arial" panose="020B0604020202020204" pitchFamily="34" charset="0"/>
                        </a:rPr>
                        <a:t>Üretim İzni Verilen Çeşit Sayısı</a:t>
                      </a:r>
                    </a:p>
                  </a:txBody>
                  <a:tcPr anchor="ctr">
                    <a:solidFill>
                      <a:srgbClr val="009A96"/>
                    </a:solidFill>
                  </a:tcPr>
                </a:tc>
                <a:tc>
                  <a:txBody>
                    <a:bodyPr/>
                    <a:lstStyle/>
                    <a:p>
                      <a:pPr algn="ctr"/>
                      <a:r>
                        <a:rPr lang="tr-TR" sz="2400" dirty="0">
                          <a:latin typeface="Arial" panose="020B0604020202020204" pitchFamily="34" charset="0"/>
                          <a:cs typeface="Arial" panose="020B0604020202020204" pitchFamily="34" charset="0"/>
                        </a:rPr>
                        <a:t>TOPLAM</a:t>
                      </a:r>
                    </a:p>
                  </a:txBody>
                  <a:tcPr anchor="ctr">
                    <a:solidFill>
                      <a:srgbClr val="009A96"/>
                    </a:solidFill>
                  </a:tcPr>
                </a:tc>
                <a:extLst>
                  <a:ext uri="{0D108BD9-81ED-4DB2-BD59-A6C34878D82A}">
                    <a16:rowId xmlns:a16="http://schemas.microsoft.com/office/drawing/2014/main" val="3830299761"/>
                  </a:ext>
                </a:extLst>
              </a:tr>
              <a:tr h="503404">
                <a:tc>
                  <a:txBody>
                    <a:bodyPr/>
                    <a:lstStyle/>
                    <a:p>
                      <a:r>
                        <a:rPr lang="tr-TR" sz="2400" b="1" dirty="0">
                          <a:solidFill>
                            <a:schemeClr val="bg1"/>
                          </a:solidFill>
                          <a:latin typeface="Arial" panose="020B0604020202020204" pitchFamily="34" charset="0"/>
                          <a:cs typeface="Arial" panose="020B0604020202020204" pitchFamily="34" charset="0"/>
                        </a:rPr>
                        <a:t>2016</a:t>
                      </a:r>
                    </a:p>
                  </a:txBody>
                  <a:tcPr>
                    <a:solidFill>
                      <a:srgbClr val="009A96"/>
                    </a:solidFill>
                  </a:tcPr>
                </a:tc>
                <a:tc>
                  <a:txBody>
                    <a:bodyPr/>
                    <a:lstStyle/>
                    <a:p>
                      <a:pPr algn="ctr"/>
                      <a:r>
                        <a:rPr lang="tr-TR" sz="2400" dirty="0">
                          <a:latin typeface="Arial" panose="020B0604020202020204" pitchFamily="34" charset="0"/>
                          <a:cs typeface="Arial" panose="020B0604020202020204" pitchFamily="34" charset="0"/>
                        </a:rPr>
                        <a:t>571</a:t>
                      </a:r>
                    </a:p>
                  </a:txBody>
                  <a:tcPr>
                    <a:solidFill>
                      <a:srgbClr val="FFDDDD"/>
                    </a:solidFill>
                  </a:tcPr>
                </a:tc>
                <a:tc>
                  <a:txBody>
                    <a:bodyPr/>
                    <a:lstStyle/>
                    <a:p>
                      <a:pPr algn="ctr"/>
                      <a:r>
                        <a:rPr lang="tr-TR" sz="2400" dirty="0">
                          <a:latin typeface="Arial" panose="020B0604020202020204" pitchFamily="34" charset="0"/>
                          <a:cs typeface="Arial" panose="020B0604020202020204" pitchFamily="34" charset="0"/>
                        </a:rPr>
                        <a:t>331</a:t>
                      </a:r>
                    </a:p>
                  </a:txBody>
                  <a:tcPr>
                    <a:solidFill>
                      <a:srgbClr val="FFDDDD"/>
                    </a:solidFill>
                  </a:tcPr>
                </a:tc>
                <a:tc>
                  <a:txBody>
                    <a:bodyPr/>
                    <a:lstStyle/>
                    <a:p>
                      <a:pPr algn="ctr"/>
                      <a:r>
                        <a:rPr lang="tr-TR" sz="2400" dirty="0">
                          <a:latin typeface="Arial" panose="020B0604020202020204" pitchFamily="34" charset="0"/>
                          <a:cs typeface="Arial" panose="020B0604020202020204" pitchFamily="34" charset="0"/>
                        </a:rPr>
                        <a:t>902</a:t>
                      </a:r>
                    </a:p>
                  </a:txBody>
                  <a:tcPr>
                    <a:solidFill>
                      <a:srgbClr val="FFDDDD"/>
                    </a:solidFill>
                  </a:tcPr>
                </a:tc>
                <a:extLst>
                  <a:ext uri="{0D108BD9-81ED-4DB2-BD59-A6C34878D82A}">
                    <a16:rowId xmlns:a16="http://schemas.microsoft.com/office/drawing/2014/main" val="3790482816"/>
                  </a:ext>
                </a:extLst>
              </a:tr>
              <a:tr h="503404">
                <a:tc>
                  <a:txBody>
                    <a:bodyPr/>
                    <a:lstStyle/>
                    <a:p>
                      <a:r>
                        <a:rPr lang="tr-TR" sz="2400" b="1" dirty="0">
                          <a:solidFill>
                            <a:schemeClr val="bg1"/>
                          </a:solidFill>
                          <a:latin typeface="Arial" panose="020B0604020202020204" pitchFamily="34" charset="0"/>
                          <a:cs typeface="Arial" panose="020B0604020202020204" pitchFamily="34" charset="0"/>
                        </a:rPr>
                        <a:t>2017</a:t>
                      </a:r>
                    </a:p>
                  </a:txBody>
                  <a:tcPr>
                    <a:solidFill>
                      <a:srgbClr val="009A96"/>
                    </a:solidFill>
                  </a:tcPr>
                </a:tc>
                <a:tc>
                  <a:txBody>
                    <a:bodyPr/>
                    <a:lstStyle/>
                    <a:p>
                      <a:pPr algn="ctr"/>
                      <a:r>
                        <a:rPr lang="tr-TR" sz="2400" dirty="0">
                          <a:latin typeface="Arial" panose="020B0604020202020204" pitchFamily="34" charset="0"/>
                          <a:cs typeface="Arial" panose="020B0604020202020204" pitchFamily="34" charset="0"/>
                        </a:rPr>
                        <a:t>580</a:t>
                      </a:r>
                    </a:p>
                  </a:txBody>
                  <a:tcPr>
                    <a:solidFill>
                      <a:schemeClr val="accent5">
                        <a:lumMod val="60000"/>
                        <a:lumOff val="40000"/>
                      </a:schemeClr>
                    </a:solidFill>
                  </a:tcPr>
                </a:tc>
                <a:tc>
                  <a:txBody>
                    <a:bodyPr/>
                    <a:lstStyle/>
                    <a:p>
                      <a:pPr algn="ctr"/>
                      <a:r>
                        <a:rPr lang="tr-TR" sz="2400" dirty="0">
                          <a:latin typeface="Arial" panose="020B0604020202020204" pitchFamily="34" charset="0"/>
                          <a:cs typeface="Arial" panose="020B0604020202020204" pitchFamily="34" charset="0"/>
                        </a:rPr>
                        <a:t>342</a:t>
                      </a:r>
                    </a:p>
                  </a:txBody>
                  <a:tcPr>
                    <a:solidFill>
                      <a:schemeClr val="accent5">
                        <a:lumMod val="60000"/>
                        <a:lumOff val="40000"/>
                      </a:schemeClr>
                    </a:solidFill>
                  </a:tcPr>
                </a:tc>
                <a:tc>
                  <a:txBody>
                    <a:bodyPr/>
                    <a:lstStyle/>
                    <a:p>
                      <a:pPr algn="ctr"/>
                      <a:r>
                        <a:rPr lang="tr-TR" sz="2400" dirty="0">
                          <a:latin typeface="Arial" panose="020B0604020202020204" pitchFamily="34" charset="0"/>
                          <a:cs typeface="Arial" panose="020B0604020202020204" pitchFamily="34" charset="0"/>
                        </a:rPr>
                        <a:t>922</a:t>
                      </a:r>
                    </a:p>
                  </a:txBody>
                  <a:tcPr>
                    <a:solidFill>
                      <a:schemeClr val="accent5">
                        <a:lumMod val="60000"/>
                        <a:lumOff val="40000"/>
                      </a:schemeClr>
                    </a:solidFill>
                  </a:tcPr>
                </a:tc>
                <a:extLst>
                  <a:ext uri="{0D108BD9-81ED-4DB2-BD59-A6C34878D82A}">
                    <a16:rowId xmlns:a16="http://schemas.microsoft.com/office/drawing/2014/main" val="2307677331"/>
                  </a:ext>
                </a:extLst>
              </a:tr>
              <a:tr h="503404">
                <a:tc>
                  <a:txBody>
                    <a:bodyPr/>
                    <a:lstStyle/>
                    <a:p>
                      <a:r>
                        <a:rPr lang="tr-TR" sz="2400" b="1" dirty="0">
                          <a:solidFill>
                            <a:schemeClr val="bg1"/>
                          </a:solidFill>
                          <a:latin typeface="Arial" panose="020B0604020202020204" pitchFamily="34" charset="0"/>
                          <a:cs typeface="Arial" panose="020B0604020202020204" pitchFamily="34" charset="0"/>
                        </a:rPr>
                        <a:t>2018</a:t>
                      </a:r>
                    </a:p>
                  </a:txBody>
                  <a:tcPr>
                    <a:solidFill>
                      <a:srgbClr val="009A96"/>
                    </a:solidFill>
                  </a:tcPr>
                </a:tc>
                <a:tc>
                  <a:txBody>
                    <a:bodyPr/>
                    <a:lstStyle/>
                    <a:p>
                      <a:pPr algn="ctr"/>
                      <a:r>
                        <a:rPr lang="tr-TR" sz="2400" dirty="0">
                          <a:latin typeface="Arial" panose="020B0604020202020204" pitchFamily="34" charset="0"/>
                          <a:cs typeface="Arial" panose="020B0604020202020204" pitchFamily="34" charset="0"/>
                        </a:rPr>
                        <a:t>372</a:t>
                      </a:r>
                    </a:p>
                  </a:txBody>
                  <a:tcPr>
                    <a:solidFill>
                      <a:schemeClr val="accent6">
                        <a:lumMod val="40000"/>
                        <a:lumOff val="60000"/>
                      </a:schemeClr>
                    </a:solidFill>
                  </a:tcPr>
                </a:tc>
                <a:tc>
                  <a:txBody>
                    <a:bodyPr/>
                    <a:lstStyle/>
                    <a:p>
                      <a:pPr algn="ctr"/>
                      <a:r>
                        <a:rPr lang="tr-TR" sz="2400" dirty="0">
                          <a:latin typeface="Arial" panose="020B0604020202020204" pitchFamily="34" charset="0"/>
                          <a:cs typeface="Arial" panose="020B0604020202020204" pitchFamily="34" charset="0"/>
                        </a:rPr>
                        <a:t>315</a:t>
                      </a:r>
                    </a:p>
                  </a:txBody>
                  <a:tcPr>
                    <a:solidFill>
                      <a:schemeClr val="accent6">
                        <a:lumMod val="40000"/>
                        <a:lumOff val="60000"/>
                      </a:schemeClr>
                    </a:solidFill>
                  </a:tcPr>
                </a:tc>
                <a:tc>
                  <a:txBody>
                    <a:bodyPr/>
                    <a:lstStyle/>
                    <a:p>
                      <a:pPr algn="ctr"/>
                      <a:r>
                        <a:rPr lang="tr-TR" sz="2400" dirty="0">
                          <a:latin typeface="Arial" panose="020B0604020202020204" pitchFamily="34" charset="0"/>
                          <a:cs typeface="Arial" panose="020B0604020202020204" pitchFamily="34" charset="0"/>
                        </a:rPr>
                        <a:t>687</a:t>
                      </a:r>
                    </a:p>
                  </a:txBody>
                  <a:tcPr>
                    <a:solidFill>
                      <a:schemeClr val="accent6">
                        <a:lumMod val="40000"/>
                        <a:lumOff val="60000"/>
                      </a:schemeClr>
                    </a:solidFill>
                  </a:tcPr>
                </a:tc>
                <a:extLst>
                  <a:ext uri="{0D108BD9-81ED-4DB2-BD59-A6C34878D82A}">
                    <a16:rowId xmlns:a16="http://schemas.microsoft.com/office/drawing/2014/main" val="1157908701"/>
                  </a:ext>
                </a:extLst>
              </a:tr>
              <a:tr h="503404">
                <a:tc>
                  <a:txBody>
                    <a:bodyPr/>
                    <a:lstStyle/>
                    <a:p>
                      <a:r>
                        <a:rPr lang="tr-TR" sz="2400" b="1" dirty="0">
                          <a:solidFill>
                            <a:schemeClr val="bg1"/>
                          </a:solidFill>
                          <a:latin typeface="Arial" panose="020B0604020202020204" pitchFamily="34" charset="0"/>
                          <a:cs typeface="Arial" panose="020B0604020202020204" pitchFamily="34" charset="0"/>
                        </a:rPr>
                        <a:t>TOPLAM</a:t>
                      </a:r>
                    </a:p>
                  </a:txBody>
                  <a:tcPr>
                    <a:solidFill>
                      <a:srgbClr val="009A96"/>
                    </a:solidFill>
                  </a:tcPr>
                </a:tc>
                <a:tc>
                  <a:txBody>
                    <a:bodyPr/>
                    <a:lstStyle/>
                    <a:p>
                      <a:pPr algn="ctr"/>
                      <a:r>
                        <a:rPr lang="tr-TR" sz="2400" dirty="0">
                          <a:latin typeface="Arial" panose="020B0604020202020204" pitchFamily="34" charset="0"/>
                          <a:cs typeface="Arial" panose="020B0604020202020204" pitchFamily="34" charset="0"/>
                        </a:rPr>
                        <a:t>1523</a:t>
                      </a:r>
                    </a:p>
                  </a:txBody>
                  <a:tcPr>
                    <a:solidFill>
                      <a:schemeClr val="accent4">
                        <a:lumMod val="20000"/>
                        <a:lumOff val="80000"/>
                      </a:schemeClr>
                    </a:solidFill>
                  </a:tcPr>
                </a:tc>
                <a:tc>
                  <a:txBody>
                    <a:bodyPr/>
                    <a:lstStyle/>
                    <a:p>
                      <a:pPr algn="ctr"/>
                      <a:r>
                        <a:rPr lang="tr-TR" sz="2400" dirty="0">
                          <a:latin typeface="Arial" panose="020B0604020202020204" pitchFamily="34" charset="0"/>
                          <a:cs typeface="Arial" panose="020B0604020202020204" pitchFamily="34" charset="0"/>
                        </a:rPr>
                        <a:t>988</a:t>
                      </a:r>
                    </a:p>
                  </a:txBody>
                  <a:tcPr>
                    <a:solidFill>
                      <a:schemeClr val="accent4">
                        <a:lumMod val="20000"/>
                        <a:lumOff val="80000"/>
                      </a:schemeClr>
                    </a:solidFill>
                  </a:tcPr>
                </a:tc>
                <a:tc>
                  <a:txBody>
                    <a:bodyPr/>
                    <a:lstStyle/>
                    <a:p>
                      <a:pPr algn="ctr"/>
                      <a:r>
                        <a:rPr lang="tr-TR" sz="2400" dirty="0">
                          <a:latin typeface="Arial" panose="020B0604020202020204" pitchFamily="34" charset="0"/>
                          <a:cs typeface="Arial" panose="020B0604020202020204" pitchFamily="34" charset="0"/>
                        </a:rPr>
                        <a:t>2511</a:t>
                      </a:r>
                    </a:p>
                  </a:txBody>
                  <a:tcPr>
                    <a:solidFill>
                      <a:schemeClr val="accent4">
                        <a:lumMod val="20000"/>
                        <a:lumOff val="80000"/>
                      </a:schemeClr>
                    </a:solidFill>
                  </a:tcPr>
                </a:tc>
                <a:extLst>
                  <a:ext uri="{0D108BD9-81ED-4DB2-BD59-A6C34878D82A}">
                    <a16:rowId xmlns:a16="http://schemas.microsoft.com/office/drawing/2014/main" val="1480278937"/>
                  </a:ext>
                </a:extLst>
              </a:tr>
            </a:tbl>
          </a:graphicData>
        </a:graphic>
      </p:graphicFrame>
      <p:sp>
        <p:nvSpPr>
          <p:cNvPr id="4" name="Rectangle 2">
            <a:extLst>
              <a:ext uri="{FF2B5EF4-FFF2-40B4-BE49-F238E27FC236}">
                <a16:creationId xmlns:a16="http://schemas.microsoft.com/office/drawing/2014/main" id="{A3D56576-E828-4B0E-B920-7F1EBAFD65C7}"/>
              </a:ext>
            </a:extLst>
          </p:cNvPr>
          <p:cNvSpPr txBox="1">
            <a:spLocks noChangeArrowheads="1"/>
          </p:cNvSpPr>
          <p:nvPr/>
        </p:nvSpPr>
        <p:spPr>
          <a:xfrm>
            <a:off x="179513" y="2219399"/>
            <a:ext cx="8784976" cy="417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14000"/>
              </a:lnSpc>
            </a:pPr>
            <a:r>
              <a:rPr lang="tr-TR" sz="2000" b="1" dirty="0">
                <a:latin typeface="Arial" pitchFamily="34" charset="0"/>
                <a:cs typeface="Arial" pitchFamily="34" charset="0"/>
              </a:rPr>
              <a:t>Çizelge 2. </a:t>
            </a:r>
            <a:r>
              <a:rPr lang="tr-TR" sz="2000" dirty="0">
                <a:latin typeface="Arial" pitchFamily="34" charset="0"/>
                <a:cs typeface="Arial" pitchFamily="34" charset="0"/>
              </a:rPr>
              <a:t>Ülkemizde Yıllara göre Tescil Edilen ve Üretim İzni Verilen Sebze Çeşitlerinin Sayısı</a:t>
            </a:r>
          </a:p>
        </p:txBody>
      </p:sp>
      <p:sp>
        <p:nvSpPr>
          <p:cNvPr id="5" name="Metin kutusu 4">
            <a:extLst>
              <a:ext uri="{FF2B5EF4-FFF2-40B4-BE49-F238E27FC236}">
                <a16:creationId xmlns:a16="http://schemas.microsoft.com/office/drawing/2014/main" id="{4404E420-7795-489E-A5F6-0B81C6D7F01C}"/>
              </a:ext>
            </a:extLst>
          </p:cNvPr>
          <p:cNvSpPr txBox="1"/>
          <p:nvPr/>
        </p:nvSpPr>
        <p:spPr>
          <a:xfrm>
            <a:off x="395535" y="476672"/>
            <a:ext cx="8568953" cy="1320170"/>
          </a:xfrm>
          <a:prstGeom prst="rect">
            <a:avLst/>
          </a:prstGeom>
          <a:noFill/>
        </p:spPr>
        <p:txBody>
          <a:bodyPr wrap="square" rtlCol="0">
            <a:spAutoFit/>
          </a:bodyPr>
          <a:lstStyle/>
          <a:p>
            <a:pPr indent="457200" algn="just">
              <a:lnSpc>
                <a:spcPct val="114000"/>
              </a:lnSpc>
            </a:pPr>
            <a:r>
              <a:rPr lang="tr-TR" sz="2400" dirty="0">
                <a:latin typeface="Arial" panose="020B0604020202020204" pitchFamily="34" charset="0"/>
                <a:cs typeface="Arial" panose="020B0604020202020204" pitchFamily="34" charset="0"/>
              </a:rPr>
              <a:t>Sebze tohum üretiminde ıslah edilen yeni çeşitlerin kısa süre içerisinde pazar payı bulabilmesi için hızlı ve etkili bir sebze çeşit kayıt ve koruma sisteminin bulunması gereklidir.</a:t>
            </a:r>
          </a:p>
        </p:txBody>
      </p:sp>
      <p:sp>
        <p:nvSpPr>
          <p:cNvPr id="6" name="Dikdörtgen 5">
            <a:extLst>
              <a:ext uri="{FF2B5EF4-FFF2-40B4-BE49-F238E27FC236}">
                <a16:creationId xmlns:a16="http://schemas.microsoft.com/office/drawing/2014/main" id="{CFD02E76-6620-4314-8BDB-19F6FAA4C808}"/>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rial" pitchFamily="34" charset="0"/>
              <a:cs typeface="Arial" pitchFamily="34" charset="0"/>
            </a:endParaRPr>
          </a:p>
        </p:txBody>
      </p:sp>
      <p:sp>
        <p:nvSpPr>
          <p:cNvPr id="7" name="Metin kutusu 6">
            <a:extLst>
              <a:ext uri="{FF2B5EF4-FFF2-40B4-BE49-F238E27FC236}">
                <a16:creationId xmlns:a16="http://schemas.microsoft.com/office/drawing/2014/main" id="{AC7CAC4C-A9DE-48AD-86F9-EA21D205FFBD}"/>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2196566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7294874-7378-4545-8884-1EE1D09F8C8A}"/>
              </a:ext>
            </a:extLst>
          </p:cNvPr>
          <p:cNvSpPr/>
          <p:nvPr/>
        </p:nvSpPr>
        <p:spPr>
          <a:xfrm>
            <a:off x="274914" y="4472761"/>
            <a:ext cx="8712968" cy="1750031"/>
          </a:xfrm>
          <a:prstGeom prst="rect">
            <a:avLst/>
          </a:prstGeom>
        </p:spPr>
        <p:txBody>
          <a:bodyPr wrap="square">
            <a:spAutoFit/>
          </a:bodyPr>
          <a:lstStyle/>
          <a:p>
            <a:pPr indent="457200" algn="just">
              <a:lnSpc>
                <a:spcPct val="114000"/>
              </a:lnSpc>
            </a:pPr>
            <a:r>
              <a:rPr lang="tr-TR" altLang="tr-TR" sz="2400" dirty="0">
                <a:solidFill>
                  <a:srgbClr val="3333CC"/>
                </a:solidFill>
                <a:latin typeface="Arial" pitchFamily="34" charset="0"/>
                <a:cs typeface="Arial" pitchFamily="34" charset="0"/>
              </a:rPr>
              <a:t>Ülkemiz ve birçok ülkede organik tohum talebinin karşılanamaması nedeniyle konvansiyonel olarak üretilen ancak</a:t>
            </a:r>
            <a:r>
              <a:rPr lang="tr-TR" altLang="tr-TR" sz="2400" dirty="0">
                <a:solidFill>
                  <a:schemeClr val="accent2"/>
                </a:solidFill>
                <a:latin typeface="Arial" pitchFamily="34" charset="0"/>
                <a:cs typeface="Arial" pitchFamily="34" charset="0"/>
              </a:rPr>
              <a:t> </a:t>
            </a:r>
            <a:r>
              <a:rPr lang="tr-TR" altLang="tr-TR" sz="2400" dirty="0">
                <a:solidFill>
                  <a:srgbClr val="FF0000"/>
                </a:solidFill>
                <a:latin typeface="Arial" pitchFamily="34" charset="0"/>
                <a:cs typeface="Arial" pitchFamily="34" charset="0"/>
              </a:rPr>
              <a:t>ilaçsız tohumların kullanımına kontrol-sertifikasyon kuruluşlarının onayı</a:t>
            </a:r>
            <a:r>
              <a:rPr lang="tr-TR" altLang="tr-TR" sz="2400" dirty="0">
                <a:solidFill>
                  <a:schemeClr val="accent2"/>
                </a:solidFill>
                <a:latin typeface="Arial" pitchFamily="34" charset="0"/>
                <a:cs typeface="Arial" pitchFamily="34" charset="0"/>
              </a:rPr>
              <a:t> </a:t>
            </a:r>
            <a:r>
              <a:rPr lang="tr-TR" altLang="tr-TR" sz="2400" dirty="0">
                <a:solidFill>
                  <a:srgbClr val="3333CC"/>
                </a:solidFill>
                <a:latin typeface="Arial" pitchFamily="34" charset="0"/>
                <a:cs typeface="Arial" pitchFamily="34" charset="0"/>
              </a:rPr>
              <a:t>ile izin verilmektedir.</a:t>
            </a:r>
            <a:endParaRPr lang="tr-TR" sz="2400" dirty="0"/>
          </a:p>
        </p:txBody>
      </p:sp>
      <p:sp>
        <p:nvSpPr>
          <p:cNvPr id="4" name="Dikdörtgen 3">
            <a:extLst>
              <a:ext uri="{FF2B5EF4-FFF2-40B4-BE49-F238E27FC236}">
                <a16:creationId xmlns:a16="http://schemas.microsoft.com/office/drawing/2014/main" id="{B6FD719B-257F-4D03-81AA-DB53972E8A9A}"/>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B8B3A8AB-5208-475E-BBB9-7480EFF8FEB1}"/>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
        <p:nvSpPr>
          <p:cNvPr id="6" name="Dikdörtgen 5">
            <a:extLst>
              <a:ext uri="{FF2B5EF4-FFF2-40B4-BE49-F238E27FC236}">
                <a16:creationId xmlns:a16="http://schemas.microsoft.com/office/drawing/2014/main" id="{D7AACD54-64B9-4A22-8844-34787CA034D4}"/>
              </a:ext>
            </a:extLst>
          </p:cNvPr>
          <p:cNvSpPr/>
          <p:nvPr/>
        </p:nvSpPr>
        <p:spPr>
          <a:xfrm>
            <a:off x="323528" y="200514"/>
            <a:ext cx="8568952" cy="4033348"/>
          </a:xfrm>
          <a:prstGeom prst="rect">
            <a:avLst/>
          </a:prstGeom>
        </p:spPr>
        <p:txBody>
          <a:bodyPr wrap="square">
            <a:spAutoFit/>
          </a:bodyPr>
          <a:lstStyle/>
          <a:p>
            <a:pPr indent="457200" algn="just">
              <a:lnSpc>
                <a:spcPct val="114000"/>
              </a:lnSpc>
              <a:spcAft>
                <a:spcPts val="1800"/>
              </a:spcAft>
            </a:pPr>
            <a:r>
              <a:rPr lang="tr-TR" altLang="tr-TR" sz="2000" dirty="0">
                <a:latin typeface="Arial" pitchFamily="34" charset="0"/>
                <a:cs typeface="Arial" pitchFamily="34" charset="0"/>
              </a:rPr>
              <a:t>2018 yılı verilerine göre ülkemizde toplam 55 bin üretici tarafından 366.000 ha alanda organik bitkisel üretim yapılmaktadır. Bu alanın 3.500 </a:t>
            </a:r>
            <a:r>
              <a:rPr lang="tr-TR" altLang="tr-TR" sz="2000" dirty="0" err="1">
                <a:latin typeface="Arial" pitchFamily="34" charset="0"/>
                <a:cs typeface="Arial" pitchFamily="34" charset="0"/>
              </a:rPr>
              <a:t>ha’lık</a:t>
            </a:r>
            <a:r>
              <a:rPr lang="tr-TR" altLang="tr-TR" sz="2000" dirty="0">
                <a:latin typeface="Arial" pitchFamily="34" charset="0"/>
                <a:cs typeface="Arial" pitchFamily="34" charset="0"/>
              </a:rPr>
              <a:t> kısmında toplam 43.515 ton organik sebze üretimi gerçekleştirilmiştir.</a:t>
            </a:r>
          </a:p>
          <a:p>
            <a:pPr indent="457200" algn="just">
              <a:lnSpc>
                <a:spcPct val="114000"/>
              </a:lnSpc>
              <a:spcAft>
                <a:spcPts val="1800"/>
              </a:spcAft>
            </a:pPr>
            <a:r>
              <a:rPr lang="tr-TR" altLang="tr-TR" sz="2000" dirty="0">
                <a:latin typeface="Arial" pitchFamily="34" charset="0"/>
                <a:cs typeface="Arial" pitchFamily="34" charset="0"/>
              </a:rPr>
              <a:t>Organik sebze üretim miktarı bakımından domates (16.595 ton) ilk sırada yer almaktadır. Yazlık sebze türlerinin organik üretim miktarları kışlık sebze türlerine göre daha fazladır. </a:t>
            </a:r>
          </a:p>
          <a:p>
            <a:pPr indent="457200" algn="just">
              <a:lnSpc>
                <a:spcPct val="114000"/>
              </a:lnSpc>
              <a:spcAft>
                <a:spcPts val="1800"/>
              </a:spcAft>
            </a:pPr>
            <a:r>
              <a:rPr lang="tr-TR" altLang="tr-TR" sz="2000" dirty="0">
                <a:solidFill>
                  <a:srgbClr val="FF0000"/>
                </a:solidFill>
                <a:latin typeface="Arial" pitchFamily="34" charset="0"/>
                <a:cs typeface="Arial" pitchFamily="34" charset="0"/>
              </a:rPr>
              <a:t>Ülkemizde organik ürün çeşitliliği ve üretim miktarındaki artışı sınırlayan faktörlerden birisi </a:t>
            </a:r>
            <a:r>
              <a:rPr lang="tr-TR" altLang="tr-TR" sz="2000" u="sng" dirty="0">
                <a:solidFill>
                  <a:srgbClr val="FF0000"/>
                </a:solidFill>
                <a:latin typeface="Arial" pitchFamily="34" charset="0"/>
                <a:cs typeface="Arial" pitchFamily="34" charset="0"/>
              </a:rPr>
              <a:t>kalite özelliği yüksek organik tohum üretim miktarının yetersiz olmasıdır. </a:t>
            </a:r>
          </a:p>
        </p:txBody>
      </p:sp>
    </p:spTree>
    <p:extLst>
      <p:ext uri="{BB962C8B-B14F-4D97-AF65-F5344CB8AC3E}">
        <p14:creationId xmlns:p14="http://schemas.microsoft.com/office/powerpoint/2010/main" val="1797029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şgen 6"/>
          <p:cNvSpPr/>
          <p:nvPr/>
        </p:nvSpPr>
        <p:spPr>
          <a:xfrm>
            <a:off x="665388" y="4671689"/>
            <a:ext cx="5626082" cy="761163"/>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6" name="Beşgen 5"/>
          <p:cNvSpPr/>
          <p:nvPr/>
        </p:nvSpPr>
        <p:spPr>
          <a:xfrm>
            <a:off x="665388" y="3836714"/>
            <a:ext cx="6431150" cy="761163"/>
          </a:xfrm>
          <a:prstGeom prst="homePlat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5" name="Beşgen 4"/>
          <p:cNvSpPr/>
          <p:nvPr/>
        </p:nvSpPr>
        <p:spPr>
          <a:xfrm>
            <a:off x="665388" y="3001739"/>
            <a:ext cx="7072225" cy="761163"/>
          </a:xfrm>
          <a:prstGeom prst="homePlate">
            <a:avLst/>
          </a:prstGeom>
          <a:solidFill>
            <a:srgbClr val="FF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4" name="Beşgen 3"/>
          <p:cNvSpPr/>
          <p:nvPr/>
        </p:nvSpPr>
        <p:spPr>
          <a:xfrm>
            <a:off x="665388" y="2153024"/>
            <a:ext cx="7737545" cy="761163"/>
          </a:xfrm>
          <a:prstGeom prst="homePlate">
            <a:avLst/>
          </a:prstGeom>
          <a:solidFill>
            <a:srgbClr val="009A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3" name="2 İçerik Yer Tutucusu"/>
          <p:cNvSpPr>
            <a:spLocks noGrp="1"/>
          </p:cNvSpPr>
          <p:nvPr>
            <p:ph idx="1"/>
          </p:nvPr>
        </p:nvSpPr>
        <p:spPr>
          <a:xfrm>
            <a:off x="761555" y="2276872"/>
            <a:ext cx="8054068" cy="3506051"/>
          </a:xfrm>
        </p:spPr>
        <p:txBody>
          <a:bodyPr/>
          <a:lstStyle/>
          <a:p>
            <a:pPr marL="0" indent="0">
              <a:buClr>
                <a:srgbClr val="7030A0"/>
              </a:buClr>
              <a:buNone/>
            </a:pPr>
            <a:r>
              <a:rPr lang="tr-TR" sz="2400" b="1" dirty="0">
                <a:solidFill>
                  <a:srgbClr val="002060"/>
                </a:solidFill>
                <a:sym typeface="Symbol" pitchFamily="18" charset="2"/>
              </a:rPr>
              <a:t>Sebze türlerinin % 90’nın tohumla üretilme zorunluluğu</a:t>
            </a:r>
          </a:p>
          <a:p>
            <a:pPr marL="0" indent="0">
              <a:buClr>
                <a:srgbClr val="7030A0"/>
              </a:buClr>
              <a:buNone/>
            </a:pPr>
            <a:endParaRPr lang="tr-TR" sz="2400" b="1" dirty="0">
              <a:solidFill>
                <a:srgbClr val="002060"/>
              </a:solidFill>
            </a:endParaRPr>
          </a:p>
          <a:p>
            <a:pPr marL="0" indent="0">
              <a:buClr>
                <a:srgbClr val="7030A0"/>
              </a:buClr>
              <a:buNone/>
            </a:pPr>
            <a:r>
              <a:rPr lang="tr-TR" sz="2400" b="1" dirty="0">
                <a:solidFill>
                  <a:srgbClr val="002060"/>
                </a:solidFill>
              </a:rPr>
              <a:t>Üretim teknolojisinin gelişimi</a:t>
            </a:r>
          </a:p>
          <a:p>
            <a:pPr marL="0" indent="0">
              <a:buClr>
                <a:srgbClr val="7030A0"/>
              </a:buClr>
              <a:buNone/>
            </a:pPr>
            <a:endParaRPr lang="tr-TR" sz="2400" b="1" dirty="0">
              <a:solidFill>
                <a:srgbClr val="002060"/>
              </a:solidFill>
              <a:sym typeface="Symbol" pitchFamily="18" charset="2"/>
            </a:endParaRPr>
          </a:p>
          <a:p>
            <a:pPr marL="0" indent="0">
              <a:buClr>
                <a:srgbClr val="7030A0"/>
              </a:buClr>
              <a:buNone/>
            </a:pPr>
            <a:r>
              <a:rPr lang="tr-TR" sz="2400" b="1" dirty="0">
                <a:solidFill>
                  <a:srgbClr val="002060"/>
                </a:solidFill>
              </a:rPr>
              <a:t>Sebzecilik işletmelerinin yapısı</a:t>
            </a:r>
          </a:p>
          <a:p>
            <a:pPr marL="0" indent="0">
              <a:buClr>
                <a:srgbClr val="7030A0"/>
              </a:buClr>
              <a:buNone/>
            </a:pPr>
            <a:endParaRPr lang="tr-TR" sz="2400" b="1" dirty="0">
              <a:solidFill>
                <a:srgbClr val="002060"/>
              </a:solidFill>
              <a:sym typeface="Symbol" pitchFamily="18" charset="2"/>
            </a:endParaRPr>
          </a:p>
          <a:p>
            <a:pPr marL="0" indent="0">
              <a:buClr>
                <a:srgbClr val="7030A0"/>
              </a:buClr>
              <a:buNone/>
            </a:pPr>
            <a:r>
              <a:rPr lang="tr-TR" sz="2400" b="1" dirty="0">
                <a:solidFill>
                  <a:srgbClr val="002060"/>
                </a:solidFill>
              </a:rPr>
              <a:t>Tohumculuk endüstrisinin gelişimi</a:t>
            </a:r>
            <a:endParaRPr lang="tr-TR" dirty="0"/>
          </a:p>
        </p:txBody>
      </p:sp>
      <p:sp>
        <p:nvSpPr>
          <p:cNvPr id="11" name="Dikdörtgen 10">
            <a:extLst>
              <a:ext uri="{FF2B5EF4-FFF2-40B4-BE49-F238E27FC236}">
                <a16:creationId xmlns:a16="http://schemas.microsoft.com/office/drawing/2014/main" id="{8A931F2A-9188-4E37-9AC5-2B49BB1EB85A}"/>
              </a:ext>
            </a:extLst>
          </p:cNvPr>
          <p:cNvSpPr/>
          <p:nvPr/>
        </p:nvSpPr>
        <p:spPr>
          <a:xfrm>
            <a:off x="647564" y="795604"/>
            <a:ext cx="7848872" cy="830997"/>
          </a:xfrm>
          <a:prstGeom prst="rect">
            <a:avLst/>
          </a:prstGeom>
          <a:solidFill>
            <a:srgbClr val="FFFF00"/>
          </a:solidFill>
          <a:ln w="19050">
            <a:noFill/>
          </a:ln>
        </p:spPr>
        <p:txBody>
          <a:bodyPr wrap="square">
            <a:spAutoFit/>
          </a:bodyPr>
          <a:lstStyle/>
          <a:p>
            <a:pPr algn="ctr"/>
            <a:r>
              <a:rPr lang="tr-TR" altLang="tr-TR" sz="2400" b="1" dirty="0">
                <a:solidFill>
                  <a:srgbClr val="3333CC"/>
                </a:solidFill>
                <a:latin typeface="Arial" panose="020B0604020202020204" pitchFamily="34" charset="0"/>
                <a:cs typeface="Arial" panose="020B0604020202020204" pitchFamily="34" charset="0"/>
              </a:rPr>
              <a:t>SEBZE TOHUMCULUK SEKTÖRÜNDE </a:t>
            </a:r>
          </a:p>
          <a:p>
            <a:pPr algn="ctr"/>
            <a:r>
              <a:rPr lang="tr-TR" altLang="tr-TR" sz="2400" b="1" dirty="0">
                <a:solidFill>
                  <a:srgbClr val="3333CC"/>
                </a:solidFill>
                <a:latin typeface="Arial" panose="020B0604020202020204" pitchFamily="34" charset="0"/>
                <a:cs typeface="Arial" panose="020B0604020202020204" pitchFamily="34" charset="0"/>
              </a:rPr>
              <a:t>TOHUM TEKNOLOJİSİNİN KULLANIMI</a:t>
            </a:r>
          </a:p>
        </p:txBody>
      </p:sp>
    </p:spTree>
    <p:extLst>
      <p:ext uri="{BB962C8B-B14F-4D97-AF65-F5344CB8AC3E}">
        <p14:creationId xmlns:p14="http://schemas.microsoft.com/office/powerpoint/2010/main" val="460375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1043608" y="44624"/>
            <a:ext cx="7848872" cy="648072"/>
          </a:xfrm>
          <a:prstGeom prst="round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solidFill>
                <a:schemeClr val="bg1"/>
              </a:solidFill>
              <a:latin typeface="Times New Roman" pitchFamily="18" charset="0"/>
              <a:cs typeface="Times New Roman" pitchFamily="18" charset="0"/>
            </a:endParaRPr>
          </a:p>
        </p:txBody>
      </p:sp>
      <p:sp>
        <p:nvSpPr>
          <p:cNvPr id="2" name="Unvan 1"/>
          <p:cNvSpPr>
            <a:spLocks noGrp="1"/>
          </p:cNvSpPr>
          <p:nvPr>
            <p:ph type="title"/>
          </p:nvPr>
        </p:nvSpPr>
        <p:spPr>
          <a:xfrm>
            <a:off x="1001266" y="44624"/>
            <a:ext cx="7429499" cy="648072"/>
          </a:xfrm>
        </p:spPr>
        <p:txBody>
          <a:bodyPr>
            <a:normAutofit/>
          </a:bodyPr>
          <a:lstStyle/>
          <a:p>
            <a:pPr algn="ctr"/>
            <a:r>
              <a:rPr lang="tr-TR" sz="2400" b="1" dirty="0">
                <a:solidFill>
                  <a:schemeClr val="bg1"/>
                </a:solidFill>
                <a:latin typeface="Arial" pitchFamily="34" charset="0"/>
                <a:cs typeface="Arial" pitchFamily="34" charset="0"/>
              </a:rPr>
              <a:t>Genom Editing Tekniği</a:t>
            </a:r>
          </a:p>
        </p:txBody>
      </p:sp>
      <p:pic>
        <p:nvPicPr>
          <p:cNvPr id="4" name="İçerik Yer Tutucusu 3"/>
          <p:cNvPicPr>
            <a:picLocks noGrp="1" noChangeAspect="1"/>
          </p:cNvPicPr>
          <p:nvPr>
            <p:ph idx="1"/>
          </p:nvPr>
        </p:nvPicPr>
        <p:blipFill>
          <a:blip r:embed="rId2"/>
          <a:stretch>
            <a:fillRect/>
          </a:stretch>
        </p:blipFill>
        <p:spPr>
          <a:xfrm>
            <a:off x="755576" y="764704"/>
            <a:ext cx="3600400" cy="3102874"/>
          </a:xfrm>
          <a:prstGeom prst="roundRect">
            <a:avLst>
              <a:gd name="adj" fmla="val 8594"/>
            </a:avLst>
          </a:prstGeom>
          <a:solidFill>
            <a:srgbClr val="FFFFFF">
              <a:shade val="85000"/>
            </a:srgbClr>
          </a:solidFill>
          <a:ln>
            <a:noFill/>
          </a:ln>
          <a:effectLst/>
        </p:spPr>
      </p:pic>
      <p:pic>
        <p:nvPicPr>
          <p:cNvPr id="5" name="Resim 4"/>
          <p:cNvPicPr>
            <a:picLocks noChangeAspect="1"/>
          </p:cNvPicPr>
          <p:nvPr/>
        </p:nvPicPr>
        <p:blipFill rotWithShape="1">
          <a:blip r:embed="rId3"/>
          <a:srcRect l="2172" t="2396" r="1828" b="10286"/>
          <a:stretch/>
        </p:blipFill>
        <p:spPr>
          <a:xfrm>
            <a:off x="5148064" y="764704"/>
            <a:ext cx="3528392" cy="3049787"/>
          </a:xfrm>
          <a:prstGeom prst="roundRect">
            <a:avLst>
              <a:gd name="adj" fmla="val 8594"/>
            </a:avLst>
          </a:prstGeom>
          <a:solidFill>
            <a:srgbClr val="FFFFFF">
              <a:shade val="85000"/>
            </a:srgbClr>
          </a:solidFill>
          <a:ln>
            <a:noFill/>
          </a:ln>
          <a:effectLst/>
        </p:spPr>
      </p:pic>
      <p:sp>
        <p:nvSpPr>
          <p:cNvPr id="6" name="5 Dikdörtgen"/>
          <p:cNvSpPr/>
          <p:nvPr/>
        </p:nvSpPr>
        <p:spPr>
          <a:xfrm>
            <a:off x="251520" y="3573016"/>
            <a:ext cx="8640959" cy="2708434"/>
          </a:xfrm>
          <a:prstGeom prst="rect">
            <a:avLst/>
          </a:prstGeom>
        </p:spPr>
        <p:txBody>
          <a:bodyPr wrap="square">
            <a:spAutoFit/>
          </a:bodyPr>
          <a:lstStyle/>
          <a:p>
            <a:pPr marL="342900" indent="-342900" algn="just">
              <a:spcAft>
                <a:spcPts val="1200"/>
              </a:spcAft>
              <a:buClr>
                <a:srgbClr val="FF0000"/>
              </a:buClr>
              <a:buFont typeface="Wingdings" pitchFamily="2" charset="2"/>
              <a:buChar char="Ø"/>
            </a:pPr>
            <a:endParaRPr lang="tr-TR" sz="2000" dirty="0">
              <a:latin typeface="Arial" pitchFamily="34" charset="0"/>
              <a:cs typeface="Arial" pitchFamily="34" charset="0"/>
            </a:endParaRPr>
          </a:p>
          <a:p>
            <a:pPr marL="342900" indent="-342900" algn="just">
              <a:spcAft>
                <a:spcPts val="1200"/>
              </a:spcAft>
              <a:buClr>
                <a:srgbClr val="FF0000"/>
              </a:buClr>
              <a:buFont typeface="Wingdings" pitchFamily="2" charset="2"/>
              <a:buChar char="Ø"/>
            </a:pPr>
            <a:r>
              <a:rPr lang="tr-TR" sz="2000" dirty="0">
                <a:latin typeface="Arial" pitchFamily="34" charset="0"/>
                <a:cs typeface="Arial" pitchFamily="34" charset="0"/>
              </a:rPr>
              <a:t> Bu yöntemle genomun belli bölgelerinde değişiklik, ekleme ve çıkarma yapılmaktadır.</a:t>
            </a:r>
          </a:p>
          <a:p>
            <a:pPr marL="342900" indent="-342900" algn="just">
              <a:spcAft>
                <a:spcPts val="1200"/>
              </a:spcAft>
              <a:buClr>
                <a:srgbClr val="FF0000"/>
              </a:buClr>
              <a:buFont typeface="Wingdings" pitchFamily="2" charset="2"/>
              <a:buChar char="Ø"/>
            </a:pPr>
            <a:r>
              <a:rPr lang="tr-TR" sz="2000" dirty="0">
                <a:latin typeface="Arial" pitchFamily="34" charset="0"/>
                <a:cs typeface="Arial" pitchFamily="34" charset="0"/>
              </a:rPr>
              <a:t> Avrupa Birliği tarafından 2018 yılında CRISPR tekniği, GDO mevzuatı kapsamına alınmıştır.</a:t>
            </a:r>
          </a:p>
          <a:p>
            <a:pPr marL="342900" indent="-342900" algn="just">
              <a:spcAft>
                <a:spcPts val="1200"/>
              </a:spcAft>
              <a:buClr>
                <a:srgbClr val="FF0000"/>
              </a:buClr>
              <a:buFont typeface="Wingdings" pitchFamily="2" charset="2"/>
              <a:buChar char="Ø"/>
            </a:pPr>
            <a:r>
              <a:rPr lang="tr-TR" sz="2000" dirty="0">
                <a:latin typeface="Arial" pitchFamily="34" charset="0"/>
                <a:cs typeface="Arial" pitchFamily="34" charset="0"/>
              </a:rPr>
              <a:t>   Ülkemizde bitkisel düzeyde CRISPR tekniği üniversitelerde ve kamu kuruluşlarında sadece araştırma çalışması olarak yürütülmektedir.</a:t>
            </a:r>
          </a:p>
        </p:txBody>
      </p:sp>
      <p:sp>
        <p:nvSpPr>
          <p:cNvPr id="8" name="Dikdörtgen 7">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25BFFB1-3D7B-4B4F-B9DF-B8E6A573D235}"/>
              </a:ext>
            </a:extLst>
          </p:cNvPr>
          <p:cNvSpPr txBox="1"/>
          <p:nvPr/>
        </p:nvSpPr>
        <p:spPr>
          <a:xfrm>
            <a:off x="1733530" y="6423719"/>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extLst>
      <p:ext uri="{BB962C8B-B14F-4D97-AF65-F5344CB8AC3E}">
        <p14:creationId xmlns:p14="http://schemas.microsoft.com/office/powerpoint/2010/main" val="142248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30" y="204769"/>
            <a:ext cx="7416824" cy="703952"/>
          </a:xfrm>
          <a:solidFill>
            <a:srgbClr val="FFFF00"/>
          </a:solidFill>
          <a:ln w="19050">
            <a:solidFill>
              <a:srgbClr val="3333CC"/>
            </a:solidFill>
          </a:ln>
        </p:spPr>
        <p:txBody>
          <a:bodyPr wrap="square" numCol="1" anchorCtr="0" compatLnSpc="1">
            <a:prstTxWarp prst="textNoShape">
              <a:avLst/>
            </a:prstTxWarp>
            <a:noAutofit/>
          </a:bodyPr>
          <a:lstStyle/>
          <a:p>
            <a:pPr eaLnBrk="1" hangingPunct="1">
              <a:defRPr/>
            </a:pPr>
            <a:r>
              <a:rPr lang="tr-TR" sz="3600" dirty="0">
                <a:solidFill>
                  <a:srgbClr val="3333CC"/>
                </a:solidFill>
                <a:effectLst>
                  <a:outerShdw blurRad="38100" dist="38100" dir="2700000" algn="tl">
                    <a:srgbClr val="000000"/>
                  </a:outerShdw>
                </a:effectLst>
                <a:latin typeface="Arial" charset="0"/>
                <a:cs typeface="Arial" charset="0"/>
              </a:rPr>
              <a:t>SEBZE TOHUMCULUK SEKTÖRÜ</a:t>
            </a:r>
            <a:endParaRPr lang="en-US" sz="3600" dirty="0">
              <a:solidFill>
                <a:srgbClr val="3333CC"/>
              </a:solidFill>
              <a:effectLst>
                <a:outerShdw blurRad="38100" dist="38100" dir="2700000" algn="tl">
                  <a:srgbClr val="000000"/>
                </a:outerShdw>
              </a:effectLst>
              <a:latin typeface="Arial" charset="0"/>
              <a:cs typeface="Arial" charset="0"/>
            </a:endParaRPr>
          </a:p>
        </p:txBody>
      </p:sp>
      <p:pic>
        <p:nvPicPr>
          <p:cNvPr id="10" name="İçerik Yer Tutucusu 4">
            <a:extLst>
              <a:ext uri="{FF2B5EF4-FFF2-40B4-BE49-F238E27FC236}">
                <a16:creationId xmlns:a16="http://schemas.microsoft.com/office/drawing/2014/main" id="{71B056A6-3CFD-446D-B73B-44559E62145D}"/>
              </a:ext>
            </a:extLst>
          </p:cNvPr>
          <p:cNvPicPr>
            <a:picLocks/>
          </p:cNvPicPr>
          <p:nvPr/>
        </p:nvPicPr>
        <p:blipFill>
          <a:blip r:embed="rId2" cstate="print"/>
          <a:stretch>
            <a:fillRect/>
          </a:stretch>
        </p:blipFill>
        <p:spPr>
          <a:xfrm>
            <a:off x="3078636" y="3831541"/>
            <a:ext cx="3113068" cy="2189747"/>
          </a:xfrm>
          <a:prstGeom prst="rect">
            <a:avLst/>
          </a:prstGeom>
          <a:ln w="12700" cap="sq">
            <a:solidFill>
              <a:srgbClr val="FFFF00"/>
            </a:solidFill>
            <a:prstDash val="solid"/>
            <a:miter lim="800000"/>
          </a:ln>
          <a:effectLst>
            <a:outerShdw blurRad="50800" dist="38100" dir="2700000" algn="tl" rotWithShape="0">
              <a:srgbClr val="000000">
                <a:alpha val="43000"/>
              </a:srgbClr>
            </a:outerShdw>
          </a:effectLst>
        </p:spPr>
      </p:pic>
      <p:pic>
        <p:nvPicPr>
          <p:cNvPr id="11" name="İçerik Yer Tutucusu 3">
            <a:extLst>
              <a:ext uri="{FF2B5EF4-FFF2-40B4-BE49-F238E27FC236}">
                <a16:creationId xmlns:a16="http://schemas.microsoft.com/office/drawing/2014/main" id="{9F84E4C5-52D1-435A-ADEB-DC7F3EEC16AD}"/>
              </a:ext>
            </a:extLst>
          </p:cNvPr>
          <p:cNvPicPr>
            <a:picLocks noChangeAspect="1"/>
          </p:cNvPicPr>
          <p:nvPr/>
        </p:nvPicPr>
        <p:blipFill rotWithShape="1">
          <a:blip r:embed="rId3" cstate="print"/>
          <a:srcRect l="9448" t="35725" r="8508" b="15249"/>
          <a:stretch/>
        </p:blipFill>
        <p:spPr>
          <a:xfrm>
            <a:off x="6167953" y="3831541"/>
            <a:ext cx="2976079" cy="2189746"/>
          </a:xfrm>
          <a:prstGeom prst="rect">
            <a:avLst/>
          </a:prstGeom>
          <a:ln w="12700">
            <a:solidFill>
              <a:srgbClr val="FFFF00"/>
            </a:solidFill>
          </a:ln>
        </p:spPr>
      </p:pic>
      <p:pic>
        <p:nvPicPr>
          <p:cNvPr id="12" name="Picture 4" descr="07300001">
            <a:extLst>
              <a:ext uri="{FF2B5EF4-FFF2-40B4-BE49-F238E27FC236}">
                <a16:creationId xmlns:a16="http://schemas.microsoft.com/office/drawing/2014/main" id="{05D248B1-DB46-45B4-8E8D-1756BAD875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69"/>
          <a:stretch/>
        </p:blipFill>
        <p:spPr bwMode="auto">
          <a:xfrm>
            <a:off x="-17707" y="3831541"/>
            <a:ext cx="3113067" cy="2189746"/>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D4FB2C1E-AB7E-4CF4-A65F-A9A8FBEB46B1}"/>
              </a:ext>
            </a:extLst>
          </p:cNvPr>
          <p:cNvSpPr/>
          <p:nvPr/>
        </p:nvSpPr>
        <p:spPr>
          <a:xfrm>
            <a:off x="46927" y="1196752"/>
            <a:ext cx="9036496" cy="3003130"/>
          </a:xfrm>
          <a:prstGeom prst="rect">
            <a:avLst/>
          </a:prstGeom>
        </p:spPr>
        <p:txBody>
          <a:bodyPr wrap="square">
            <a:spAutoFit/>
          </a:bodyPr>
          <a:lstStyle/>
          <a:p>
            <a:pPr indent="457200" algn="just">
              <a:lnSpc>
                <a:spcPct val="114000"/>
              </a:lnSpc>
              <a:spcAft>
                <a:spcPts val="3000"/>
              </a:spcAft>
              <a:buClr>
                <a:schemeClr val="accent6">
                  <a:lumMod val="75000"/>
                </a:schemeClr>
              </a:buClr>
              <a:defRPr/>
            </a:pPr>
            <a:r>
              <a:rPr lang="tr-TR" sz="2400" dirty="0">
                <a:latin typeface="Arial" pitchFamily="34" charset="0"/>
                <a:cs typeface="Arial" pitchFamily="34" charset="0"/>
              </a:rPr>
              <a:t>Sebze tohum üretimi, tarım sektörü içerisinde en dinamik ve gelişmeye en açık alanlardan birisini oluşturmaktadır. Bunun nedenleri; </a:t>
            </a:r>
            <a:r>
              <a:rPr lang="tr-TR" sz="2400" b="1" dirty="0" smtClean="0">
                <a:latin typeface="Arial" pitchFamily="34" charset="0"/>
                <a:cs typeface="Arial" pitchFamily="34" charset="0"/>
              </a:rPr>
              <a:t>sebzelerin </a:t>
            </a:r>
            <a:r>
              <a:rPr lang="tr-TR" sz="2400" b="1" dirty="0">
                <a:latin typeface="Arial" pitchFamily="34" charset="0"/>
                <a:cs typeface="Arial" pitchFamily="34" charset="0"/>
              </a:rPr>
              <a:t>tür zenginliği yönünden çeşitlilik </a:t>
            </a:r>
            <a:r>
              <a:rPr lang="tr-TR" sz="2400" dirty="0">
                <a:latin typeface="Arial" pitchFamily="34" charset="0"/>
                <a:cs typeface="Arial" pitchFamily="34" charset="0"/>
              </a:rPr>
              <a:t>göstermeleri, </a:t>
            </a:r>
            <a:r>
              <a:rPr lang="tr-TR" sz="2400" b="1" dirty="0">
                <a:latin typeface="Arial" pitchFamily="34" charset="0"/>
                <a:cs typeface="Arial" pitchFamily="34" charset="0"/>
              </a:rPr>
              <a:t>sebze ıslahı ve sebze tohumculuğunun teknik bilgi</a:t>
            </a:r>
            <a:r>
              <a:rPr lang="tr-TR" sz="2400" dirty="0">
                <a:latin typeface="Arial" pitchFamily="34" charset="0"/>
                <a:cs typeface="Arial" pitchFamily="34" charset="0"/>
              </a:rPr>
              <a:t>, </a:t>
            </a:r>
            <a:endParaRPr lang="tr-TR" sz="2400" dirty="0" smtClean="0">
              <a:latin typeface="Arial" pitchFamily="34" charset="0"/>
              <a:cs typeface="Arial" pitchFamily="34" charset="0"/>
            </a:endParaRPr>
          </a:p>
          <a:p>
            <a:pPr indent="457200" algn="just">
              <a:lnSpc>
                <a:spcPct val="114000"/>
              </a:lnSpc>
              <a:spcAft>
                <a:spcPts val="3000"/>
              </a:spcAft>
              <a:buClr>
                <a:schemeClr val="accent6">
                  <a:lumMod val="75000"/>
                </a:schemeClr>
              </a:buClr>
              <a:defRPr/>
            </a:pPr>
            <a:r>
              <a:rPr lang="tr-TR" sz="2400" b="1" dirty="0" smtClean="0">
                <a:latin typeface="Arial" pitchFamily="34" charset="0"/>
                <a:cs typeface="Arial" pitchFamily="34" charset="0"/>
              </a:rPr>
              <a:t>özel </a:t>
            </a:r>
            <a:r>
              <a:rPr lang="tr-TR" sz="2400" b="1" dirty="0">
                <a:latin typeface="Arial" pitchFamily="34" charset="0"/>
                <a:cs typeface="Arial" pitchFamily="34" charset="0"/>
              </a:rPr>
              <a:t>sektörün aktif </a:t>
            </a:r>
            <a:endParaRPr lang="tr-TR" sz="2400" dirty="0">
              <a:latin typeface="Arial" pitchFamily="34" charset="0"/>
              <a:cs typeface="Arial" pitchFamily="34" charset="0"/>
            </a:endParaRPr>
          </a:p>
        </p:txBody>
      </p:sp>
      <p:sp>
        <p:nvSpPr>
          <p:cNvPr id="14" name="Dikdörtgen 13">
            <a:extLst>
              <a:ext uri="{FF2B5EF4-FFF2-40B4-BE49-F238E27FC236}">
                <a16:creationId xmlns:a16="http://schemas.microsoft.com/office/drawing/2014/main" id="{DA9503AD-3C00-49D2-AF8E-F9003B733490}"/>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4F5FE465-9602-4D3F-A71C-A780611059D1}"/>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619CFE09-D2A9-47A2-BAE0-D5828FDBD97C}"/>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381454F3-6A31-4EC5-B23B-300C6D9AB90A}"/>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graphicFrame>
        <p:nvGraphicFramePr>
          <p:cNvPr id="5" name="Grafik 4"/>
          <p:cNvGraphicFramePr>
            <a:graphicFrameLocks/>
          </p:cNvGraphicFramePr>
          <p:nvPr>
            <p:extLst>
              <p:ext uri="{D42A27DB-BD31-4B8C-83A1-F6EECF244321}">
                <p14:modId xmlns:p14="http://schemas.microsoft.com/office/powerpoint/2010/main" val="1441702089"/>
              </p:ext>
            </p:extLst>
          </p:nvPr>
        </p:nvGraphicFramePr>
        <p:xfrm>
          <a:off x="179512" y="548680"/>
          <a:ext cx="8856984"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6" name="Dikdörtgen 5"/>
          <p:cNvSpPr/>
          <p:nvPr/>
        </p:nvSpPr>
        <p:spPr>
          <a:xfrm>
            <a:off x="107504" y="5517232"/>
            <a:ext cx="8928991" cy="369332"/>
          </a:xfrm>
          <a:prstGeom prst="rect">
            <a:avLst/>
          </a:prstGeom>
        </p:spPr>
        <p:txBody>
          <a:bodyPr wrap="square">
            <a:spAutoFit/>
          </a:bodyPr>
          <a:lstStyle/>
          <a:p>
            <a:pPr algn="ctr"/>
            <a:r>
              <a:rPr lang="tr-TR" b="1" dirty="0">
                <a:latin typeface="Arial" pitchFamily="34" charset="0"/>
                <a:cs typeface="Arial" pitchFamily="34" charset="0"/>
              </a:rPr>
              <a:t>Şekil 1. </a:t>
            </a:r>
            <a:r>
              <a:rPr lang="tr-TR" dirty="0">
                <a:latin typeface="Arial" pitchFamily="34" charset="0"/>
                <a:cs typeface="Arial" pitchFamily="34" charset="0"/>
              </a:rPr>
              <a:t>Yıllara Göre Sebze Tohumculuk Sektöründe Faaliyet Gösteren Firma Sayıları</a:t>
            </a:r>
          </a:p>
        </p:txBody>
      </p:sp>
    </p:spTree>
    <p:extLst>
      <p:ext uri="{BB962C8B-B14F-4D97-AF65-F5344CB8AC3E}">
        <p14:creationId xmlns:p14="http://schemas.microsoft.com/office/powerpoint/2010/main" val="10819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188640"/>
            <a:ext cx="7632650" cy="720080"/>
          </a:xfrm>
          <a:ln w="19050">
            <a:solidFill>
              <a:srgbClr val="FF0000"/>
            </a:solidFill>
          </a:ln>
        </p:spPr>
        <p:txBody>
          <a:bodyPr>
            <a:noAutofit/>
          </a:bodyPr>
          <a:lstStyle/>
          <a:p>
            <a:pPr>
              <a:spcBef>
                <a:spcPts val="1200"/>
              </a:spcBef>
              <a:spcAft>
                <a:spcPts val="600"/>
              </a:spcAft>
              <a:buClr>
                <a:schemeClr val="accent6">
                  <a:lumMod val="75000"/>
                </a:schemeClr>
              </a:buClr>
              <a:defRPr/>
            </a:pPr>
            <a:r>
              <a:rPr lang="tr-TR" sz="2400" b="1" dirty="0">
                <a:solidFill>
                  <a:srgbClr val="3333CC"/>
                </a:solidFill>
                <a:latin typeface="Arial" pitchFamily="34" charset="0"/>
                <a:cs typeface="Arial" pitchFamily="34" charset="0"/>
              </a:rPr>
              <a:t>Standart Tohumluk Kaydına Alınan Sebze Çeşitleri </a:t>
            </a:r>
            <a:endParaRPr lang="tr-TR" sz="2400" dirty="0">
              <a:solidFill>
                <a:srgbClr val="3333CC"/>
              </a:solidFill>
              <a:latin typeface="Arial" pitchFamily="34" charset="0"/>
              <a:cs typeface="Arial" pitchFamily="34" charset="0"/>
            </a:endParaRPr>
          </a:p>
        </p:txBody>
      </p:sp>
      <p:sp>
        <p:nvSpPr>
          <p:cNvPr id="14" name="Dikdörtgen 13">
            <a:extLst>
              <a:ext uri="{FF2B5EF4-FFF2-40B4-BE49-F238E27FC236}">
                <a16:creationId xmlns:a16="http://schemas.microsoft.com/office/drawing/2014/main" id="{AF125715-2EFC-4CF7-AF89-9A82CA221C83}"/>
              </a:ext>
            </a:extLst>
          </p:cNvPr>
          <p:cNvSpPr/>
          <p:nvPr/>
        </p:nvSpPr>
        <p:spPr>
          <a:xfrm rot="5400000">
            <a:off x="4283968" y="2025351"/>
            <a:ext cx="576063" cy="9144000"/>
          </a:xfrm>
          <a:prstGeom prst="rect">
            <a:avLst/>
          </a:prstGeom>
          <a:solidFill>
            <a:srgbClr val="CDE6FF"/>
          </a:solidFill>
          <a:ln>
            <a:solidFill>
              <a:srgbClr val="CD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925BFFB1-3D7B-4B4F-B9DF-B8E6A573D235}"/>
              </a:ext>
            </a:extLst>
          </p:cNvPr>
          <p:cNvSpPr txBox="1"/>
          <p:nvPr/>
        </p:nvSpPr>
        <p:spPr>
          <a:xfrm>
            <a:off x="1733530" y="6381328"/>
            <a:ext cx="5656331" cy="430887"/>
          </a:xfrm>
          <a:prstGeom prst="rect">
            <a:avLst/>
          </a:prstGeom>
          <a:noFill/>
        </p:spPr>
        <p:txBody>
          <a:bodyPr wrap="square" rtlCol="0">
            <a:spAutoFit/>
          </a:bodyPr>
          <a:lstStyle/>
          <a:p>
            <a:pPr algn="ctr"/>
            <a:r>
              <a:rPr lang="tr-TR" sz="1100" b="1" dirty="0">
                <a:solidFill>
                  <a:srgbClr val="FF0000"/>
                </a:solidFill>
                <a:latin typeface="Arial" pitchFamily="34" charset="0"/>
                <a:cs typeface="Arial" pitchFamily="34" charset="0"/>
              </a:rPr>
              <a:t>Bahçe Bitkilerinde Tohum Üretimi Mevcut Durum ve Gelecek</a:t>
            </a:r>
            <a:endParaRPr lang="tr-TR" sz="1100" b="1" dirty="0">
              <a:solidFill>
                <a:srgbClr val="3333CC"/>
              </a:solidFill>
              <a:latin typeface="Arial" pitchFamily="34" charset="0"/>
              <a:cs typeface="Arial" pitchFamily="34" charset="0"/>
            </a:endParaRPr>
          </a:p>
          <a:p>
            <a:pPr algn="ctr"/>
            <a:r>
              <a:rPr lang="tr-TR" sz="1100" b="1" dirty="0">
                <a:solidFill>
                  <a:srgbClr val="3333CC"/>
                </a:solidFill>
                <a:latin typeface="Arial" pitchFamily="34" charset="0"/>
                <a:cs typeface="Arial" pitchFamily="34" charset="0"/>
              </a:rPr>
              <a:t>IX. Türkiye Ziraat Mühendisliği Teknik Kongresi 13-17 Ocak 2020 Ankara</a:t>
            </a:r>
            <a:endParaRPr lang="tr-TR" sz="1100" dirty="0">
              <a:solidFill>
                <a:srgbClr val="3333CC"/>
              </a:solidFill>
              <a:latin typeface="Arial" pitchFamily="34" charset="0"/>
              <a:cs typeface="Arial" pitchFamily="34" charset="0"/>
            </a:endParaRPr>
          </a:p>
        </p:txBody>
      </p:sp>
      <p:pic>
        <p:nvPicPr>
          <p:cNvPr id="7" name="Resim 6">
            <a:extLst>
              <a:ext uri="{FF2B5EF4-FFF2-40B4-BE49-F238E27FC236}">
                <a16:creationId xmlns:a16="http://schemas.microsoft.com/office/drawing/2014/main" id="{7CD512EF-D69D-4C13-936D-15295464767B}"/>
              </a:ext>
            </a:extLst>
          </p:cNvPr>
          <p:cNvPicPr>
            <a:picLocks noChangeAspect="1"/>
          </p:cNvPicPr>
          <p:nvPr/>
        </p:nvPicPr>
        <p:blipFill rotWithShape="1">
          <a:blip r:embed="rId2"/>
          <a:srcRect l="20898" t="2750" r="20543" b="2750"/>
          <a:stretch/>
        </p:blipFill>
        <p:spPr>
          <a:xfrm>
            <a:off x="611560" y="1215954"/>
            <a:ext cx="3640392" cy="4426091"/>
          </a:xfrm>
          <a:prstGeom prst="rect">
            <a:avLst/>
          </a:prstGeom>
          <a:ln w="12700">
            <a:solidFill>
              <a:srgbClr val="FFFF00"/>
            </a:solidFill>
          </a:ln>
        </p:spPr>
      </p:pic>
      <p:sp>
        <p:nvSpPr>
          <p:cNvPr id="4" name="Dikdörtgen 3">
            <a:extLst>
              <a:ext uri="{FF2B5EF4-FFF2-40B4-BE49-F238E27FC236}">
                <a16:creationId xmlns:a16="http://schemas.microsoft.com/office/drawing/2014/main" id="{70F324C6-DA97-4C02-9D56-22E1A6C2E10A}"/>
              </a:ext>
            </a:extLst>
          </p:cNvPr>
          <p:cNvSpPr/>
          <p:nvPr/>
        </p:nvSpPr>
        <p:spPr>
          <a:xfrm>
            <a:off x="4534718" y="1591816"/>
            <a:ext cx="4464496" cy="3434082"/>
          </a:xfrm>
          <a:prstGeom prst="rect">
            <a:avLst/>
          </a:prstGeom>
        </p:spPr>
        <p:txBody>
          <a:bodyPr wrap="square">
            <a:spAutoFit/>
          </a:bodyPr>
          <a:lstStyle/>
          <a:p>
            <a:pPr indent="457200" algn="just">
              <a:lnSpc>
                <a:spcPct val="114000"/>
              </a:lnSpc>
            </a:pPr>
            <a:r>
              <a:rPr lang="tr-TR" sz="2400" dirty="0">
                <a:latin typeface="Arial" pitchFamily="34" charset="0"/>
                <a:cs typeface="Arial" pitchFamily="34" charset="0"/>
              </a:rPr>
              <a:t>Ülkemizde sebze türlerinde üretimi yapılan çeşit sayısı her geçen gün artış göstermektedir. </a:t>
            </a:r>
          </a:p>
          <a:p>
            <a:pPr indent="457200" algn="just">
              <a:lnSpc>
                <a:spcPct val="114000"/>
              </a:lnSpc>
            </a:pPr>
            <a:endParaRPr lang="tr-TR" sz="2400" dirty="0">
              <a:solidFill>
                <a:srgbClr val="FF0000"/>
              </a:solidFill>
              <a:latin typeface="Arial" pitchFamily="34" charset="0"/>
              <a:cs typeface="Arial" pitchFamily="34" charset="0"/>
            </a:endParaRPr>
          </a:p>
          <a:p>
            <a:pPr indent="457200" algn="just">
              <a:lnSpc>
                <a:spcPct val="114000"/>
              </a:lnSpc>
            </a:pPr>
            <a:r>
              <a:rPr lang="tr-TR" sz="2400" dirty="0">
                <a:latin typeface="Arial" pitchFamily="34" charset="0"/>
                <a:cs typeface="Arial" pitchFamily="34" charset="0"/>
              </a:rPr>
              <a:t>2019 yılı Haziran ayı itibariyle</a:t>
            </a:r>
            <a:r>
              <a:rPr lang="tr-TR" sz="2400" b="1" dirty="0">
                <a:latin typeface="Arial" pitchFamily="34" charset="0"/>
                <a:cs typeface="Arial" pitchFamily="34" charset="0"/>
              </a:rPr>
              <a:t> </a:t>
            </a:r>
            <a:r>
              <a:rPr lang="tr-TR" sz="2400" b="1" dirty="0">
                <a:solidFill>
                  <a:srgbClr val="FF0000"/>
                </a:solidFill>
                <a:latin typeface="Arial" pitchFamily="34" charset="0"/>
                <a:cs typeface="Arial" pitchFamily="34" charset="0"/>
              </a:rPr>
              <a:t>40</a:t>
            </a:r>
            <a:r>
              <a:rPr lang="tr-TR" sz="2400" dirty="0">
                <a:solidFill>
                  <a:schemeClr val="tx1">
                    <a:lumMod val="75000"/>
                    <a:lumOff val="25000"/>
                  </a:schemeClr>
                </a:solidFill>
                <a:latin typeface="Arial" pitchFamily="34" charset="0"/>
                <a:cs typeface="Arial" pitchFamily="34" charset="0"/>
              </a:rPr>
              <a:t> </a:t>
            </a:r>
            <a:r>
              <a:rPr lang="tr-TR" sz="2400" dirty="0">
                <a:latin typeface="Arial" pitchFamily="34" charset="0"/>
                <a:cs typeface="Arial" pitchFamily="34" charset="0"/>
              </a:rPr>
              <a:t>bitki türünde </a:t>
            </a:r>
            <a:r>
              <a:rPr lang="tr-TR" sz="2400" b="1" dirty="0">
                <a:solidFill>
                  <a:srgbClr val="FF0000"/>
                </a:solidFill>
                <a:latin typeface="Arial" pitchFamily="34" charset="0"/>
                <a:cs typeface="Arial" pitchFamily="34" charset="0"/>
              </a:rPr>
              <a:t>6262</a:t>
            </a:r>
            <a:r>
              <a:rPr lang="tr-TR" sz="2400" dirty="0">
                <a:solidFill>
                  <a:schemeClr val="tx1">
                    <a:lumMod val="75000"/>
                    <a:lumOff val="25000"/>
                  </a:schemeClr>
                </a:solidFill>
                <a:latin typeface="Arial" pitchFamily="34" charset="0"/>
                <a:cs typeface="Arial" pitchFamily="34" charset="0"/>
              </a:rPr>
              <a:t> </a:t>
            </a:r>
            <a:r>
              <a:rPr lang="tr-TR" sz="2400" dirty="0">
                <a:latin typeface="Arial" pitchFamily="34" charset="0"/>
                <a:cs typeface="Arial" pitchFamily="34" charset="0"/>
              </a:rPr>
              <a:t>sebze çeşidi kayıt altına alınmıştır.</a:t>
            </a:r>
            <a:endParaRPr lang="tr-TR" sz="2400" dirty="0"/>
          </a:p>
        </p:txBody>
      </p:sp>
    </p:spTree>
    <p:extLst>
      <p:ext uri="{BB962C8B-B14F-4D97-AF65-F5344CB8AC3E}">
        <p14:creationId xmlns:p14="http://schemas.microsoft.com/office/powerpoint/2010/main" val="357087458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77">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1969</TotalTime>
  <Words>4918</Words>
  <Application>Microsoft Office PowerPoint</Application>
  <PresentationFormat>Ekran Gösterisi (4:3)</PresentationFormat>
  <Paragraphs>959</Paragraphs>
  <Slides>69</Slides>
  <Notes>9</Notes>
  <HiddenSlides>0</HiddenSlides>
  <MMClips>0</MMClips>
  <ScaleCrop>false</ScaleCrop>
  <HeadingPairs>
    <vt:vector size="6" baseType="variant">
      <vt:variant>
        <vt:lpstr>Kullanılan Yazı Tipleri</vt:lpstr>
      </vt:variant>
      <vt:variant>
        <vt:i4>11</vt:i4>
      </vt:variant>
      <vt:variant>
        <vt:lpstr>Tema</vt:lpstr>
      </vt:variant>
      <vt:variant>
        <vt:i4>3</vt:i4>
      </vt:variant>
      <vt:variant>
        <vt:lpstr>Slayt Başlıkları</vt:lpstr>
      </vt:variant>
      <vt:variant>
        <vt:i4>69</vt:i4>
      </vt:variant>
    </vt:vector>
  </HeadingPairs>
  <TitlesOfParts>
    <vt:vector size="83" baseType="lpstr">
      <vt:lpstr>Arial</vt:lpstr>
      <vt:lpstr>Arial Narrow</vt:lpstr>
      <vt:lpstr>Calibri</vt:lpstr>
      <vt:lpstr>Calibri Light</vt:lpstr>
      <vt:lpstr>Georgia</vt:lpstr>
      <vt:lpstr>Gill Sans MT</vt:lpstr>
      <vt:lpstr>Swiss721BT-Light</vt:lpstr>
      <vt:lpstr>Symbol</vt:lpstr>
      <vt:lpstr>Times New Roman</vt:lpstr>
      <vt:lpstr>Wingdings</vt:lpstr>
      <vt:lpstr>Wingdings 3</vt:lpstr>
      <vt:lpstr>Office Teması</vt:lpstr>
      <vt:lpstr>Ofis Teması</vt:lpstr>
      <vt:lpstr>Tema77</vt:lpstr>
      <vt:lpstr>PowerPoint Sunusu</vt:lpstr>
      <vt:lpstr>TOHUMCULUK SEKTÖRÜ</vt:lpstr>
      <vt:lpstr>Türkiye’de Tohumculuğun Gelişimi</vt:lpstr>
      <vt:lpstr>PowerPoint Sunusu</vt:lpstr>
      <vt:lpstr>PowerPoint Sunusu</vt:lpstr>
      <vt:lpstr>PowerPoint Sunusu</vt:lpstr>
      <vt:lpstr>SEBZE TOHUMCULUK SEKTÖRÜ</vt:lpstr>
      <vt:lpstr>PowerPoint Sunusu</vt:lpstr>
      <vt:lpstr>Standart Tohumluk Kaydına Alınan Sebze Çeşitleri </vt:lpstr>
      <vt:lpstr>Çizelge 1. Türkiye’de Kamu, Özel Sektör ve Üniversiteye Kayıtlı Sebze Çeşitlerinin Sayısı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Modern Bitki Islahında Yeni Teknolojik Uygulamalar</vt:lpstr>
      <vt:lpstr>Sebze Islahı ve Tohum Üretiminde  Biyoteknolojik Yöntemlerin Kullanımı</vt:lpstr>
      <vt:lpstr>PowerPoint Sunusu</vt:lpstr>
      <vt:lpstr>PowerPoint Sunusu</vt:lpstr>
      <vt:lpstr>PowerPoint Sunusu</vt:lpstr>
      <vt:lpstr>İşaretleyici Yardımlı Seleksiyon (MAS)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BAHÇE BİTKİLERİ TOHUMCULUĞUNDA  ÖZEL SEKTÖRÜN SORUNLARI</vt:lpstr>
      <vt:lpstr> </vt:lpstr>
      <vt:lpstr>PowerPoint Sunusu</vt:lpstr>
      <vt:lpstr>  İç pazar ile ilgili sorunlar </vt:lpstr>
      <vt:lpstr> İthalat ile ilgili sorunlar  </vt:lpstr>
      <vt:lpstr>PowerPoint Sunusu</vt:lpstr>
      <vt:lpstr>PowerPoint Sunusu</vt:lpstr>
      <vt:lpstr>Bahçe Bitkilerinde Tohum Sektörünün Geleceği</vt:lpstr>
      <vt:lpstr>PowerPoint Sunusu</vt:lpstr>
      <vt:lpstr>PowerPoint Sunusu</vt:lpstr>
      <vt:lpstr>PowerPoint Sunusu</vt:lpstr>
      <vt:lpstr>PowerPoint Sunusu</vt:lpstr>
      <vt:lpstr>PowerPoint Sunusu</vt:lpstr>
      <vt:lpstr>PowerPoint Sunusu</vt:lpstr>
      <vt:lpstr>Genom Editing Tekniği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MEYVE ÜRÜN GRUBU TOHUMLARININ BAHÇE BİTKİLERİ EKONOMİSİ AÇISINDAN ÖNEMİ VE DEĞERLENDİRİLMESİ</dc:title>
  <dc:creator>PRO2000</dc:creator>
  <cp:lastModifiedBy>Exper</cp:lastModifiedBy>
  <cp:revision>239</cp:revision>
  <cp:lastPrinted>2020-01-13T11:39:48Z</cp:lastPrinted>
  <dcterms:created xsi:type="dcterms:W3CDTF">2019-12-18T06:37:01Z</dcterms:created>
  <dcterms:modified xsi:type="dcterms:W3CDTF">2020-02-11T08:50:58Z</dcterms:modified>
</cp:coreProperties>
</file>