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71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3FDB71E-EF08-49C9-96EA-0D832F25FE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2BD7EAC-2BDF-4751-BF50-74E42503A5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8AD7AD2-0D40-4375-BA6B-16698816A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1F7C0B-99FA-4001-8B9E-9C7EF6923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AC4D1C1-3552-4850-85E3-9954382913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876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01D750B-B9CE-45A4-BCA9-98897DAE8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A30D44D-375A-4FED-810D-1B436C126E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39F9704-30BA-484D-980D-61E7CFCE1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0031BB-4DAC-46FF-8C65-77DE69FC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4B4D85F-0657-469E-9B59-48265C13A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3753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5501B00-8C75-4E1D-B905-D82282F778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D7F41D1-ACC0-4A97-BF76-021F195F0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ECEE0-F3E0-413C-8EDD-E4B1AEF36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6293F1-EF99-43EB-8729-29223D50F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9786C5-0977-44D1-8435-AF9A7BFDB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73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5BA90ED-9C2E-4AA2-B337-480B38C8A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87A67A-121A-476B-93C2-99D73A2FB6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0AEB9A-18A8-47F7-A1DA-66AF12C18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F28BEA-5C8C-4C80-BB3B-CFF16BDF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3309EF-B22A-49F5-BAB8-1052729ED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0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F206F56-B9FC-4A47-BEA8-B5DF4627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B4AC0DB-2E6E-494D-965A-8E2FFFAB7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4FD3AD7-A53A-4E57-AEB7-CBBEBD6EC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8C549-6A85-4F37-8D56-AAD5030A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797FE20-C305-46ED-884B-2FBCE2406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373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42248CE-9D70-4758-8621-D33A79CDA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515CD5-E892-4F7F-9620-90754FF7F3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7E090D7-B9A4-4458-9C7C-7C8CD32433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7B80F49-94A3-49B6-8B0F-79EFC1212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877FA0-BBA1-4698-92AE-58C096AAF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077662-071C-46FB-A968-CD0028FB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763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CF0455C-13EE-4F5F-9A85-54CC27D02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E59AB4-2048-414E-884C-3476558F0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97A39B-4308-433F-AA9E-BF63AA366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A6329C-2A76-4DF4-BC19-AE8B94BB3F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B2AD679-6FFC-4E08-9319-B41EE8D800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3ECBC88-63DF-483B-91F2-27676AF6B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3EE84A7-F214-44E5-8793-3B6368C5C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FCF21D8-255D-4279-BC6C-D33DC59B1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80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4A0F412-60C7-4AD4-933D-BBCEBCA5A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98AEBED-F5B4-425B-8953-13B2E9F14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0541325-8936-4F94-B4FB-EAB076F10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A9438E1-4774-4539-9DB5-74B07D59E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459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5FC12C7-06DC-47C1-99E3-DDB172CF5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267E04C-1D90-484C-93C5-4F388DFD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BCC9D48-9A84-4EB0-953A-A42A27794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046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EB2759-E656-409D-9DEB-F507C9ACF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F3DC4D-4180-4793-8BF4-48EA1E150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A7D4E77-D017-4842-9206-CD3B81398F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20A8DCA-2A36-49B9-BB55-30BC7CE16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3EACC5F-EEBF-42D8-8F0D-548AAD275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2546B2A-A222-434A-B730-F2D987AE4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9153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B510093-426A-42B9-8759-9B039A7C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9CE3330-7C8B-4CFE-81E2-067745191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E86DC93-6545-4F77-9B5C-127B5DF26B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34D5C00-C808-47D6-8B74-18709D914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6595C-C382-4C39-81DF-F3CAC7B3E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2AAD47-A047-4F24-AD47-60F3C4FAF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8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16A6E83-B0AE-40E2-BF9E-C2195A1A8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E65C36A-9053-4CDB-8B51-4A2BF466D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D33ACF1-7F3B-483D-B011-0F9B6EA816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55D16-9F0B-48FF-AE52-36879E8B9CAE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6BB34CD-14DA-4724-9858-0D742ADAC1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5090F-C09C-4BD0-8BA0-A3F25910A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BBC63-571B-4D27-9ED4-15D5B2102C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847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434194B-EB56-4062-98C6-CB72F287E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0022124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3746DB1-35A8-422F-9955-4F8E75DBB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18447880-9C41-438F-98E1-E272AF3D2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5299" y="4592325"/>
            <a:ext cx="5946579" cy="1514185"/>
          </a:xfrm>
        </p:spPr>
        <p:txBody>
          <a:bodyPr anchor="t">
            <a:normAutofit/>
          </a:bodyPr>
          <a:lstStyle/>
          <a:p>
            <a:pPr algn="r"/>
            <a:r>
              <a:rPr lang="tr-TR" sz="3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Denizde Yapılan Su Sporlarının İçeriklerinin Tanıtılması-1</a:t>
            </a:r>
          </a:p>
        </p:txBody>
      </p:sp>
      <p:sp>
        <p:nvSpPr>
          <p:cNvPr id="20" name="Freeform 57">
            <a:extLst>
              <a:ext uri="{FF2B5EF4-FFF2-40B4-BE49-F238E27FC236}">
                <a16:creationId xmlns:a16="http://schemas.microsoft.com/office/drawing/2014/main" id="{B817D9AD-5E85-4E85-AC3E-43E24FA91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580219"/>
            <a:ext cx="4383459" cy="5287256"/>
          </a:xfrm>
          <a:custGeom>
            <a:avLst/>
            <a:gdLst>
              <a:gd name="connsiteX0" fmla="*/ 1504462 w 4383459"/>
              <a:gd name="connsiteY0" fmla="*/ 0 h 5287256"/>
              <a:gd name="connsiteX1" fmla="*/ 4383459 w 4383459"/>
              <a:gd name="connsiteY1" fmla="*/ 2878997 h 5287256"/>
              <a:gd name="connsiteX2" fmla="*/ 3114137 w 4383459"/>
              <a:gd name="connsiteY2" fmla="*/ 5266307 h 5287256"/>
              <a:gd name="connsiteX3" fmla="*/ 3079653 w 4383459"/>
              <a:gd name="connsiteY3" fmla="*/ 5287256 h 5287256"/>
              <a:gd name="connsiteX4" fmla="*/ 0 w 4383459"/>
              <a:gd name="connsiteY4" fmla="*/ 5287256 h 5287256"/>
              <a:gd name="connsiteX5" fmla="*/ 0 w 4383459"/>
              <a:gd name="connsiteY5" fmla="*/ 427769 h 5287256"/>
              <a:gd name="connsiteX6" fmla="*/ 132161 w 4383459"/>
              <a:gd name="connsiteY6" fmla="*/ 347480 h 5287256"/>
              <a:gd name="connsiteX7" fmla="*/ 1504462 w 4383459"/>
              <a:gd name="connsiteY7" fmla="*/ 0 h 5287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83459" h="5287256">
                <a:moveTo>
                  <a:pt x="1504462" y="0"/>
                </a:moveTo>
                <a:cubicBezTo>
                  <a:pt x="3094488" y="0"/>
                  <a:pt x="4383459" y="1288971"/>
                  <a:pt x="4383459" y="2878997"/>
                </a:cubicBezTo>
                <a:cubicBezTo>
                  <a:pt x="4383459" y="3872763"/>
                  <a:pt x="3879955" y="4748930"/>
                  <a:pt x="3114137" y="5266307"/>
                </a:cubicBezTo>
                <a:lnTo>
                  <a:pt x="3079653" y="5287256"/>
                </a:lnTo>
                <a:lnTo>
                  <a:pt x="0" y="5287256"/>
                </a:lnTo>
                <a:lnTo>
                  <a:pt x="0" y="427769"/>
                </a:lnTo>
                <a:lnTo>
                  <a:pt x="132161" y="347480"/>
                </a:lnTo>
                <a:cubicBezTo>
                  <a:pt x="540096" y="125876"/>
                  <a:pt x="1007579" y="0"/>
                  <a:pt x="1504462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1" name="Picture 2" descr="ankara Ã¼niversitesi ile ilgili gÃ¶rsel sonucu">
            <a:extLst>
              <a:ext uri="{FF2B5EF4-FFF2-40B4-BE49-F238E27FC236}">
                <a16:creationId xmlns:a16="http://schemas.microsoft.com/office/drawing/2014/main" id="{E86C3170-2B6A-450C-B429-2147EDAF0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181" y="2839031"/>
            <a:ext cx="3163437" cy="316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0810290-E788-4DE3-B716-DBE58CC6A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12946" y="0"/>
            <a:ext cx="4185112" cy="3170097"/>
          </a:xfrm>
          <a:custGeom>
            <a:avLst/>
            <a:gdLst>
              <a:gd name="connsiteX0" fmla="*/ 301225 w 4185112"/>
              <a:gd name="connsiteY0" fmla="*/ 0 h 3170097"/>
              <a:gd name="connsiteX1" fmla="*/ 3883887 w 4185112"/>
              <a:gd name="connsiteY1" fmla="*/ 0 h 3170097"/>
              <a:gd name="connsiteX2" fmla="*/ 3932552 w 4185112"/>
              <a:gd name="connsiteY2" fmla="*/ 80105 h 3170097"/>
              <a:gd name="connsiteX3" fmla="*/ 4185112 w 4185112"/>
              <a:gd name="connsiteY3" fmla="*/ 1077541 h 3170097"/>
              <a:gd name="connsiteX4" fmla="*/ 2092556 w 4185112"/>
              <a:gd name="connsiteY4" fmla="*/ 3170097 h 3170097"/>
              <a:gd name="connsiteX5" fmla="*/ 0 w 4185112"/>
              <a:gd name="connsiteY5" fmla="*/ 1077541 h 3170097"/>
              <a:gd name="connsiteX6" fmla="*/ 252561 w 4185112"/>
              <a:gd name="connsiteY6" fmla="*/ 80105 h 3170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5112" h="3170097">
                <a:moveTo>
                  <a:pt x="301225" y="0"/>
                </a:moveTo>
                <a:lnTo>
                  <a:pt x="3883887" y="0"/>
                </a:lnTo>
                <a:lnTo>
                  <a:pt x="3932552" y="80105"/>
                </a:lnTo>
                <a:cubicBezTo>
                  <a:pt x="4093621" y="376606"/>
                  <a:pt x="4185112" y="716389"/>
                  <a:pt x="4185112" y="1077541"/>
                </a:cubicBezTo>
                <a:cubicBezTo>
                  <a:pt x="4185112" y="2233228"/>
                  <a:pt x="3248243" y="3170097"/>
                  <a:pt x="2092556" y="3170097"/>
                </a:cubicBezTo>
                <a:cubicBezTo>
                  <a:pt x="936869" y="3170097"/>
                  <a:pt x="0" y="2233228"/>
                  <a:pt x="0" y="1077541"/>
                </a:cubicBezTo>
                <a:cubicBezTo>
                  <a:pt x="0" y="716389"/>
                  <a:pt x="91491" y="376606"/>
                  <a:pt x="252561" y="80105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Picture 2" descr="Ä°lgili resim">
            <a:extLst>
              <a:ext uri="{FF2B5EF4-FFF2-40B4-BE49-F238E27FC236}">
                <a16:creationId xmlns:a16="http://schemas.microsoft.com/office/drawing/2014/main" id="{23F6065A-6111-4C2C-BF40-9074C6FA3F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18595" y="573467"/>
            <a:ext cx="2754249" cy="13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4FE2E9E2-98A0-43A1-AAC5-07A7068DD391}"/>
              </a:ext>
            </a:extLst>
          </p:cNvPr>
          <p:cNvSpPr/>
          <p:nvPr/>
        </p:nvSpPr>
        <p:spPr>
          <a:xfrm>
            <a:off x="5763126" y="4427621"/>
            <a:ext cx="5847348" cy="15748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1981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yelken sporu ile ilgili gÃ¶rsel sonucu">
            <a:extLst>
              <a:ext uri="{FF2B5EF4-FFF2-40B4-BE49-F238E27FC236}">
                <a16:creationId xmlns:a16="http://schemas.microsoft.com/office/drawing/2014/main" id="{4ACFE3CF-8BE9-4D98-AEE6-74C831947B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3" r="13986" b="-3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Ä°lgili resim">
            <a:extLst>
              <a:ext uri="{FF2B5EF4-FFF2-40B4-BE49-F238E27FC236}">
                <a16:creationId xmlns:a16="http://schemas.microsoft.com/office/drawing/2014/main" id="{47A5B5C9-5D6F-434F-B8DD-79CC3D07EB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3" r="36606" b="-2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Ã¶rf ile ilgili gÃ¶rsel sonucu">
            <a:extLst>
              <a:ext uri="{FF2B5EF4-FFF2-40B4-BE49-F238E27FC236}">
                <a16:creationId xmlns:a16="http://schemas.microsoft.com/office/drawing/2014/main" id="{1CE39646-0268-4B86-9BDF-00D790B10E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5" r="8918" b="-3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kÃ¼rek sporu ile ilgili gÃ¶rsel sonucu">
            <a:extLst>
              <a:ext uri="{FF2B5EF4-FFF2-40B4-BE49-F238E27FC236}">
                <a16:creationId xmlns:a16="http://schemas.microsoft.com/office/drawing/2014/main" id="{371B3697-CE6D-461D-91D1-C85B4E0ECD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0829" b="-3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557749F-B943-4D30-8F08-8AA92F25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A5D7E9A-A7BD-4A60-B5B2-F6717507B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Ders İçeriği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C20924-248F-420C-8295-2ECF8A8571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 Tanıtımı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 Kuralları</a:t>
            </a:r>
          </a:p>
          <a:p>
            <a:r>
              <a:rPr lang="tr-TR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Kayağında Kullanılan Malzemeler</a:t>
            </a:r>
          </a:p>
          <a:p>
            <a:endParaRPr lang="tr-TR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28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Ä°lgili resim">
            <a:extLst>
              <a:ext uri="{FF2B5EF4-FFF2-40B4-BE49-F238E27FC236}">
                <a16:creationId xmlns:a16="http://schemas.microsoft.com/office/drawing/2014/main" id="{DE7BF921-2D4F-4F06-BB0C-0A58C725BC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r="3315" b="3"/>
          <a:stretch/>
        </p:blipFill>
        <p:spPr bwMode="auto">
          <a:xfrm>
            <a:off x="5734231" y="252722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su kayaÄÄ± ile ilgili gÃ¶rsel sonucu">
            <a:extLst>
              <a:ext uri="{FF2B5EF4-FFF2-40B4-BE49-F238E27FC236}">
                <a16:creationId xmlns:a16="http://schemas.microsoft.com/office/drawing/2014/main" id="{B78B8279-750D-4BE3-8B61-044A66903A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0" r="17088"/>
          <a:stretch/>
        </p:blipFill>
        <p:spPr bwMode="auto">
          <a:xfrm>
            <a:off x="8738478" y="3917271"/>
            <a:ext cx="3453522" cy="2950205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560" y="849111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Ayağa takılı kayaklar yardımıyla, hızla giden bir teknenin arkasına bağlı olan halata tutunarak su üstünde kaymaya dayanan açık hava sporudur.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89547" y="998621"/>
            <a:ext cx="2550695" cy="1155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075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164" y="960479"/>
            <a:ext cx="4803636" cy="1311664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Başlangıçta yalnız yaz mevsiminde yapılan bir spor dalı olan su kayağı, artık tüm dünyada modern koruyucu elbiselerin yaygınlaşmasıyla yıl boyunca yapılabilen bir spor dalı olmuştur. 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Hatta bazı ülkelerde özürlüler için kurulan özel merkezlerde de su kayağı gerçekleştirilmektedir.</a:t>
            </a:r>
          </a:p>
        </p:txBody>
      </p:sp>
      <p:pic>
        <p:nvPicPr>
          <p:cNvPr id="1026" name="Picture 2" descr="Nat Geo: Wakeskating, Bosnia / Herzegovina | San Diego with RealtorPeg">
            <a:extLst>
              <a:ext uri="{FF2B5EF4-FFF2-40B4-BE49-F238E27FC236}">
                <a16:creationId xmlns:a16="http://schemas.microsoft.com/office/drawing/2014/main" id="{C0BA915A-BA06-4492-8227-3E980A9226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4" r="5172" b="1"/>
          <a:stretch/>
        </p:blipFill>
        <p:spPr bwMode="auto"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89547" y="998621"/>
            <a:ext cx="2550695" cy="1155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280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su kayaÄÄ± ile ilgili gÃ¶rsel sonucu">
            <a:extLst>
              <a:ext uri="{FF2B5EF4-FFF2-40B4-BE49-F238E27FC236}">
                <a16:creationId xmlns:a16="http://schemas.microsoft.com/office/drawing/2014/main" id="{F33571C0-F407-45FA-8C0D-90AA0F7CFB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9" r="21753" b="2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Ä°lgili resim">
            <a:extLst>
              <a:ext uri="{FF2B5EF4-FFF2-40B4-BE49-F238E27FC236}">
                <a16:creationId xmlns:a16="http://schemas.microsoft.com/office/drawing/2014/main" id="{557B4D35-E324-49C8-A409-DC8F99A746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2" r="3570" b="-2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B14453BD-5777-4503-A759-40677E44E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263" y="849111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2F4374-C4D8-4F0B-8549-8AFE5338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Başlangıçta yalnız yaz mevsiminde yapılan bir spor dalı olan su kayağı, artık tüm dünyada modern koruyucu elbiselerin yaygınlaşmasıyla yıl boyunca yapılabilen bir spor dalı olmuştur. 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Hatta bazı ülkelerde özürlüler için kurulan özel merkezlerde de su kayağı gerçekleştirilmektedir.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BFB1874-3EBF-43B7-BF1E-B5DFE46F4AD6}"/>
              </a:ext>
            </a:extLst>
          </p:cNvPr>
          <p:cNvSpPr/>
          <p:nvPr/>
        </p:nvSpPr>
        <p:spPr>
          <a:xfrm>
            <a:off x="589547" y="998621"/>
            <a:ext cx="2550695" cy="1155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83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su kayaÄÄ± ile ilgili gÃ¶rsel sonucu">
            <a:extLst>
              <a:ext uri="{FF2B5EF4-FFF2-40B4-BE49-F238E27FC236}">
                <a16:creationId xmlns:a16="http://schemas.microsoft.com/office/drawing/2014/main" id="{A580404F-8DFA-4216-8BED-1D3AAFB669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3"/>
          <a:stretch/>
        </p:blipFill>
        <p:spPr bwMode="auto">
          <a:xfrm>
            <a:off x="7101031" y="2508989"/>
            <a:ext cx="5090970" cy="4349011"/>
          </a:xfrm>
          <a:custGeom>
            <a:avLst/>
            <a:gdLst>
              <a:gd name="connsiteX0" fmla="*/ 1901420 w 3453522"/>
              <a:gd name="connsiteY0" fmla="*/ 0 h 2950205"/>
              <a:gd name="connsiteX1" fmla="*/ 3368648 w 3453522"/>
              <a:gd name="connsiteY1" fmla="*/ 691940 h 2950205"/>
              <a:gd name="connsiteX2" fmla="*/ 3453522 w 3453522"/>
              <a:gd name="connsiteY2" fmla="*/ 805440 h 2950205"/>
              <a:gd name="connsiteX3" fmla="*/ 3453522 w 3453522"/>
              <a:gd name="connsiteY3" fmla="*/ 2950205 h 2950205"/>
              <a:gd name="connsiteX4" fmla="*/ 316036 w 3453522"/>
              <a:gd name="connsiteY4" fmla="*/ 2950205 h 2950205"/>
              <a:gd name="connsiteX5" fmla="*/ 229491 w 3453522"/>
              <a:gd name="connsiteY5" fmla="*/ 2807749 h 2950205"/>
              <a:gd name="connsiteX6" fmla="*/ 0 w 3453522"/>
              <a:gd name="connsiteY6" fmla="*/ 1901419 h 2950205"/>
              <a:gd name="connsiteX7" fmla="*/ 1901420 w 3453522"/>
              <a:gd name="connsiteY7" fmla="*/ 0 h 2950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53522" h="2950205">
                <a:moveTo>
                  <a:pt x="1901420" y="0"/>
                </a:moveTo>
                <a:cubicBezTo>
                  <a:pt x="2492116" y="0"/>
                  <a:pt x="3019900" y="269355"/>
                  <a:pt x="3368648" y="691940"/>
                </a:cubicBezTo>
                <a:lnTo>
                  <a:pt x="3453522" y="805440"/>
                </a:lnTo>
                <a:lnTo>
                  <a:pt x="3453522" y="2950205"/>
                </a:lnTo>
                <a:lnTo>
                  <a:pt x="316036" y="2950205"/>
                </a:lnTo>
                <a:lnTo>
                  <a:pt x="229491" y="2807749"/>
                </a:lnTo>
                <a:cubicBezTo>
                  <a:pt x="83134" y="2538330"/>
                  <a:pt x="0" y="2229583"/>
                  <a:pt x="0" y="1901419"/>
                </a:cubicBezTo>
                <a:cubicBezTo>
                  <a:pt x="0" y="851294"/>
                  <a:pt x="851295" y="0"/>
                  <a:pt x="1901420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106C903-84A2-4A47-A6E7-9A514979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 Kuralları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129FAE-92EE-4F06-9C61-D3D4BCDA9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Yarışmalar bireysel olarak yapılmaktadır. Bütün yarışmalar 2 devreden oluşur ve yarışmacılar ilk devreye katılmak zorundadırlar. 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Başarılı olanlar 2. devreye katılırlar. Her yarışmacıya, yarışma sırasında başarısına göre puan verilir.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87BD8A3-1E29-4A66-BA20-D77FE0DB3294}"/>
              </a:ext>
            </a:extLst>
          </p:cNvPr>
          <p:cNvSpPr/>
          <p:nvPr/>
        </p:nvSpPr>
        <p:spPr>
          <a:xfrm>
            <a:off x="649705" y="938463"/>
            <a:ext cx="4282740" cy="11911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154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su kayaÄÄ± ile ilgili gÃ¶rsel sonucu">
            <a:extLst>
              <a:ext uri="{FF2B5EF4-FFF2-40B4-BE49-F238E27FC236}">
                <a16:creationId xmlns:a16="http://schemas.microsoft.com/office/drawing/2014/main" id="{BCDE3C56-3EED-4E37-BBB2-990AE294F5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1" r="25122" b="4"/>
          <a:stretch/>
        </p:blipFill>
        <p:spPr bwMode="auto">
          <a:xfrm>
            <a:off x="5491133" y="286529"/>
            <a:ext cx="2275744" cy="2275744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Ä°lgili resim">
            <a:extLst>
              <a:ext uri="{FF2B5EF4-FFF2-40B4-BE49-F238E27FC236}">
                <a16:creationId xmlns:a16="http://schemas.microsoft.com/office/drawing/2014/main" id="{4063A93A-4BFB-4CC5-820B-B2F3E3C87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4" r="26627"/>
          <a:stretch/>
        </p:blipFill>
        <p:spPr bwMode="auto">
          <a:xfrm>
            <a:off x="7786846" y="1"/>
            <a:ext cx="4405154" cy="3776782"/>
          </a:xfrm>
          <a:custGeom>
            <a:avLst/>
            <a:gdLst>
              <a:gd name="connsiteX0" fmla="*/ 279221 w 4405154"/>
              <a:gd name="connsiteY0" fmla="*/ 0 h 3776782"/>
              <a:gd name="connsiteX1" fmla="*/ 4405154 w 4405154"/>
              <a:gd name="connsiteY1" fmla="*/ 0 h 3776782"/>
              <a:gd name="connsiteX2" fmla="*/ 4405154 w 4405154"/>
              <a:gd name="connsiteY2" fmla="*/ 3055054 h 3776782"/>
              <a:gd name="connsiteX3" fmla="*/ 4266200 w 4405154"/>
              <a:gd name="connsiteY3" fmla="*/ 3181344 h 3776782"/>
              <a:gd name="connsiteX4" fmla="*/ 2607554 w 4405154"/>
              <a:gd name="connsiteY4" fmla="*/ 3776782 h 3776782"/>
              <a:gd name="connsiteX5" fmla="*/ 0 w 4405154"/>
              <a:gd name="connsiteY5" fmla="*/ 1169228 h 3776782"/>
              <a:gd name="connsiteX6" fmla="*/ 204915 w 4405154"/>
              <a:gd name="connsiteY6" fmla="*/ 154250 h 377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05154" h="3776782">
                <a:moveTo>
                  <a:pt x="279221" y="0"/>
                </a:moveTo>
                <a:lnTo>
                  <a:pt x="4405154" y="0"/>
                </a:lnTo>
                <a:lnTo>
                  <a:pt x="4405154" y="3055054"/>
                </a:lnTo>
                <a:lnTo>
                  <a:pt x="4266200" y="3181344"/>
                </a:lnTo>
                <a:cubicBezTo>
                  <a:pt x="3815461" y="3553326"/>
                  <a:pt x="3237603" y="3776782"/>
                  <a:pt x="2607554" y="3776782"/>
                </a:cubicBezTo>
                <a:cubicBezTo>
                  <a:pt x="1167442" y="3776782"/>
                  <a:pt x="0" y="2609341"/>
                  <a:pt x="0" y="1169228"/>
                </a:cubicBezTo>
                <a:cubicBezTo>
                  <a:pt x="0" y="809200"/>
                  <a:pt x="72965" y="466214"/>
                  <a:pt x="204915" y="15425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Unvan 1">
            <a:extLst>
              <a:ext uri="{FF2B5EF4-FFF2-40B4-BE49-F238E27FC236}">
                <a16:creationId xmlns:a16="http://schemas.microsoft.com/office/drawing/2014/main" id="{5106C903-84A2-4A47-A6E7-9A514979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845" y="802955"/>
            <a:ext cx="4283082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 Kuralları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129FAE-92EE-4F06-9C61-D3D4BCDA9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232" y="2421682"/>
            <a:ext cx="4282740" cy="3639289"/>
          </a:xfrm>
        </p:spPr>
        <p:txBody>
          <a:bodyPr anchor="ctr">
            <a:normAutofit/>
          </a:bodyPr>
          <a:lstStyle/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Yarışlar erkek ve bayan olarak ayrılır. Yarışlara her yaştan yarışmacı katılabilir.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Yarışma görevleri, yarışma türlerine göre WSU tarafından önerilen başhakem, hakem ve yardımcılardan oluşur.</a:t>
            </a:r>
          </a:p>
          <a:p>
            <a:pPr algn="just"/>
            <a:r>
              <a:rPr lang="tr-T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Başhakem: Bütün değerlendirme skorları denetleme ve her yaş için hakemleri ve yardımcıları seçmekle görevlidir.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87BD8A3-1E29-4A66-BA20-D77FE0DB3294}"/>
              </a:ext>
            </a:extLst>
          </p:cNvPr>
          <p:cNvSpPr/>
          <p:nvPr/>
        </p:nvSpPr>
        <p:spPr>
          <a:xfrm>
            <a:off x="649705" y="938463"/>
            <a:ext cx="4282740" cy="11911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302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106C903-84A2-4A47-A6E7-9A5149793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305" y="834403"/>
            <a:ext cx="4659319" cy="1454051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 Kayağı Yarışmaları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7129FAE-92EE-4F06-9C61-D3D4BCDA9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305" y="2406285"/>
            <a:ext cx="6380359" cy="274099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tr-TR" sz="2400" b="1" dirty="0"/>
          </a:p>
          <a:p>
            <a:pPr marL="0" indent="0">
              <a:buNone/>
            </a:pPr>
            <a:r>
              <a:rPr lang="tr-TR" sz="2400" dirty="0"/>
              <a:t>Uluslararası yarışmalar, üç dalda yapılır.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/>
              <a:t>1- Atlama yarışmaları</a:t>
            </a:r>
          </a:p>
          <a:p>
            <a:pPr marL="0" indent="0">
              <a:buNone/>
            </a:pPr>
            <a:r>
              <a:rPr lang="tr-TR" sz="2400" b="1" dirty="0"/>
              <a:t>2-Slalom yarışmaları</a:t>
            </a:r>
          </a:p>
          <a:p>
            <a:pPr marL="0" indent="0">
              <a:buNone/>
            </a:pPr>
            <a:r>
              <a:rPr lang="tr-TR" sz="2400" b="1" dirty="0"/>
              <a:t>3-Gösteri yarışmaları</a:t>
            </a:r>
            <a:endParaRPr lang="tr-TR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287BD8A3-1E29-4A66-BA20-D77FE0DB3294}"/>
              </a:ext>
            </a:extLst>
          </p:cNvPr>
          <p:cNvSpPr/>
          <p:nvPr/>
        </p:nvSpPr>
        <p:spPr>
          <a:xfrm>
            <a:off x="649705" y="938463"/>
            <a:ext cx="4681950" cy="119112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Unvan 1">
            <a:extLst>
              <a:ext uri="{FF2B5EF4-FFF2-40B4-BE49-F238E27FC236}">
                <a16:creationId xmlns:a16="http://schemas.microsoft.com/office/drawing/2014/main" id="{3ED8DFE7-C8EF-4544-B92B-7F1F75288674}"/>
              </a:ext>
            </a:extLst>
          </p:cNvPr>
          <p:cNvSpPr txBox="1">
            <a:spLocks/>
          </p:cNvSpPr>
          <p:nvPr/>
        </p:nvSpPr>
        <p:spPr>
          <a:xfrm>
            <a:off x="6096000" y="834403"/>
            <a:ext cx="5103584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Kullanılan Malzemeler</a:t>
            </a:r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A3B85223-B82A-40B9-BAA4-8ABEAD484624}"/>
              </a:ext>
            </a:extLst>
          </p:cNvPr>
          <p:cNvSpPr txBox="1">
            <a:spLocks/>
          </p:cNvSpPr>
          <p:nvPr/>
        </p:nvSpPr>
        <p:spPr>
          <a:xfrm>
            <a:off x="6222610" y="2426802"/>
            <a:ext cx="6380359" cy="2961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sz="2400" b="1" dirty="0"/>
          </a:p>
          <a:p>
            <a:pPr marL="0" indent="0">
              <a:buFont typeface="Arial" panose="020B0604020202020204" pitchFamily="34" charset="0"/>
              <a:buNone/>
            </a:pPr>
            <a:endParaRPr lang="tr-TR" sz="2400" b="1" dirty="0"/>
          </a:p>
          <a:p>
            <a:r>
              <a:rPr lang="tr-TR" b="1" dirty="0"/>
              <a:t>Jet skiler</a:t>
            </a:r>
          </a:p>
          <a:p>
            <a:r>
              <a:rPr lang="tr-TR" b="1" dirty="0"/>
              <a:t>Çekme halatları</a:t>
            </a:r>
          </a:p>
          <a:p>
            <a:r>
              <a:rPr lang="tr-TR" b="1" dirty="0"/>
              <a:t>Motorlar</a:t>
            </a:r>
          </a:p>
          <a:p>
            <a:r>
              <a:rPr lang="tr-TR" b="1" dirty="0"/>
              <a:t>Rampalar</a:t>
            </a:r>
          </a:p>
          <a:p>
            <a:r>
              <a:rPr lang="tr-TR" b="1" dirty="0"/>
              <a:t>Giysiler</a:t>
            </a:r>
            <a:endParaRPr lang="tr-TR" sz="2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E5005B5D-69C5-4272-91B2-B297189339C5}"/>
              </a:ext>
            </a:extLst>
          </p:cNvPr>
          <p:cNvSpPr/>
          <p:nvPr/>
        </p:nvSpPr>
        <p:spPr>
          <a:xfrm>
            <a:off x="6180010" y="991188"/>
            <a:ext cx="4878898" cy="11589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Picture 2" descr="su kayaÄÄ± ile ilgili gÃ¶rsel sonucu">
            <a:extLst>
              <a:ext uri="{FF2B5EF4-FFF2-40B4-BE49-F238E27FC236}">
                <a16:creationId xmlns:a16="http://schemas.microsoft.com/office/drawing/2014/main" id="{9372EF95-98FE-4984-871B-26A9BA5FFA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99" r="3" b="3"/>
          <a:stretch/>
        </p:blipFill>
        <p:spPr bwMode="auto">
          <a:xfrm>
            <a:off x="8875612" y="3541614"/>
            <a:ext cx="3316388" cy="3316386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89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nkara Ã¼niversitesi ile ilgili gÃ¶rsel sonucu">
            <a:extLst>
              <a:ext uri="{FF2B5EF4-FFF2-40B4-BE49-F238E27FC236}">
                <a16:creationId xmlns:a16="http://schemas.microsoft.com/office/drawing/2014/main" id="{1C8AC5D0-5A18-47B9-8BCB-C9F1475DCD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8" r="-2" b="20378"/>
          <a:stretch/>
        </p:blipFill>
        <p:spPr bwMode="auto">
          <a:xfrm>
            <a:off x="6083786" y="-168318"/>
            <a:ext cx="6261330" cy="3932313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Ä°lgili resim">
            <a:extLst>
              <a:ext uri="{FF2B5EF4-FFF2-40B4-BE49-F238E27FC236}">
                <a16:creationId xmlns:a16="http://schemas.microsoft.com/office/drawing/2014/main" id="{D6FD71F4-AFCF-485C-8A22-AA9D641029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6" r="12809"/>
          <a:stretch/>
        </p:blipFill>
        <p:spPr bwMode="auto">
          <a:xfrm>
            <a:off x="6089904" y="2487168"/>
            <a:ext cx="6263640" cy="4215384"/>
          </a:xfrm>
          <a:prstGeom prst="rect">
            <a:avLst/>
          </a:prstGeom>
          <a:noFill/>
          <a:effectLst>
            <a:softEdge rad="533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2901FED-4FC9-4ED5-8123-C98BCD1616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4FCBC73-0212-4F2B-85CC-89AB6A57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803637" cy="3788830"/>
          </a:xfrm>
        </p:spPr>
        <p:txBody>
          <a:bodyPr anchor="ctr">
            <a:normAutofit/>
          </a:bodyPr>
          <a:lstStyle/>
          <a:p>
            <a:r>
              <a:rPr lang="tr-TR" sz="32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280005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238</Words>
  <Application>Microsoft Office PowerPoint</Application>
  <PresentationFormat>Geniş ekran</PresentationFormat>
  <Paragraphs>37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Denizde Yapılan Su Sporlarının İçeriklerinin Tanıtılması-1</vt:lpstr>
      <vt:lpstr>Ders İçeriği</vt:lpstr>
      <vt:lpstr>Su Kayağı</vt:lpstr>
      <vt:lpstr>Su Kayağı</vt:lpstr>
      <vt:lpstr>Su Kayağı</vt:lpstr>
      <vt:lpstr>Su Kayağı Kuralları</vt:lpstr>
      <vt:lpstr>Su Kayağı Kuralları</vt:lpstr>
      <vt:lpstr>Su Kayağı Yarışmaları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Denizde Yapılan Su Sporlarının İçeriklerinin Tanıtılması</dc:title>
  <dc:creator>Nurettin Göksu Çini-Akademik</dc:creator>
  <cp:lastModifiedBy>Nurettin Göksu Çini-Akademik</cp:lastModifiedBy>
  <cp:revision>3</cp:revision>
  <dcterms:created xsi:type="dcterms:W3CDTF">2020-05-03T11:12:08Z</dcterms:created>
  <dcterms:modified xsi:type="dcterms:W3CDTF">2020-05-03T11:53:15Z</dcterms:modified>
</cp:coreProperties>
</file>