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7D7BA-7350-4BBA-935E-F2B9E125551D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26FBB-CC34-4B95-A87C-F46D170DDB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4235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7D7BA-7350-4BBA-935E-F2B9E125551D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26FBB-CC34-4B95-A87C-F46D170DDB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13814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7D7BA-7350-4BBA-935E-F2B9E125551D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26FBB-CC34-4B95-A87C-F46D170DDB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70784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7D7BA-7350-4BBA-935E-F2B9E125551D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26FBB-CC34-4B95-A87C-F46D170DDB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69004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7D7BA-7350-4BBA-935E-F2B9E125551D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26FBB-CC34-4B95-A87C-F46D170DDB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7754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7D7BA-7350-4BBA-935E-F2B9E125551D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26FBB-CC34-4B95-A87C-F46D170DDB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33889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7D7BA-7350-4BBA-935E-F2B9E125551D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26FBB-CC34-4B95-A87C-F46D170DDB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52036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7D7BA-7350-4BBA-935E-F2B9E125551D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26FBB-CC34-4B95-A87C-F46D170DDB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5537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7D7BA-7350-4BBA-935E-F2B9E125551D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26FBB-CC34-4B95-A87C-F46D170DDB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34999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7D7BA-7350-4BBA-935E-F2B9E125551D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26FBB-CC34-4B95-A87C-F46D170DDB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12166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7D7BA-7350-4BBA-935E-F2B9E125551D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26FBB-CC34-4B95-A87C-F46D170DDB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1001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67D7BA-7350-4BBA-935E-F2B9E125551D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526FBB-CC34-4B95-A87C-F46D170DDB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7659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3568" y="1484784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7030A0"/>
                </a:solidFill>
              </a:rPr>
              <a:t>BİLİMSEL ARAŞTIRMA YÖNTEMLERİ</a:t>
            </a:r>
            <a:r>
              <a:rPr lang="en-GB" b="1" dirty="0" smtClean="0">
                <a:solidFill>
                  <a:srgbClr val="7030A0"/>
                </a:solidFill>
              </a:rPr>
              <a:t/>
            </a:r>
            <a:br>
              <a:rPr lang="en-GB" b="1" dirty="0" smtClean="0">
                <a:solidFill>
                  <a:srgbClr val="7030A0"/>
                </a:solidFill>
              </a:rPr>
            </a:br>
            <a:r>
              <a:rPr lang="en-GB" b="1" dirty="0" smtClean="0">
                <a:solidFill>
                  <a:srgbClr val="7030A0"/>
                </a:solidFill>
              </a:rPr>
              <a:t/>
            </a:r>
            <a:br>
              <a:rPr lang="en-GB" b="1" dirty="0" smtClean="0">
                <a:solidFill>
                  <a:srgbClr val="7030A0"/>
                </a:solidFill>
              </a:rPr>
            </a:br>
            <a:r>
              <a:rPr lang="en-GB" b="1" dirty="0" smtClean="0">
                <a:solidFill>
                  <a:srgbClr val="7030A0"/>
                </a:solidFill>
              </a:rPr>
              <a:t>ÜNİTE 7</a:t>
            </a:r>
            <a:endParaRPr lang="tr-TR" b="1" dirty="0">
              <a:solidFill>
                <a:srgbClr val="7030A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Dr.Ergül</a:t>
            </a:r>
            <a:r>
              <a:rPr lang="tr-TR" dirty="0" smtClean="0"/>
              <a:t> Demir</a:t>
            </a:r>
          </a:p>
        </p:txBody>
      </p:sp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780928"/>
            <a:ext cx="2314575" cy="197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2780928"/>
            <a:ext cx="214312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3E0B2-DCD1-4728-A8E0-202221FA8B93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0445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39552" y="2204864"/>
            <a:ext cx="8229600" cy="2232248"/>
          </a:xfrm>
        </p:spPr>
        <p:txBody>
          <a:bodyPr>
            <a:noAutofit/>
          </a:bodyPr>
          <a:lstStyle/>
          <a:p>
            <a:pPr algn="l"/>
            <a:r>
              <a:rPr lang="tr-TR" b="1" dirty="0" smtClean="0">
                <a:solidFill>
                  <a:srgbClr val="7030A0"/>
                </a:solidFill>
              </a:rPr>
              <a:t>ÖLÇME ARAÇLARININ PSİKOMETRİK ÖZELLİKLERİ</a:t>
            </a:r>
            <a:endParaRPr lang="tr-TR" b="1" dirty="0">
              <a:solidFill>
                <a:srgbClr val="7030A0"/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3758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3192" y="128588"/>
            <a:ext cx="2910808" cy="308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 smtClean="0"/>
              <a:t>Ölçmede Hata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Her ölçmeye bir miktar hata karışır: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tr-TR" sz="4400" b="1" dirty="0" smtClean="0">
                <a:solidFill>
                  <a:srgbClr val="7030A0"/>
                </a:solidFill>
              </a:rPr>
              <a:t>X = T + E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Ölçme hatası; gözlenen değerlerle gerçek değerler arasındaki farkı ifade eder.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492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 smtClean="0"/>
              <a:t>Hata Kaynakları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Gözlemci</a:t>
            </a:r>
          </a:p>
          <a:p>
            <a:r>
              <a:rPr lang="tr-TR" dirty="0" smtClean="0"/>
              <a:t>Ortam ve koşullar</a:t>
            </a:r>
          </a:p>
          <a:p>
            <a:r>
              <a:rPr lang="tr-TR" dirty="0" smtClean="0"/>
              <a:t>Gözlem birimleri</a:t>
            </a:r>
          </a:p>
          <a:p>
            <a:r>
              <a:rPr lang="tr-TR" dirty="0" smtClean="0"/>
              <a:t>Ölçme yöntemi</a:t>
            </a:r>
          </a:p>
          <a:p>
            <a:r>
              <a:rPr lang="tr-TR" dirty="0" smtClean="0"/>
              <a:t>Ölçme aracı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4</a:t>
            </a:fld>
            <a:endParaRPr lang="tr-T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0002" y="188640"/>
            <a:ext cx="4446494" cy="273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2850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 smtClean="0"/>
              <a:t>Hata Türleri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i="1" u="sng" dirty="0" smtClean="0"/>
              <a:t>Sabit hata: </a:t>
            </a:r>
            <a:r>
              <a:rPr lang="tr-TR" dirty="0" smtClean="0"/>
              <a:t>Her bir gözlem birimine yönelik ölçmeye aynı miktarda karışan hata türüdür.</a:t>
            </a:r>
          </a:p>
          <a:p>
            <a:endParaRPr lang="tr-TR" dirty="0" smtClean="0"/>
          </a:p>
          <a:p>
            <a:r>
              <a:rPr lang="tr-TR" i="1" u="sng" dirty="0" smtClean="0"/>
              <a:t>Sistematik hata </a:t>
            </a:r>
            <a:r>
              <a:rPr lang="tr-TR" u="sng" dirty="0" smtClean="0"/>
              <a:t>(Yanlılık)</a:t>
            </a:r>
            <a:r>
              <a:rPr lang="tr-TR" i="1" u="sng" dirty="0" smtClean="0"/>
              <a:t>: </a:t>
            </a:r>
            <a:r>
              <a:rPr lang="tr-TR" dirty="0" smtClean="0"/>
              <a:t>Gözlem birimlerine yönelik ölçmelere farklı miktarlarda karışmakla birlikte belli bir sistematiği ve kuralı olan hata türüdür. </a:t>
            </a:r>
          </a:p>
          <a:p>
            <a:endParaRPr lang="tr-TR" dirty="0" smtClean="0"/>
          </a:p>
          <a:p>
            <a:r>
              <a:rPr lang="tr-TR" i="1" u="sng" dirty="0" smtClean="0"/>
              <a:t>Tesadüfî hata: </a:t>
            </a:r>
            <a:r>
              <a:rPr lang="tr-TR" dirty="0" smtClean="0"/>
              <a:t>Gözlem birimlerine yönelik ölçmelere farklı miktarlarda karışan, sistematik olmayan ve kaynağı belirlenemeyen hata türüdür.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5428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Örnekler-1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/>
              <a:t>Aşağıdaki örnek durumlarda ölçmeye karışan hata türlerini belirleyelim</a:t>
            </a:r>
            <a:r>
              <a:rPr lang="tr-TR" dirty="0" smtClean="0"/>
              <a:t>: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Bir cetvelin 0-20cm yerine 1-20cm olarak </a:t>
            </a:r>
            <a:r>
              <a:rPr lang="tr-TR" dirty="0" err="1"/>
              <a:t>bölmelendiği</a:t>
            </a:r>
            <a:r>
              <a:rPr lang="tr-TR" dirty="0"/>
              <a:t> durumda, bu cetvelle;</a:t>
            </a:r>
          </a:p>
          <a:p>
            <a:pPr lvl="1"/>
            <a:r>
              <a:rPr lang="tr-TR" dirty="0"/>
              <a:t>Tek kullanımla ölçülen uzunluklar</a:t>
            </a:r>
          </a:p>
          <a:p>
            <a:pPr lvl="1"/>
            <a:r>
              <a:rPr lang="tr-TR" dirty="0"/>
              <a:t>Birden fazla kullanımla ölçülen </a:t>
            </a:r>
            <a:r>
              <a:rPr lang="tr-TR" dirty="0" smtClean="0"/>
              <a:t>uzunluklar</a:t>
            </a:r>
          </a:p>
          <a:p>
            <a:pPr marL="457200" lvl="1" indent="0">
              <a:buNone/>
            </a:pPr>
            <a:endParaRPr lang="tr-TR" dirty="0"/>
          </a:p>
          <a:p>
            <a:r>
              <a:rPr lang="tr-TR" dirty="0"/>
              <a:t>Bir tartının %10 fazla </a:t>
            </a:r>
            <a:r>
              <a:rPr lang="tr-TR" dirty="0" smtClean="0"/>
              <a:t>tartması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0699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Örnekler-2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/>
              <a:t>Bir çoktan seçmeli testte yer alan 40 sorudan 2’sinin baskı hataları nedeniyle okunamıyor olması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r>
              <a:rPr lang="tr-TR" dirty="0"/>
              <a:t>Bir öğretmenin yazılı yoklama sonuçlarına 10 puan eklemesi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r>
              <a:rPr lang="tr-TR" dirty="0"/>
              <a:t>Bir öğretmenin yazılı yoklama sonuçlarını 20 puan ‘güzel yazı’ değerlendirmesini de dikkate alarak puanlaması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r>
              <a:rPr lang="tr-TR" dirty="0"/>
              <a:t>Bir öğretmenin yazılı yoklamaları, her bir öğrenci için tek tek ve sırayla puanlaması. 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0510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206</Words>
  <Application>Microsoft Office PowerPoint</Application>
  <PresentationFormat>Ekran Gösterisi (4:3)</PresentationFormat>
  <Paragraphs>44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8" baseType="lpstr">
      <vt:lpstr>Ofis Teması</vt:lpstr>
      <vt:lpstr>BİLİMSEL ARAŞTIRMA YÖNTEMLERİ  ÜNİTE 7</vt:lpstr>
      <vt:lpstr>ÖLÇME ARAÇLARININ PSİKOMETRİK ÖZELLİKLERİ</vt:lpstr>
      <vt:lpstr>Ölçmede Hata</vt:lpstr>
      <vt:lpstr>Hata Kaynakları</vt:lpstr>
      <vt:lpstr>Hata Türleri</vt:lpstr>
      <vt:lpstr>Örnekler-1</vt:lpstr>
      <vt:lpstr>Örnekler-2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BİLİMSEL ARAŞTIRMA YÖNTEMLERİ  ÜNİTE 7</dc:title>
  <dc:creator>Admin</dc:creator>
  <cp:lastModifiedBy>Admin</cp:lastModifiedBy>
  <cp:revision>2</cp:revision>
  <dcterms:created xsi:type="dcterms:W3CDTF">2017-02-13T12:39:13Z</dcterms:created>
  <dcterms:modified xsi:type="dcterms:W3CDTF">2017-02-13T12:44:25Z</dcterms:modified>
</cp:coreProperties>
</file>